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6" r:id="rId5"/>
    <p:sldId id="370" r:id="rId6"/>
    <p:sldId id="372" r:id="rId7"/>
    <p:sldId id="315" r:id="rId8"/>
    <p:sldId id="376" r:id="rId9"/>
    <p:sldId id="379" r:id="rId10"/>
    <p:sldId id="374" r:id="rId11"/>
    <p:sldId id="337" r:id="rId12"/>
    <p:sldId id="377" r:id="rId13"/>
    <p:sldId id="378" r:id="rId14"/>
  </p:sldIdLst>
  <p:sldSz cx="9144000" cy="6858000" type="screen4x3"/>
  <p:notesSz cx="6724650" cy="97742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6BB1FF"/>
    <a:srgbClr val="76D3F4"/>
    <a:srgbClr val="87D4E3"/>
    <a:srgbClr val="79C3F1"/>
    <a:srgbClr val="B3B4B7"/>
    <a:srgbClr val="A9B7C1"/>
    <a:srgbClr val="96B1D4"/>
    <a:srgbClr val="A5BDC5"/>
    <a:srgbClr val="809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0349" autoAdjust="0"/>
  </p:normalViewPr>
  <p:slideViewPr>
    <p:cSldViewPr>
      <p:cViewPr varScale="1">
        <p:scale>
          <a:sx n="55" d="100"/>
          <a:sy n="55" d="100"/>
        </p:scale>
        <p:origin x="1548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59EF83-C9D1-46AE-A184-D45D91D3906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17A99C-BDDB-4BD1-9F1F-D4BB5960F17B}">
      <dgm:prSet phldrT="[Text]"/>
      <dgm:spPr>
        <a:solidFill>
          <a:srgbClr val="92D050"/>
        </a:solidFill>
      </dgm:spPr>
      <dgm:t>
        <a:bodyPr/>
        <a:lstStyle/>
        <a:p>
          <a:r>
            <a:rPr lang="en-US" b="1" smtClean="0">
              <a:latin typeface="Arial" panose="020B0604020202020204" pitchFamily="34" charset="0"/>
              <a:cs typeface="Arial" panose="020B0604020202020204" pitchFamily="34" charset="0"/>
            </a:rPr>
            <a:t>Key contributor to the European Green Deal</a:t>
          </a:r>
          <a:endParaRPr lang="en-US" dirty="0"/>
        </a:p>
      </dgm:t>
    </dgm:pt>
    <dgm:pt modelId="{B005771D-0C1A-44D1-B815-EA840A4DE8A5}" type="parTrans" cxnId="{E9ACFD49-D756-43C2-A3DF-A5E77FE64F7B}">
      <dgm:prSet/>
      <dgm:spPr/>
      <dgm:t>
        <a:bodyPr/>
        <a:lstStyle/>
        <a:p>
          <a:endParaRPr lang="en-US"/>
        </a:p>
      </dgm:t>
    </dgm:pt>
    <dgm:pt modelId="{BD25BC9B-9882-4E76-9A04-AEB2A7EA2950}" type="sibTrans" cxnId="{E9ACFD49-D756-43C2-A3DF-A5E77FE64F7B}">
      <dgm:prSet/>
      <dgm:spPr/>
      <dgm:t>
        <a:bodyPr/>
        <a:lstStyle/>
        <a:p>
          <a:endParaRPr lang="en-US"/>
        </a:p>
      </dgm:t>
    </dgm:pt>
    <dgm:pt modelId="{373E0661-1B44-4F3E-A834-FF3CC51B711F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1400" b="1" dirty="0" smtClean="0">
              <a:solidFill>
                <a:srgbClr val="0F5494"/>
              </a:solidFill>
            </a:rPr>
            <a:t>Achieving the objectives of the common fisheries policy (CFP)</a:t>
          </a:r>
        </a:p>
        <a:p>
          <a:pPr algn="ctr"/>
          <a:r>
            <a:rPr lang="en-US" sz="1200" dirty="0" smtClean="0"/>
            <a:t>- Sustainable and low-impact fishing</a:t>
          </a:r>
        </a:p>
        <a:p>
          <a:pPr algn="ctr"/>
          <a:r>
            <a:rPr lang="en-US" sz="1200" b="1" dirty="0" smtClean="0">
              <a:solidFill>
                <a:schemeClr val="bg1"/>
              </a:solidFill>
            </a:rPr>
            <a:t>- </a:t>
          </a:r>
          <a:r>
            <a:rPr lang="en-US" sz="1200" b="0" dirty="0" smtClean="0">
              <a:solidFill>
                <a:schemeClr val="bg1"/>
              </a:solidFill>
            </a:rPr>
            <a:t>Efficient market for fishery products</a:t>
          </a:r>
        </a:p>
        <a:p>
          <a:pPr algn="ctr"/>
          <a:r>
            <a:rPr lang="en-US" sz="1200" dirty="0" smtClean="0"/>
            <a:t>- Sustainable aquaculture</a:t>
          </a:r>
        </a:p>
        <a:p>
          <a:pPr algn="ctr"/>
          <a:r>
            <a:rPr lang="en-US" sz="1200" dirty="0" smtClean="0"/>
            <a:t>- Structural management of fisheries and fleets</a:t>
          </a:r>
        </a:p>
        <a:p>
          <a:pPr algn="ctr"/>
          <a:r>
            <a:rPr lang="en-US" sz="1200" dirty="0" smtClean="0"/>
            <a:t>- Competitiveness of the fishery and aquaculture sector</a:t>
          </a:r>
        </a:p>
        <a:p>
          <a:pPr algn="ctr"/>
          <a:r>
            <a:rPr lang="en-US" sz="1200" dirty="0" smtClean="0"/>
            <a:t>- Fair standard of living in coastal areas </a:t>
          </a:r>
        </a:p>
        <a:p>
          <a:pPr algn="ctr"/>
          <a:r>
            <a:rPr lang="en-US" sz="1200" dirty="0" smtClean="0"/>
            <a:t>- Collection of scientific data for fisheries management</a:t>
          </a:r>
        </a:p>
        <a:p>
          <a:pPr algn="ctr"/>
          <a:r>
            <a:rPr lang="en-US" sz="1200" dirty="0" smtClean="0"/>
            <a:t>- Control of fishing activities</a:t>
          </a:r>
        </a:p>
      </dgm:t>
    </dgm:pt>
    <dgm:pt modelId="{1FB07F4B-391F-4495-8D78-B43F9AACA5E6}" type="parTrans" cxnId="{FD374876-CCF3-4D7E-90A2-7EAD4B473ABA}">
      <dgm:prSet/>
      <dgm:spPr/>
      <dgm:t>
        <a:bodyPr/>
        <a:lstStyle/>
        <a:p>
          <a:endParaRPr lang="en-US"/>
        </a:p>
      </dgm:t>
    </dgm:pt>
    <dgm:pt modelId="{825AB7CE-8662-4344-99C2-B2911100FA9A}" type="sibTrans" cxnId="{FD374876-CCF3-4D7E-90A2-7EAD4B473ABA}">
      <dgm:prSet/>
      <dgm:spPr/>
      <dgm:t>
        <a:bodyPr/>
        <a:lstStyle/>
        <a:p>
          <a:endParaRPr lang="en-US"/>
        </a:p>
      </dgm:t>
    </dgm:pt>
    <dgm:pt modelId="{B9ED5716-9E0E-4BFF-9A7F-58A8608A9557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400" b="1" i="0" dirty="0" smtClean="0">
              <a:solidFill>
                <a:srgbClr val="0F5494"/>
              </a:solidFill>
            </a:rPr>
            <a:t>Contributing to the EU maritime policy</a:t>
          </a:r>
        </a:p>
        <a:p>
          <a:endParaRPr lang="en-US" sz="1400" b="1" i="0" dirty="0" smtClean="0"/>
        </a:p>
        <a:p>
          <a:endParaRPr lang="fr-BE" sz="1100" i="0" dirty="0" smtClean="0"/>
        </a:p>
        <a:p>
          <a:r>
            <a:rPr lang="fr-BE" sz="1200" i="0" dirty="0" smtClean="0"/>
            <a:t>- </a:t>
          </a:r>
          <a:r>
            <a:rPr lang="en-IE" sz="1200" i="0" noProof="0" dirty="0" smtClean="0"/>
            <a:t>Sustainable blue economy</a:t>
          </a:r>
        </a:p>
        <a:p>
          <a:endParaRPr lang="fr-BE" sz="1200" i="0" dirty="0" smtClean="0"/>
        </a:p>
        <a:p>
          <a:r>
            <a:rPr lang="en-US" sz="1200" i="0" dirty="0" smtClean="0"/>
            <a:t>- Integrated governance and management of the maritime policy (e.g. maritime spatial planning)</a:t>
          </a:r>
        </a:p>
        <a:p>
          <a:endParaRPr lang="en-US" sz="1200" i="0" dirty="0" smtClean="0"/>
        </a:p>
        <a:p>
          <a:r>
            <a:rPr lang="fr-BE" sz="1200" b="0" i="0" dirty="0" smtClean="0"/>
            <a:t>- </a:t>
          </a:r>
          <a:r>
            <a:rPr lang="en-IE" sz="1200" b="0" i="0" noProof="0" dirty="0" smtClean="0"/>
            <a:t>Maritime surveillance and security</a:t>
          </a:r>
        </a:p>
        <a:p>
          <a:endParaRPr lang="fr-BE" sz="1200" i="0" dirty="0" smtClean="0"/>
        </a:p>
        <a:p>
          <a:r>
            <a:rPr lang="en-US" sz="1200" b="0" i="0" dirty="0" smtClean="0"/>
            <a:t>- International ocean governance</a:t>
          </a:r>
          <a:endParaRPr lang="en-US" sz="1200" b="1" i="0" dirty="0"/>
        </a:p>
      </dgm:t>
    </dgm:pt>
    <dgm:pt modelId="{0509199B-167C-4C41-89D4-6CDF2E6B097A}" type="parTrans" cxnId="{F12A4875-B266-44BE-863B-C6C876567281}">
      <dgm:prSet/>
      <dgm:spPr/>
      <dgm:t>
        <a:bodyPr/>
        <a:lstStyle/>
        <a:p>
          <a:endParaRPr lang="en-US"/>
        </a:p>
      </dgm:t>
    </dgm:pt>
    <dgm:pt modelId="{61E74317-6954-4FB0-8E46-5F5317503AA0}" type="sibTrans" cxnId="{F12A4875-B266-44BE-863B-C6C876567281}">
      <dgm:prSet/>
      <dgm:spPr/>
      <dgm:t>
        <a:bodyPr/>
        <a:lstStyle/>
        <a:p>
          <a:endParaRPr lang="en-US"/>
        </a:p>
      </dgm:t>
    </dgm:pt>
    <dgm:pt modelId="{8ACE26CC-8553-4003-A68F-AA50D353307F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400" b="1" i="0" dirty="0" smtClean="0">
              <a:solidFill>
                <a:srgbClr val="0F5494"/>
              </a:solidFill>
            </a:rPr>
            <a:t>Contributing to EU climate and environmental objectives</a:t>
          </a:r>
        </a:p>
        <a:p>
          <a:endParaRPr lang="en-US" sz="1400" b="1" i="0" dirty="0" smtClean="0"/>
        </a:p>
        <a:p>
          <a:r>
            <a:rPr lang="fr-BE" sz="1200" i="0" dirty="0" smtClean="0"/>
            <a:t>-</a:t>
          </a:r>
          <a:r>
            <a:rPr lang="en-IE" sz="1200" i="0" noProof="0" dirty="0" smtClean="0"/>
            <a:t> Contribution </a:t>
          </a:r>
          <a:r>
            <a:rPr lang="en-GB" sz="1200" i="0" dirty="0" smtClean="0"/>
            <a:t>to the overall target of 30% of expenditure under the EU budget spent on climate objectives</a:t>
          </a:r>
        </a:p>
        <a:p>
          <a:endParaRPr lang="en-GB" sz="1200" i="0" dirty="0" smtClean="0"/>
        </a:p>
        <a:p>
          <a:r>
            <a:rPr lang="en-GB" sz="1200" i="0" dirty="0" smtClean="0"/>
            <a:t>- Contribution to the overall target of expenditure under the EU budget spent on biodiversity objectives </a:t>
          </a:r>
        </a:p>
        <a:p>
          <a:r>
            <a:rPr lang="en-GB" sz="1100" i="1" dirty="0" smtClean="0"/>
            <a:t>(7.5% of annual spending in 2024 and 10% of annual spending in 2026 and 2027) </a:t>
          </a:r>
          <a:endParaRPr lang="en-US" sz="1200" b="1" i="1" dirty="0"/>
        </a:p>
      </dgm:t>
    </dgm:pt>
    <dgm:pt modelId="{203BA73A-0F4F-491C-8D92-8EA2926CA456}" type="parTrans" cxnId="{958A0476-96A7-4E5D-A2A1-11B570CB9E7A}">
      <dgm:prSet/>
      <dgm:spPr/>
      <dgm:t>
        <a:bodyPr/>
        <a:lstStyle/>
        <a:p>
          <a:endParaRPr lang="en-US"/>
        </a:p>
      </dgm:t>
    </dgm:pt>
    <dgm:pt modelId="{D1CB236C-2362-4717-969B-E1D039E12D01}" type="sibTrans" cxnId="{958A0476-96A7-4E5D-A2A1-11B570CB9E7A}">
      <dgm:prSet/>
      <dgm:spPr/>
      <dgm:t>
        <a:bodyPr/>
        <a:lstStyle/>
        <a:p>
          <a:endParaRPr lang="en-US"/>
        </a:p>
      </dgm:t>
    </dgm:pt>
    <dgm:pt modelId="{35228270-01C8-4B60-92FB-048A7DCE61D0}">
      <dgm:prSet custT="1"/>
      <dgm:spPr>
        <a:solidFill>
          <a:srgbClr val="00B0F0"/>
        </a:solidFill>
      </dgm:spPr>
      <dgm:t>
        <a:bodyPr/>
        <a:lstStyle/>
        <a:p>
          <a:endParaRPr lang="en-US" sz="1400" b="1" i="0" dirty="0" smtClean="0">
            <a:solidFill>
              <a:srgbClr val="0F5494"/>
            </a:solidFill>
          </a:endParaRPr>
        </a:p>
        <a:p>
          <a:r>
            <a:rPr lang="en-US" sz="1400" b="1" i="0" dirty="0" smtClean="0">
              <a:solidFill>
                <a:srgbClr val="0F5494"/>
              </a:solidFill>
            </a:rPr>
            <a:t>Contributing to the Biodiversity Strategy</a:t>
          </a:r>
        </a:p>
        <a:p>
          <a:endParaRPr lang="en-US" sz="1200" i="0" dirty="0" smtClean="0"/>
        </a:p>
        <a:p>
          <a:endParaRPr lang="en-US" sz="1200" i="0" dirty="0" smtClean="0"/>
        </a:p>
        <a:p>
          <a:r>
            <a:rPr lang="en-US" sz="1200" i="0" dirty="0" smtClean="0"/>
            <a:t>- Protection and restoration of aquatic biodiversity and ecosystems</a:t>
          </a:r>
        </a:p>
        <a:p>
          <a:endParaRPr lang="en-US" sz="1200" i="0" dirty="0" smtClean="0"/>
        </a:p>
        <a:p>
          <a:r>
            <a:rPr lang="en-US" sz="1200" i="0" dirty="0" smtClean="0"/>
            <a:t>- Achievement of a good environmental status in the marine environment</a:t>
          </a:r>
        </a:p>
        <a:p>
          <a:endParaRPr lang="en-US" sz="1200" i="0" dirty="0" smtClean="0"/>
        </a:p>
        <a:p>
          <a:r>
            <a:rPr lang="en-US" sz="1200" i="0" dirty="0" smtClean="0"/>
            <a:t>- Implementation of marine protected areas</a:t>
          </a:r>
        </a:p>
        <a:p>
          <a:endParaRPr lang="en-US" sz="1200" i="0" dirty="0" smtClean="0"/>
        </a:p>
        <a:p>
          <a:r>
            <a:rPr lang="en-US" sz="1200" b="0" i="0" dirty="0" smtClean="0"/>
            <a:t>- Promotion of the circular economy</a:t>
          </a:r>
        </a:p>
        <a:p>
          <a:endParaRPr lang="en-US" sz="1400" b="1" i="0" dirty="0"/>
        </a:p>
      </dgm:t>
    </dgm:pt>
    <dgm:pt modelId="{85A90D92-8433-45BD-A11E-8DBC761818A2}" type="parTrans" cxnId="{2EC70AAF-C959-4D10-85F3-707D22C36909}">
      <dgm:prSet/>
      <dgm:spPr/>
      <dgm:t>
        <a:bodyPr/>
        <a:lstStyle/>
        <a:p>
          <a:endParaRPr lang="en-US"/>
        </a:p>
      </dgm:t>
    </dgm:pt>
    <dgm:pt modelId="{48957C38-3E3E-4ADA-B7CF-63882AE9C090}" type="sibTrans" cxnId="{2EC70AAF-C959-4D10-85F3-707D22C36909}">
      <dgm:prSet/>
      <dgm:spPr/>
      <dgm:t>
        <a:bodyPr/>
        <a:lstStyle/>
        <a:p>
          <a:endParaRPr lang="en-US"/>
        </a:p>
      </dgm:t>
    </dgm:pt>
    <dgm:pt modelId="{68664AC3-6080-4B82-95C3-656EC9E96EDA}">
      <dgm:prSet/>
      <dgm:spPr/>
      <dgm:t>
        <a:bodyPr/>
        <a:lstStyle/>
        <a:p>
          <a:endParaRPr lang="en-US"/>
        </a:p>
      </dgm:t>
    </dgm:pt>
    <dgm:pt modelId="{B56ADD10-0DA1-4E4F-86F2-DF6A44E2C0ED}" type="parTrans" cxnId="{8B6E0F35-ADDF-4D1E-A07C-A0570D9D5ECB}">
      <dgm:prSet/>
      <dgm:spPr/>
      <dgm:t>
        <a:bodyPr/>
        <a:lstStyle/>
        <a:p>
          <a:endParaRPr lang="en-US"/>
        </a:p>
      </dgm:t>
    </dgm:pt>
    <dgm:pt modelId="{FE4F574D-1B0E-4626-A093-3416A7E83388}" type="sibTrans" cxnId="{8B6E0F35-ADDF-4D1E-A07C-A0570D9D5ECB}">
      <dgm:prSet/>
      <dgm:spPr/>
      <dgm:t>
        <a:bodyPr/>
        <a:lstStyle/>
        <a:p>
          <a:endParaRPr lang="en-US"/>
        </a:p>
      </dgm:t>
    </dgm:pt>
    <dgm:pt modelId="{6046E97E-796D-4A57-866D-1B0F96BFFAE9}">
      <dgm:prSet phldrT="[Text]" custScaleY="49254"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84B5776F-3E7A-42C3-A3A9-4A12438D50C5}" type="parTrans" cxnId="{0786CF29-D85F-40B9-AAE4-BCD14FD41281}">
      <dgm:prSet/>
      <dgm:spPr/>
      <dgm:t>
        <a:bodyPr/>
        <a:lstStyle/>
        <a:p>
          <a:endParaRPr lang="en-US"/>
        </a:p>
      </dgm:t>
    </dgm:pt>
    <dgm:pt modelId="{16EF22F0-D873-49B0-AF7B-D3F083DED5B9}" type="sibTrans" cxnId="{0786CF29-D85F-40B9-AAE4-BCD14FD41281}">
      <dgm:prSet/>
      <dgm:spPr/>
      <dgm:t>
        <a:bodyPr/>
        <a:lstStyle/>
        <a:p>
          <a:endParaRPr lang="en-US"/>
        </a:p>
      </dgm:t>
    </dgm:pt>
    <dgm:pt modelId="{2C4569C0-050D-4683-8237-FCF4967693BF}">
      <dgm:prSet phldrT="[Text]" custScaleY="49254"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443E5053-C887-4844-B348-0FC59A3E4CC2}" type="parTrans" cxnId="{ED97B5A6-B0A2-4093-B21A-150249E4F4D9}">
      <dgm:prSet/>
      <dgm:spPr/>
      <dgm:t>
        <a:bodyPr/>
        <a:lstStyle/>
        <a:p>
          <a:endParaRPr lang="en-US"/>
        </a:p>
      </dgm:t>
    </dgm:pt>
    <dgm:pt modelId="{1E93E670-C85C-4EE8-9A8B-DF33EA8755A6}" type="sibTrans" cxnId="{ED97B5A6-B0A2-4093-B21A-150249E4F4D9}">
      <dgm:prSet/>
      <dgm:spPr/>
      <dgm:t>
        <a:bodyPr/>
        <a:lstStyle/>
        <a:p>
          <a:endParaRPr lang="en-US"/>
        </a:p>
      </dgm:t>
    </dgm:pt>
    <dgm:pt modelId="{1B9B0481-8C2D-483B-AF6B-CB40D1A2D065}" type="pres">
      <dgm:prSet presAssocID="{A259EF83-C9D1-46AE-A184-D45D91D3906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B150E6-CC35-4E4E-ACD7-3DA91D7549AA}" type="pres">
      <dgm:prSet presAssocID="{6717A99C-BDDB-4BD1-9F1F-D4BB5960F17B}" presName="roof" presStyleLbl="dkBgShp" presStyleIdx="0" presStyleCnt="2" custScaleY="34313" custLinFactNeighborX="-858" custLinFactNeighborY="-8102"/>
      <dgm:spPr/>
      <dgm:t>
        <a:bodyPr/>
        <a:lstStyle/>
        <a:p>
          <a:endParaRPr lang="en-US"/>
        </a:p>
      </dgm:t>
    </dgm:pt>
    <dgm:pt modelId="{016C7ACB-B27B-4B37-A859-723A0052D256}" type="pres">
      <dgm:prSet presAssocID="{6717A99C-BDDB-4BD1-9F1F-D4BB5960F17B}" presName="pillars" presStyleCnt="0"/>
      <dgm:spPr/>
    </dgm:pt>
    <dgm:pt modelId="{46BA9BAA-A28F-4DEC-9297-B97080ECB543}" type="pres">
      <dgm:prSet presAssocID="{6717A99C-BDDB-4BD1-9F1F-D4BB5960F17B}" presName="pillar1" presStyleLbl="node1" presStyleIdx="0" presStyleCnt="4" custScaleX="104199" custScaleY="142670" custLinFactNeighborX="-1199" custLinFactNeighborY="15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F85B6-8808-44CB-926D-DDF93A2E2C35}" type="pres">
      <dgm:prSet presAssocID="{B9ED5716-9E0E-4BFF-9A7F-58A8608A9557}" presName="pillarX" presStyleLbl="node1" presStyleIdx="1" presStyleCnt="4" custScaleY="142670" custLinFactNeighborX="-391" custLinFactNeighborY="15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9B1CB-2145-4AE3-8A49-53D5F65CA3CF}" type="pres">
      <dgm:prSet presAssocID="{35228270-01C8-4B60-92FB-048A7DCE61D0}" presName="pillarX" presStyleLbl="node1" presStyleIdx="2" presStyleCnt="4" custScaleY="142670" custLinFactNeighborX="-391" custLinFactNeighborY="15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966AD1-7E24-45DB-AA38-56503434DACF}" type="pres">
      <dgm:prSet presAssocID="{8ACE26CC-8553-4003-A68F-AA50D353307F}" presName="pillarX" presStyleLbl="node1" presStyleIdx="3" presStyleCnt="4" custScaleY="142670" custLinFactNeighborX="-1055" custLinFactNeighborY="15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39692-CE32-4E9F-B60B-531218DF2B75}" type="pres">
      <dgm:prSet presAssocID="{6717A99C-BDDB-4BD1-9F1F-D4BB5960F17B}" presName="base" presStyleLbl="dkBgShp" presStyleIdx="1" presStyleCnt="2" custScaleY="26049" custLinFactY="79412" custLinFactNeighborX="-237" custLinFactNeighborY="100000"/>
      <dgm:spPr>
        <a:prstGeom prst="roundRect">
          <a:avLst/>
        </a:prstGeom>
        <a:solidFill>
          <a:srgbClr val="0070C0"/>
        </a:solidFill>
      </dgm:spPr>
    </dgm:pt>
  </dgm:ptLst>
  <dgm:cxnLst>
    <dgm:cxn modelId="{1BF15B50-F0D9-486B-9386-DCFBBA720F4E}" type="presOf" srcId="{A259EF83-C9D1-46AE-A184-D45D91D39067}" destId="{1B9B0481-8C2D-483B-AF6B-CB40D1A2D065}" srcOrd="0" destOrd="0" presId="urn:microsoft.com/office/officeart/2005/8/layout/hList3"/>
    <dgm:cxn modelId="{B61A5543-00FF-4B0F-BC89-0FD1EF1676EC}" type="presOf" srcId="{35228270-01C8-4B60-92FB-048A7DCE61D0}" destId="{5169B1CB-2145-4AE3-8A49-53D5F65CA3CF}" srcOrd="0" destOrd="0" presId="urn:microsoft.com/office/officeart/2005/8/layout/hList3"/>
    <dgm:cxn modelId="{F69DA833-39EE-4AEA-B36D-86BFC569123B}" type="presOf" srcId="{373E0661-1B44-4F3E-A834-FF3CC51B711F}" destId="{46BA9BAA-A28F-4DEC-9297-B97080ECB543}" srcOrd="0" destOrd="0" presId="urn:microsoft.com/office/officeart/2005/8/layout/hList3"/>
    <dgm:cxn modelId="{ED97B5A6-B0A2-4093-B21A-150249E4F4D9}" srcId="{A259EF83-C9D1-46AE-A184-D45D91D39067}" destId="{2C4569C0-050D-4683-8237-FCF4967693BF}" srcOrd="3" destOrd="0" parTransId="{443E5053-C887-4844-B348-0FC59A3E4CC2}" sibTransId="{1E93E670-C85C-4EE8-9A8B-DF33EA8755A6}"/>
    <dgm:cxn modelId="{F12A4875-B266-44BE-863B-C6C876567281}" srcId="{6717A99C-BDDB-4BD1-9F1F-D4BB5960F17B}" destId="{B9ED5716-9E0E-4BFF-9A7F-58A8608A9557}" srcOrd="1" destOrd="0" parTransId="{0509199B-167C-4C41-89D4-6CDF2E6B097A}" sibTransId="{61E74317-6954-4FB0-8E46-5F5317503AA0}"/>
    <dgm:cxn modelId="{FD374876-CCF3-4D7E-90A2-7EAD4B473ABA}" srcId="{6717A99C-BDDB-4BD1-9F1F-D4BB5960F17B}" destId="{373E0661-1B44-4F3E-A834-FF3CC51B711F}" srcOrd="0" destOrd="0" parTransId="{1FB07F4B-391F-4495-8D78-B43F9AACA5E6}" sibTransId="{825AB7CE-8662-4344-99C2-B2911100FA9A}"/>
    <dgm:cxn modelId="{0786CF29-D85F-40B9-AAE4-BCD14FD41281}" srcId="{A259EF83-C9D1-46AE-A184-D45D91D39067}" destId="{6046E97E-796D-4A57-866D-1B0F96BFFAE9}" srcOrd="2" destOrd="0" parTransId="{84B5776F-3E7A-42C3-A3A9-4A12438D50C5}" sibTransId="{16EF22F0-D873-49B0-AF7B-D3F083DED5B9}"/>
    <dgm:cxn modelId="{86F3134C-7342-4C1A-B846-04C66E6EE3FB}" type="presOf" srcId="{B9ED5716-9E0E-4BFF-9A7F-58A8608A9557}" destId="{2B7F85B6-8808-44CB-926D-DDF93A2E2C35}" srcOrd="0" destOrd="0" presId="urn:microsoft.com/office/officeart/2005/8/layout/hList3"/>
    <dgm:cxn modelId="{2EC70AAF-C959-4D10-85F3-707D22C36909}" srcId="{6717A99C-BDDB-4BD1-9F1F-D4BB5960F17B}" destId="{35228270-01C8-4B60-92FB-048A7DCE61D0}" srcOrd="2" destOrd="0" parTransId="{85A90D92-8433-45BD-A11E-8DBC761818A2}" sibTransId="{48957C38-3E3E-4ADA-B7CF-63882AE9C090}"/>
    <dgm:cxn modelId="{E9ACFD49-D756-43C2-A3DF-A5E77FE64F7B}" srcId="{A259EF83-C9D1-46AE-A184-D45D91D39067}" destId="{6717A99C-BDDB-4BD1-9F1F-D4BB5960F17B}" srcOrd="0" destOrd="0" parTransId="{B005771D-0C1A-44D1-B815-EA840A4DE8A5}" sibTransId="{BD25BC9B-9882-4E76-9A04-AEB2A7EA2950}"/>
    <dgm:cxn modelId="{958A0476-96A7-4E5D-A2A1-11B570CB9E7A}" srcId="{6717A99C-BDDB-4BD1-9F1F-D4BB5960F17B}" destId="{8ACE26CC-8553-4003-A68F-AA50D353307F}" srcOrd="3" destOrd="0" parTransId="{203BA73A-0F4F-491C-8D92-8EA2926CA456}" sibTransId="{D1CB236C-2362-4717-969B-E1D039E12D01}"/>
    <dgm:cxn modelId="{819C4BF7-436E-45A4-A5BE-2969C11A6052}" type="presOf" srcId="{8ACE26CC-8553-4003-A68F-AA50D353307F}" destId="{91966AD1-7E24-45DB-AA38-56503434DACF}" srcOrd="0" destOrd="0" presId="urn:microsoft.com/office/officeart/2005/8/layout/hList3"/>
    <dgm:cxn modelId="{56CBBFD0-04DA-4063-B103-27F08BE4CD65}" type="presOf" srcId="{6717A99C-BDDB-4BD1-9F1F-D4BB5960F17B}" destId="{04B150E6-CC35-4E4E-ACD7-3DA91D7549AA}" srcOrd="0" destOrd="0" presId="urn:microsoft.com/office/officeart/2005/8/layout/hList3"/>
    <dgm:cxn modelId="{8B6E0F35-ADDF-4D1E-A07C-A0570D9D5ECB}" srcId="{A259EF83-C9D1-46AE-A184-D45D91D39067}" destId="{68664AC3-6080-4B82-95C3-656EC9E96EDA}" srcOrd="1" destOrd="0" parTransId="{B56ADD10-0DA1-4E4F-86F2-DF6A44E2C0ED}" sibTransId="{FE4F574D-1B0E-4626-A093-3416A7E83388}"/>
    <dgm:cxn modelId="{F34BD882-AF1F-46BE-9E6E-D4B45392097C}" type="presParOf" srcId="{1B9B0481-8C2D-483B-AF6B-CB40D1A2D065}" destId="{04B150E6-CC35-4E4E-ACD7-3DA91D7549AA}" srcOrd="0" destOrd="0" presId="urn:microsoft.com/office/officeart/2005/8/layout/hList3"/>
    <dgm:cxn modelId="{E428A2FB-EA72-4A1D-BB36-0EAF7DD96EAB}" type="presParOf" srcId="{1B9B0481-8C2D-483B-AF6B-CB40D1A2D065}" destId="{016C7ACB-B27B-4B37-A859-723A0052D256}" srcOrd="1" destOrd="0" presId="urn:microsoft.com/office/officeart/2005/8/layout/hList3"/>
    <dgm:cxn modelId="{7535B3D5-5CB9-4DF3-BC64-1CD6543C560B}" type="presParOf" srcId="{016C7ACB-B27B-4B37-A859-723A0052D256}" destId="{46BA9BAA-A28F-4DEC-9297-B97080ECB543}" srcOrd="0" destOrd="0" presId="urn:microsoft.com/office/officeart/2005/8/layout/hList3"/>
    <dgm:cxn modelId="{4B66C414-A212-47CD-85C5-6A6197EB0395}" type="presParOf" srcId="{016C7ACB-B27B-4B37-A859-723A0052D256}" destId="{2B7F85B6-8808-44CB-926D-DDF93A2E2C35}" srcOrd="1" destOrd="0" presId="urn:microsoft.com/office/officeart/2005/8/layout/hList3"/>
    <dgm:cxn modelId="{D4F8AF62-CFB9-4847-A473-7B77ABF55EBA}" type="presParOf" srcId="{016C7ACB-B27B-4B37-A859-723A0052D256}" destId="{5169B1CB-2145-4AE3-8A49-53D5F65CA3CF}" srcOrd="2" destOrd="0" presId="urn:microsoft.com/office/officeart/2005/8/layout/hList3"/>
    <dgm:cxn modelId="{616BE70F-CBB9-4579-91AB-97C1870DA053}" type="presParOf" srcId="{016C7ACB-B27B-4B37-A859-723A0052D256}" destId="{91966AD1-7E24-45DB-AA38-56503434DACF}" srcOrd="3" destOrd="0" presId="urn:microsoft.com/office/officeart/2005/8/layout/hList3"/>
    <dgm:cxn modelId="{15023C84-FCB9-4A78-A750-64DDD6873091}" type="presParOf" srcId="{1B9B0481-8C2D-483B-AF6B-CB40D1A2D065}" destId="{5ED39692-CE32-4E9F-B60B-531218DF2B7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150E6-CC35-4E4E-ACD7-3DA91D7549AA}">
      <dsp:nvSpPr>
        <dsp:cNvPr id="0" name=""/>
        <dsp:cNvSpPr/>
      </dsp:nvSpPr>
      <dsp:spPr>
        <a:xfrm>
          <a:off x="0" y="0"/>
          <a:ext cx="8944886" cy="504045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>
              <a:latin typeface="Arial" panose="020B0604020202020204" pitchFamily="34" charset="0"/>
              <a:cs typeface="Arial" panose="020B0604020202020204" pitchFamily="34" charset="0"/>
            </a:rPr>
            <a:t>Key contributor to the European Green Deal</a:t>
          </a:r>
          <a:endParaRPr lang="en-US" sz="2300" kern="1200" dirty="0"/>
        </a:p>
      </dsp:txBody>
      <dsp:txXfrm>
        <a:off x="0" y="0"/>
        <a:ext cx="8944886" cy="504045"/>
      </dsp:txXfrm>
    </dsp:sp>
    <dsp:sp modelId="{46BA9BAA-A28F-4DEC-9297-B97080ECB543}">
      <dsp:nvSpPr>
        <dsp:cNvPr id="0" name=""/>
        <dsp:cNvSpPr/>
      </dsp:nvSpPr>
      <dsp:spPr>
        <a:xfrm>
          <a:off x="0" y="495427"/>
          <a:ext cx="2305089" cy="440111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F5494"/>
              </a:solidFill>
            </a:rPr>
            <a:t>Achieving the objectives of the common fisheries policy (CFP)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Sustainable and low-impact fishing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- </a:t>
          </a:r>
          <a:r>
            <a:rPr lang="en-US" sz="1200" b="0" kern="1200" dirty="0" smtClean="0">
              <a:solidFill>
                <a:schemeClr val="bg1"/>
              </a:solidFill>
            </a:rPr>
            <a:t>Efficient market for fishery products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Sustainable aquaculture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Structural management of fisheries and fleets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Competitiveness of the fishery and aquaculture sector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Fair standard of living in coastal areas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Collection of scientific data for fisheries management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Control of fishing activities</a:t>
          </a:r>
        </a:p>
      </dsp:txBody>
      <dsp:txXfrm>
        <a:off x="0" y="495427"/>
        <a:ext cx="2305089" cy="4401115"/>
      </dsp:txXfrm>
    </dsp:sp>
    <dsp:sp modelId="{2B7F85B6-8808-44CB-926D-DDF93A2E2C35}">
      <dsp:nvSpPr>
        <dsp:cNvPr id="0" name=""/>
        <dsp:cNvSpPr/>
      </dsp:nvSpPr>
      <dsp:spPr>
        <a:xfrm>
          <a:off x="2298038" y="495427"/>
          <a:ext cx="2212199" cy="440111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 smtClean="0">
              <a:solidFill>
                <a:srgbClr val="0F5494"/>
              </a:solidFill>
            </a:rPr>
            <a:t>Contributing to the EU maritime policy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i="0" kern="1200" dirty="0" smtClean="0"/>
            <a:t>- </a:t>
          </a:r>
          <a:r>
            <a:rPr lang="en-IE" sz="1200" i="0" kern="1200" noProof="0" dirty="0" smtClean="0"/>
            <a:t>Sustainable blue economy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smtClean="0"/>
            <a:t>- Integrated governance and management of the maritime policy (e.g. maritime spatial planning)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0" i="0" kern="1200" dirty="0" smtClean="0"/>
            <a:t>- </a:t>
          </a:r>
          <a:r>
            <a:rPr lang="en-IE" sz="1200" b="0" i="0" kern="1200" noProof="0" dirty="0" smtClean="0"/>
            <a:t>Maritime surveillance and security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smtClean="0"/>
            <a:t>- International ocean governance</a:t>
          </a:r>
          <a:endParaRPr lang="en-US" sz="1200" b="1" i="0" kern="1200" dirty="0"/>
        </a:p>
      </dsp:txBody>
      <dsp:txXfrm>
        <a:off x="2298038" y="495427"/>
        <a:ext cx="2212199" cy="4401115"/>
      </dsp:txXfrm>
    </dsp:sp>
    <dsp:sp modelId="{5169B1CB-2145-4AE3-8A49-53D5F65CA3CF}">
      <dsp:nvSpPr>
        <dsp:cNvPr id="0" name=""/>
        <dsp:cNvSpPr/>
      </dsp:nvSpPr>
      <dsp:spPr>
        <a:xfrm>
          <a:off x="4510238" y="495427"/>
          <a:ext cx="2212199" cy="440111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i="0" kern="1200" dirty="0" smtClean="0">
            <a:solidFill>
              <a:srgbClr val="0F5494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 smtClean="0">
              <a:solidFill>
                <a:srgbClr val="0F5494"/>
              </a:solidFill>
            </a:rPr>
            <a:t>Contributing to the Biodiversity Strategy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smtClean="0"/>
            <a:t>- Protection and restoration of aquatic biodiversity and ecosystems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smtClean="0"/>
            <a:t>- Achievement of a good environmental status in the marine environment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smtClean="0"/>
            <a:t>- Implementation of marine protected areas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smtClean="0"/>
            <a:t>- Promotion of the circular economy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i="0" kern="1200" dirty="0"/>
        </a:p>
      </dsp:txBody>
      <dsp:txXfrm>
        <a:off x="4510238" y="495427"/>
        <a:ext cx="2212199" cy="4401115"/>
      </dsp:txXfrm>
    </dsp:sp>
    <dsp:sp modelId="{91966AD1-7E24-45DB-AA38-56503434DACF}">
      <dsp:nvSpPr>
        <dsp:cNvPr id="0" name=""/>
        <dsp:cNvSpPr/>
      </dsp:nvSpPr>
      <dsp:spPr>
        <a:xfrm>
          <a:off x="6707749" y="495427"/>
          <a:ext cx="2212199" cy="440111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dirty="0" smtClean="0">
              <a:solidFill>
                <a:srgbClr val="0F5494"/>
              </a:solidFill>
            </a:rPr>
            <a:t>Contributing to EU climate and environmental objectives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i="0" kern="1200" dirty="0" smtClean="0"/>
            <a:t>-</a:t>
          </a:r>
          <a:r>
            <a:rPr lang="en-IE" sz="1200" i="0" kern="1200" noProof="0" dirty="0" smtClean="0"/>
            <a:t> Contribution </a:t>
          </a:r>
          <a:r>
            <a:rPr lang="en-GB" sz="1200" i="0" kern="1200" dirty="0" smtClean="0"/>
            <a:t>to the overall target of 30% of expenditure under the EU budget spent on climate objectives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i="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i="0" kern="1200" dirty="0" smtClean="0"/>
            <a:t>- Contribution to the overall target of expenditure under the EU budget spent on biodiversity objectives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i="1" kern="1200" dirty="0" smtClean="0"/>
            <a:t>(7.5% of annual spending in 2024 and 10% of annual spending in 2026 and 2027) </a:t>
          </a:r>
          <a:endParaRPr lang="en-US" sz="1200" b="1" i="1" kern="1200" dirty="0"/>
        </a:p>
      </dsp:txBody>
      <dsp:txXfrm>
        <a:off x="6707749" y="495427"/>
        <a:ext cx="2212199" cy="4401115"/>
      </dsp:txXfrm>
    </dsp:sp>
    <dsp:sp modelId="{5ED39692-CE32-4E9F-B60B-531218DF2B75}">
      <dsp:nvSpPr>
        <dsp:cNvPr id="0" name=""/>
        <dsp:cNvSpPr/>
      </dsp:nvSpPr>
      <dsp:spPr>
        <a:xfrm>
          <a:off x="0" y="4807257"/>
          <a:ext cx="8944886" cy="89285"/>
        </a:xfrm>
        <a:prstGeom prst="round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748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332" y="0"/>
            <a:ext cx="2914748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417"/>
            <a:ext cx="2914748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332" y="9283417"/>
            <a:ext cx="2914748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D6C9A0C-9566-4228-8289-7D3C7D09D5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64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748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332" y="0"/>
            <a:ext cx="2914748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79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151" y="4642490"/>
            <a:ext cx="5380348" cy="439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417"/>
            <a:ext cx="2914748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332" y="9283417"/>
            <a:ext cx="2914748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8CAB554-634B-4BC5-AB34-C1C23218D6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774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B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56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7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18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81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3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05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8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07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CAB554-634B-4BC5-AB34-C1C23218D69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36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5" name="Picture 6" descr="C:\DOCUME~1\lenain\LOCALS~1\Temp\7zE907.tmp\Footer Box Mare  Maritime Maritime and Fisheries 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575" y="643731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DOCUME~1\lenain\LOCALS~1\Temp\7zE908.tmp\LOGO-CE for Word Mare Maritime and Fisheries EN Positiv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63" y="323850"/>
            <a:ext cx="18129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695F6A-CB0A-4815-BD3B-109ED1DF5E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9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826E-81D7-4F0D-8AD0-D4C171E9DE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0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6E9E-833F-49E5-901B-C083ABD434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6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99C83-A608-4E6F-B7D6-07292CD236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92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98C5D1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4" descr="C:\DOCUME~1\lenain\LOCALS~1\Temp\7zE909.tmp\LOGO-CE for Word Mare Maritime and Fisheries EN Negati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:\DOCUME~1\lenain\LOCALS~1\Temp\7zE907.tmp\Footer Box Mare  Maritime Maritime and Fisheries 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6457950"/>
            <a:ext cx="611188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DA9FE38-AC96-41A6-96BA-4C9F3BB7423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27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~1\lenain\LOCALS~1\Temp\7zE12AD.tmp\LOGO-CE for Mare Maritime Fisheries EN Landscape Positi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013" y="5940425"/>
            <a:ext cx="22431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520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8000" y="1764000"/>
            <a:ext cx="8229600" cy="396925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9DC2F20-1365-4A6A-8794-AD45D079C9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62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7C4BF-5313-406A-BC83-D53F5241DA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3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3006E-DFAD-4C66-ADA0-C3961FC1A4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16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717A7-9258-4322-951B-743AE9ABFD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58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28B9-97D8-434C-8151-234BAB81FA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70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0B8A5-FCE0-4D10-9C62-A2B8B6532C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9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45CD0-3F26-4AB5-B075-C131BFD4F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6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Et dolor fragum</a:t>
            </a:r>
            <a:endParaRPr lang="en-GB" smtClean="0"/>
          </a:p>
          <a:p>
            <a:pPr lvl="1"/>
            <a:r>
              <a:rPr lang="en-GB" smtClean="0"/>
              <a:t>Et dolor fragum</a:t>
            </a:r>
          </a:p>
          <a:p>
            <a:pPr lvl="2"/>
            <a:r>
              <a:rPr lang="en-GB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dirty="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478C6EA-1B8C-4401-A0AA-0009367D31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oceans-and-fisheries/funding/emfaf_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496944" cy="4680520"/>
          </a:xfrm>
        </p:spPr>
        <p:txBody>
          <a:bodyPr/>
          <a:lstStyle/>
          <a:p>
            <a:pPr algn="ctr"/>
            <a: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BE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Maritime, </a:t>
            </a:r>
            <a:r>
              <a:rPr lang="fr-BE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Fisheries</a:t>
            </a:r>
            <a: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Aquaculture</a:t>
            </a:r>
            <a:r>
              <a:rPr lang="fr-BE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(EMFAF) </a:t>
            </a:r>
            <a:b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B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2021-2027</a:t>
            </a:r>
            <a:endParaRPr lang="en-GB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8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703"/>
            <a:ext cx="9123142" cy="560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34861" y="1052736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Scope of the EMFAF</a:t>
            </a:r>
            <a:br>
              <a:rPr lang="en-US" sz="2800" dirty="0" smtClean="0"/>
            </a:br>
            <a:endParaRPr lang="en-US" sz="2800" b="0" i="1" dirty="0" smtClean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999131"/>
              </p:ext>
            </p:extLst>
          </p:nvPr>
        </p:nvGraphicFramePr>
        <p:xfrm>
          <a:off x="107504" y="1916832"/>
          <a:ext cx="8944886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521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>General framework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23528" y="2636912"/>
            <a:ext cx="8433041" cy="4059832"/>
          </a:xfrm>
        </p:spPr>
        <p:txBody>
          <a:bodyPr/>
          <a:lstStyle/>
          <a:p>
            <a:pPr marL="285750" indent="-285750"/>
            <a:r>
              <a:rPr lang="fr-BE" sz="2800" b="1" i="0" dirty="0" smtClean="0"/>
              <a:t>Shared management: </a:t>
            </a:r>
            <a:r>
              <a:rPr lang="fr-BE" sz="2800" i="0" dirty="0" smtClean="0"/>
              <a:t>national programmes </a:t>
            </a:r>
            <a:r>
              <a:rPr lang="fr-BE" sz="2800" i="0" dirty="0" err="1" smtClean="0"/>
              <a:t>prepared</a:t>
            </a:r>
            <a:r>
              <a:rPr lang="fr-BE" sz="2800" i="0" dirty="0" smtClean="0"/>
              <a:t> by </a:t>
            </a:r>
            <a:r>
              <a:rPr lang="fr-BE" sz="2800" i="0" dirty="0" err="1" smtClean="0"/>
              <a:t>Member</a:t>
            </a:r>
            <a:r>
              <a:rPr lang="fr-BE" sz="2800" i="0" dirty="0" smtClean="0"/>
              <a:t> States and </a:t>
            </a:r>
            <a:r>
              <a:rPr lang="fr-BE" sz="2800" i="0" dirty="0" err="1" smtClean="0"/>
              <a:t>approved</a:t>
            </a:r>
            <a:r>
              <a:rPr lang="fr-BE" sz="2800" i="0" dirty="0" smtClean="0"/>
              <a:t> by the Commission </a:t>
            </a:r>
          </a:p>
          <a:p>
            <a:pPr marL="285750" indent="-285750"/>
            <a:endParaRPr lang="fr-BE" sz="2800" i="0" dirty="0" smtClean="0"/>
          </a:p>
          <a:p>
            <a:pPr marL="285750" indent="-285750"/>
            <a:r>
              <a:rPr lang="fr-BE" sz="2800" b="1" i="0" dirty="0" smtClean="0"/>
              <a:t>Direct management: </a:t>
            </a:r>
            <a:r>
              <a:rPr lang="fr-BE" sz="2800" i="0" dirty="0" err="1" smtClean="0"/>
              <a:t>work</a:t>
            </a:r>
            <a:r>
              <a:rPr lang="fr-BE" sz="2800" i="0" dirty="0" smtClean="0"/>
              <a:t> programmes </a:t>
            </a:r>
            <a:r>
              <a:rPr lang="fr-BE" sz="2800" i="0" dirty="0" err="1" smtClean="0"/>
              <a:t>prepared</a:t>
            </a:r>
            <a:r>
              <a:rPr lang="fr-BE" sz="2800" i="0" dirty="0" smtClean="0"/>
              <a:t> by the Commission</a:t>
            </a:r>
            <a:endParaRPr lang="fr-BE" sz="2000" b="0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endParaRPr lang="fr-BE" sz="2000" i="0" dirty="0" smtClean="0"/>
          </a:p>
          <a:p>
            <a:pPr marL="342900"/>
            <a:endParaRPr lang="fr-BE" sz="2000" b="0" i="0" dirty="0" smtClean="0"/>
          </a:p>
          <a:p>
            <a:pPr marL="285750"/>
            <a:endParaRPr lang="fr-BE" b="0" i="0" dirty="0" smtClean="0"/>
          </a:p>
          <a:p>
            <a:pPr marL="285750" indent="-285750"/>
            <a:endParaRPr lang="en-GB" sz="1600" b="1" i="0" dirty="0"/>
          </a:p>
          <a:p>
            <a:pPr marL="1028700" lvl="1"/>
            <a:endParaRPr lang="en-GB" sz="1200" dirty="0"/>
          </a:p>
          <a:p>
            <a:pPr marL="1085850" lvl="1"/>
            <a:endParaRPr lang="fr-BE" sz="1200" dirty="0" smtClean="0"/>
          </a:p>
          <a:p>
            <a:pPr marL="1085850" lvl="1"/>
            <a:endParaRPr lang="fr-BE" sz="1200" b="1" i="0" dirty="0"/>
          </a:p>
          <a:p>
            <a:pPr marL="1085850" lvl="1"/>
            <a:endParaRPr lang="fr-BE" sz="1200" b="1" i="0" dirty="0" smtClean="0"/>
          </a:p>
          <a:p>
            <a:pPr indent="0">
              <a:buNone/>
            </a:pPr>
            <a:endParaRPr lang="en-GB" sz="1600" b="1" i="0" dirty="0" smtClean="0"/>
          </a:p>
          <a:p>
            <a:pPr marL="342900"/>
            <a:endParaRPr lang="fr-BE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716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Financial framework</a:t>
            </a:r>
            <a:br>
              <a:rPr lang="en-US" sz="2800" dirty="0" smtClean="0"/>
            </a:br>
            <a:endParaRPr lang="en-US" sz="2800" b="0" i="1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1807" y="2492896"/>
            <a:ext cx="8433041" cy="4464496"/>
          </a:xfrm>
        </p:spPr>
        <p:txBody>
          <a:bodyPr/>
          <a:lstStyle/>
          <a:p>
            <a:pPr marL="285750" indent="-285750"/>
            <a:r>
              <a:rPr lang="fr-BE" sz="1800" b="1" i="0" dirty="0" err="1" smtClean="0"/>
              <a:t>Overall</a:t>
            </a:r>
            <a:r>
              <a:rPr lang="fr-BE" sz="1800" b="1" i="0" dirty="0" smtClean="0"/>
              <a:t> budget</a:t>
            </a:r>
            <a:r>
              <a:rPr lang="fr-BE" sz="1800" i="0" dirty="0" smtClean="0"/>
              <a:t> for 2021-2027: </a:t>
            </a:r>
            <a:r>
              <a:rPr lang="fr-BE" sz="1800" i="0" u="sng" dirty="0" smtClean="0"/>
              <a:t>EUR 6.108 billion</a:t>
            </a:r>
            <a:r>
              <a:rPr lang="fr-BE" sz="1800" i="0" dirty="0" smtClean="0"/>
              <a:t> in </a:t>
            </a:r>
            <a:r>
              <a:rPr lang="fr-BE" sz="1800" i="0" dirty="0" err="1" smtClean="0"/>
              <a:t>current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prices</a:t>
            </a:r>
            <a:endParaRPr lang="fr-BE" sz="1800" i="0" dirty="0" smtClean="0"/>
          </a:p>
          <a:p>
            <a:pPr marL="285750" indent="-285750"/>
            <a:endParaRPr lang="fr-BE" sz="1800" i="0" dirty="0" smtClean="0"/>
          </a:p>
          <a:p>
            <a:pPr marL="285750" indent="-285750"/>
            <a:r>
              <a:rPr lang="fr-BE" sz="1800" i="0" dirty="0" err="1" smtClean="0"/>
              <a:t>Budgetary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resources</a:t>
            </a:r>
            <a:r>
              <a:rPr lang="fr-BE" sz="1800" i="0" dirty="0" smtClean="0"/>
              <a:t> for </a:t>
            </a:r>
            <a:r>
              <a:rPr lang="fr-BE" sz="1800" b="1" i="0" dirty="0" err="1" smtClean="0"/>
              <a:t>shared</a:t>
            </a:r>
            <a:r>
              <a:rPr lang="fr-BE" sz="1800" b="1" i="0" dirty="0" smtClean="0"/>
              <a:t> management</a:t>
            </a:r>
            <a:r>
              <a:rPr lang="fr-BE" sz="1800" i="0" dirty="0" smtClean="0"/>
              <a:t>: </a:t>
            </a:r>
            <a:r>
              <a:rPr lang="fr-BE" sz="1800" i="0" u="sng" dirty="0" smtClean="0"/>
              <a:t>EUR 5.311 billion – 87%</a:t>
            </a:r>
            <a:endParaRPr lang="fr-BE" sz="1800" i="0" dirty="0" smtClean="0"/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fr-BE" sz="1800" b="0" i="1" dirty="0" smtClean="0"/>
              <a:t>National allocations </a:t>
            </a:r>
            <a:r>
              <a:rPr lang="fr-BE" sz="1800" b="0" i="1" dirty="0" err="1" smtClean="0"/>
              <a:t>established</a:t>
            </a:r>
            <a:r>
              <a:rPr lang="fr-BE" sz="1800" b="0" i="1" dirty="0" smtClean="0"/>
              <a:t> on the basis of the 2014-2020 distribution key</a:t>
            </a:r>
          </a:p>
          <a:p>
            <a:pPr marL="800100" lvl="1" indent="0">
              <a:buNone/>
            </a:pPr>
            <a:endParaRPr lang="fr-BE" sz="1800" b="0" i="0" dirty="0"/>
          </a:p>
          <a:p>
            <a:pPr marL="285750" indent="-285750"/>
            <a:r>
              <a:rPr lang="fr-BE" sz="1800" i="0" dirty="0" err="1" smtClean="0"/>
              <a:t>Budgetary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resources</a:t>
            </a:r>
            <a:r>
              <a:rPr lang="fr-BE" sz="1800" i="0" dirty="0" smtClean="0"/>
              <a:t> for </a:t>
            </a:r>
            <a:r>
              <a:rPr lang="fr-BE" sz="1800" b="1" i="0" dirty="0" smtClean="0"/>
              <a:t>direct management</a:t>
            </a:r>
            <a:r>
              <a:rPr lang="fr-BE" sz="1800" i="0" dirty="0" smtClean="0"/>
              <a:t>: </a:t>
            </a:r>
            <a:r>
              <a:rPr lang="fr-BE" sz="1800" i="0" u="sng" dirty="0" smtClean="0"/>
              <a:t>EUR 797 million</a:t>
            </a:r>
            <a:r>
              <a:rPr lang="fr-BE" sz="1800" b="1" i="0" u="sng" dirty="0" smtClean="0"/>
              <a:t> </a:t>
            </a:r>
            <a:r>
              <a:rPr lang="fr-BE" sz="1800" i="0" u="sng" dirty="0" smtClean="0"/>
              <a:t>– 13%</a:t>
            </a:r>
            <a:r>
              <a:rPr lang="fr-BE" sz="1800" i="0" dirty="0" smtClean="0"/>
              <a:t> </a:t>
            </a:r>
          </a:p>
          <a:p>
            <a:pPr marL="285750" indent="-285750"/>
            <a:endParaRPr lang="fr-BE" sz="1800" i="0" dirty="0"/>
          </a:p>
          <a:p>
            <a:pPr marL="285750" indent="-285750"/>
            <a:r>
              <a:rPr lang="fr-BE" sz="1800" b="1" i="0" dirty="0" smtClean="0"/>
              <a:t>Rate of public </a:t>
            </a:r>
            <a:r>
              <a:rPr lang="fr-BE" sz="1800" b="1" i="0" dirty="0" err="1" smtClean="0"/>
              <a:t>aid</a:t>
            </a:r>
            <a:r>
              <a:rPr lang="fr-BE" sz="1800" b="1" i="0" dirty="0" smtClean="0"/>
              <a:t>: </a:t>
            </a:r>
            <a:r>
              <a:rPr lang="fr-BE" sz="1800" i="0" dirty="0" smtClean="0"/>
              <a:t>in </a:t>
            </a:r>
            <a:r>
              <a:rPr lang="fr-BE" sz="1800" i="0" dirty="0" err="1" smtClean="0"/>
              <a:t>principle</a:t>
            </a:r>
            <a:r>
              <a:rPr lang="fr-BE" sz="1800" i="0" dirty="0" smtClean="0"/>
              <a:t> 50%, but </a:t>
            </a:r>
            <a:r>
              <a:rPr lang="fr-BE" sz="1800" i="0" dirty="0" err="1" smtClean="0"/>
              <a:t>can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be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modulated</a:t>
            </a:r>
            <a:r>
              <a:rPr lang="fr-BE" sz="1800" i="0" dirty="0" smtClean="0"/>
              <a:t> up to 100% </a:t>
            </a:r>
            <a:r>
              <a:rPr lang="fr-BE" sz="1800" i="0" dirty="0" err="1" smtClean="0"/>
              <a:t>based</a:t>
            </a:r>
            <a:r>
              <a:rPr lang="fr-BE" sz="1800" i="0" dirty="0" smtClean="0"/>
              <a:t> on the </a:t>
            </a:r>
            <a:r>
              <a:rPr lang="fr-BE" sz="1800" i="0" dirty="0" err="1" smtClean="0"/>
              <a:t>added</a:t>
            </a:r>
            <a:r>
              <a:rPr lang="fr-BE" sz="1800" i="0" dirty="0" smtClean="0"/>
              <a:t> value of the </a:t>
            </a:r>
            <a:r>
              <a:rPr lang="fr-BE" sz="1800" i="0" dirty="0" err="1" smtClean="0"/>
              <a:t>operation</a:t>
            </a:r>
            <a:endParaRPr lang="fr-BE" sz="1800" i="0" dirty="0" smtClean="0"/>
          </a:p>
          <a:p>
            <a:pPr marL="285750" indent="-285750"/>
            <a:endParaRPr lang="fr-BE" b="0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endParaRPr lang="fr-BE" sz="2000" i="0" dirty="0" smtClean="0"/>
          </a:p>
          <a:p>
            <a:pPr marL="342900"/>
            <a:endParaRPr lang="fr-BE" sz="2000" b="0" i="0" dirty="0" smtClean="0"/>
          </a:p>
          <a:p>
            <a:pPr marL="285750"/>
            <a:endParaRPr lang="fr-BE" b="0" i="0" dirty="0" smtClean="0"/>
          </a:p>
          <a:p>
            <a:pPr marL="285750" indent="-285750"/>
            <a:endParaRPr lang="en-GB" sz="1600" b="1" i="0" dirty="0"/>
          </a:p>
          <a:p>
            <a:pPr marL="1028700" lvl="1"/>
            <a:endParaRPr lang="en-GB" sz="1200" dirty="0"/>
          </a:p>
          <a:p>
            <a:pPr marL="1085850" lvl="1"/>
            <a:endParaRPr lang="fr-BE" sz="1200" dirty="0" smtClean="0"/>
          </a:p>
          <a:p>
            <a:pPr marL="1085850" lvl="1"/>
            <a:endParaRPr lang="fr-BE" sz="1200" b="1" i="0" dirty="0"/>
          </a:p>
          <a:p>
            <a:pPr marL="1085850" lvl="1"/>
            <a:endParaRPr lang="fr-BE" sz="1200" b="1" i="0" dirty="0" smtClean="0"/>
          </a:p>
          <a:p>
            <a:pPr indent="0">
              <a:buNone/>
            </a:pPr>
            <a:endParaRPr lang="en-GB" sz="1600" b="1" i="0" dirty="0" smtClean="0"/>
          </a:p>
          <a:p>
            <a:pPr marL="342900"/>
            <a:endParaRPr lang="fr-BE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62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23527" y="1268760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>Flexibility and result orientation</a:t>
            </a:r>
            <a:endParaRPr lang="en-US" sz="2800" b="0" i="1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1806" y="2636912"/>
            <a:ext cx="8433041" cy="4536504"/>
          </a:xfrm>
        </p:spPr>
        <p:txBody>
          <a:bodyPr/>
          <a:lstStyle/>
          <a:p>
            <a:pPr marL="285750" indent="-285750"/>
            <a:r>
              <a:rPr lang="fr-BE" sz="1800" b="1" i="0" dirty="0" smtClean="0"/>
              <a:t>Focus on ends (objectives)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rather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than</a:t>
            </a:r>
            <a:r>
              <a:rPr lang="fr-BE" sz="1800" i="0" dirty="0" smtClean="0"/>
              <a:t> on </a:t>
            </a:r>
            <a:r>
              <a:rPr lang="fr-BE" sz="1800" i="0" dirty="0" err="1" smtClean="0"/>
              <a:t>means</a:t>
            </a:r>
            <a:endParaRPr lang="fr-BE" sz="1800" i="0" dirty="0" smtClean="0"/>
          </a:p>
          <a:p>
            <a:pPr indent="0">
              <a:buNone/>
            </a:pPr>
            <a:endParaRPr lang="fr-BE" sz="1800" i="0" dirty="0" smtClean="0"/>
          </a:p>
          <a:p>
            <a:pPr marL="285750" indent="-285750"/>
            <a:r>
              <a:rPr lang="fr-BE" sz="1800" i="0" dirty="0" err="1" smtClean="0"/>
              <a:t>Flexibility</a:t>
            </a:r>
            <a:r>
              <a:rPr lang="fr-BE" sz="1800" i="0" dirty="0" smtClean="0"/>
              <a:t> </a:t>
            </a:r>
            <a:r>
              <a:rPr lang="fr-BE" sz="1800" i="0" dirty="0"/>
              <a:t>for </a:t>
            </a:r>
            <a:r>
              <a:rPr lang="fr-BE" sz="1800" i="0" dirty="0" err="1"/>
              <a:t>Member</a:t>
            </a:r>
            <a:r>
              <a:rPr lang="fr-BE" sz="1800" i="0" dirty="0"/>
              <a:t> States to </a:t>
            </a:r>
            <a:r>
              <a:rPr lang="fr-BE" sz="1800" i="0" dirty="0" err="1"/>
              <a:t>define</a:t>
            </a:r>
            <a:r>
              <a:rPr lang="fr-BE" sz="1800" i="0" dirty="0"/>
              <a:t> </a:t>
            </a:r>
            <a:r>
              <a:rPr lang="fr-BE" sz="1800" i="0" dirty="0" err="1"/>
              <a:t>eligibility</a:t>
            </a:r>
            <a:r>
              <a:rPr lang="fr-BE" sz="1800" i="0" dirty="0"/>
              <a:t> </a:t>
            </a:r>
            <a:r>
              <a:rPr lang="fr-BE" sz="1800" i="0" dirty="0" err="1"/>
              <a:t>rules</a:t>
            </a:r>
            <a:r>
              <a:rPr lang="fr-BE" sz="1800" i="0" dirty="0"/>
              <a:t> </a:t>
            </a:r>
            <a:r>
              <a:rPr lang="fr-BE" sz="1800" i="0" dirty="0" smtClean="0"/>
              <a:t>(</a:t>
            </a:r>
            <a:r>
              <a:rPr lang="fr-BE" sz="1800" i="0" dirty="0" err="1" smtClean="0"/>
              <a:t>subject</a:t>
            </a:r>
            <a:r>
              <a:rPr lang="fr-BE" sz="1800" i="0" dirty="0" smtClean="0"/>
              <a:t> to conditions for certain </a:t>
            </a:r>
            <a:r>
              <a:rPr lang="fr-BE" sz="1800" i="0" dirty="0" err="1" smtClean="0"/>
              <a:t>investments</a:t>
            </a:r>
            <a:r>
              <a:rPr lang="fr-BE" sz="1800" i="0" dirty="0" smtClean="0"/>
              <a:t> in the </a:t>
            </a:r>
            <a:r>
              <a:rPr lang="fr-BE" sz="1800" i="0" dirty="0" err="1" smtClean="0"/>
              <a:t>fishing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fleet</a:t>
            </a:r>
            <a:r>
              <a:rPr lang="fr-BE" sz="1800" i="0" dirty="0" smtClean="0"/>
              <a:t> to </a:t>
            </a:r>
            <a:r>
              <a:rPr lang="fr-BE" sz="1800" i="0" dirty="0" err="1" smtClean="0"/>
              <a:t>avoid</a:t>
            </a:r>
            <a:r>
              <a:rPr lang="fr-BE" sz="1800" i="0" dirty="0" smtClean="0"/>
              <a:t> ‘</a:t>
            </a:r>
            <a:r>
              <a:rPr lang="fr-BE" sz="1800" i="0" dirty="0" err="1" smtClean="0"/>
              <a:t>harmful</a:t>
            </a:r>
            <a:r>
              <a:rPr lang="fr-BE" sz="1800" i="0" dirty="0" smtClean="0"/>
              <a:t> subsidies’)</a:t>
            </a:r>
            <a:endParaRPr lang="fr-BE" sz="1800" i="0" dirty="0"/>
          </a:p>
          <a:p>
            <a:pPr indent="0">
              <a:buNone/>
            </a:pPr>
            <a:r>
              <a:rPr lang="fr-BE" sz="1800" i="0" dirty="0" smtClean="0"/>
              <a:t> </a:t>
            </a:r>
          </a:p>
          <a:p>
            <a:pPr marL="285750" indent="-285750"/>
            <a:r>
              <a:rPr lang="fr-BE" sz="1800" i="0" dirty="0"/>
              <a:t>D</a:t>
            </a:r>
            <a:r>
              <a:rPr lang="fr-BE" sz="1800" i="0" dirty="0" smtClean="0"/>
              <a:t>iscontinuation </a:t>
            </a:r>
            <a:r>
              <a:rPr lang="fr-BE" sz="1800" i="0" dirty="0"/>
              <a:t>of the </a:t>
            </a:r>
            <a:r>
              <a:rPr lang="fr-BE" sz="1800" i="0" dirty="0" err="1"/>
              <a:t>pre-defined</a:t>
            </a:r>
            <a:r>
              <a:rPr lang="fr-BE" sz="1800" i="0" dirty="0"/>
              <a:t> </a:t>
            </a:r>
            <a:r>
              <a:rPr lang="fr-BE" sz="1800" i="0" dirty="0" err="1"/>
              <a:t>measures</a:t>
            </a:r>
            <a:r>
              <a:rPr lang="fr-BE" sz="1800" i="0" dirty="0"/>
              <a:t> of the 2014-2020 </a:t>
            </a:r>
            <a:r>
              <a:rPr lang="fr-BE" sz="1800" i="0" dirty="0" err="1" smtClean="0"/>
              <a:t>framework</a:t>
            </a:r>
            <a:r>
              <a:rPr lang="fr-BE" sz="1800" i="0" dirty="0" smtClean="0"/>
              <a:t> (</a:t>
            </a:r>
            <a:r>
              <a:rPr lang="fr-BE" sz="1800" i="0" dirty="0" err="1" smtClean="0"/>
              <a:t>e.g</a:t>
            </a:r>
            <a:r>
              <a:rPr lang="fr-BE" sz="1800" i="0" dirty="0"/>
              <a:t>.: </a:t>
            </a:r>
            <a:r>
              <a:rPr lang="fr-BE" sz="1800" i="0" dirty="0" smtClean="0"/>
              <a:t>one </a:t>
            </a:r>
            <a:r>
              <a:rPr lang="fr-BE" sz="1800" i="0" dirty="0" err="1"/>
              <a:t>broad</a:t>
            </a:r>
            <a:r>
              <a:rPr lang="fr-BE" sz="1800" i="0" dirty="0"/>
              <a:t> </a:t>
            </a:r>
            <a:r>
              <a:rPr lang="fr-BE" sz="1800" i="0" dirty="0" err="1"/>
              <a:t>Specific</a:t>
            </a:r>
            <a:r>
              <a:rPr lang="fr-BE" sz="1800" i="0" dirty="0"/>
              <a:t> Objective on the protection of </a:t>
            </a:r>
            <a:r>
              <a:rPr lang="fr-BE" sz="1800" i="0" dirty="0" err="1"/>
              <a:t>biodiversity</a:t>
            </a:r>
            <a:r>
              <a:rPr lang="fr-BE" sz="1800" i="0" dirty="0"/>
              <a:t> and </a:t>
            </a:r>
            <a:r>
              <a:rPr lang="fr-BE" sz="1800" i="0" dirty="0" err="1"/>
              <a:t>ecosystems</a:t>
            </a:r>
            <a:r>
              <a:rPr lang="fr-BE" sz="1800" i="0" dirty="0"/>
              <a:t>, </a:t>
            </a:r>
            <a:r>
              <a:rPr lang="fr-BE" sz="1800" i="0" dirty="0" err="1"/>
              <a:t>without</a:t>
            </a:r>
            <a:r>
              <a:rPr lang="fr-BE" sz="1800" i="0" dirty="0"/>
              <a:t> </a:t>
            </a:r>
            <a:r>
              <a:rPr lang="fr-BE" sz="1800" i="0" dirty="0" err="1"/>
              <a:t>predefined</a:t>
            </a:r>
            <a:r>
              <a:rPr lang="fr-BE" sz="1800" i="0" dirty="0"/>
              <a:t> </a:t>
            </a:r>
            <a:r>
              <a:rPr lang="fr-BE" sz="1800" i="0" dirty="0" smtClean="0"/>
              <a:t>actions)</a:t>
            </a:r>
            <a:endParaRPr lang="fr-BE" sz="1800" i="0" dirty="0"/>
          </a:p>
          <a:p>
            <a:pPr indent="0">
              <a:buNone/>
            </a:pPr>
            <a:endParaRPr lang="fr-BE" sz="1800" i="0" dirty="0" smtClean="0"/>
          </a:p>
          <a:p>
            <a:pPr marL="285750" indent="-285750"/>
            <a:r>
              <a:rPr lang="fr-BE" sz="1800" b="1" i="0" dirty="0" err="1" smtClean="0"/>
              <a:t>Flexibility</a:t>
            </a:r>
            <a:r>
              <a:rPr lang="fr-BE" sz="1800" b="1" i="0" dirty="0" smtClean="0"/>
              <a:t> and </a:t>
            </a:r>
            <a:r>
              <a:rPr lang="fr-BE" sz="1800" b="1" i="0" dirty="0" err="1" smtClean="0"/>
              <a:t>result</a:t>
            </a:r>
            <a:r>
              <a:rPr lang="fr-BE" sz="1800" b="1" i="0" dirty="0" smtClean="0"/>
              <a:t> orientation go hand in hand</a:t>
            </a:r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fr-BE" sz="1800" b="0" dirty="0"/>
              <a:t>i</a:t>
            </a:r>
            <a:r>
              <a:rPr lang="fr-BE" sz="1800" b="0" dirty="0" smtClean="0"/>
              <a:t>mportance of the performance and monitoring </a:t>
            </a:r>
            <a:r>
              <a:rPr lang="fr-BE" sz="1800" b="0" dirty="0" err="1" smtClean="0"/>
              <a:t>framework</a:t>
            </a:r>
            <a:endParaRPr lang="fr-BE" sz="1800" b="0" i="0" dirty="0" smtClean="0"/>
          </a:p>
          <a:p>
            <a:pPr marL="285750" indent="-285750"/>
            <a:endParaRPr lang="fr-BE" sz="2000" b="0" i="1" dirty="0" smtClean="0"/>
          </a:p>
          <a:p>
            <a:pPr marL="342900"/>
            <a:endParaRPr lang="fr-BE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endParaRPr lang="fr-BE" sz="2000" i="0" dirty="0" smtClean="0"/>
          </a:p>
          <a:p>
            <a:pPr marL="342900"/>
            <a:endParaRPr lang="fr-BE" sz="2000" b="0" i="0" dirty="0" smtClean="0"/>
          </a:p>
          <a:p>
            <a:pPr marL="285750"/>
            <a:endParaRPr lang="fr-BE" b="0" i="0" dirty="0" smtClean="0"/>
          </a:p>
          <a:p>
            <a:pPr marL="285750" indent="-285750"/>
            <a:endParaRPr lang="en-GB" sz="1600" b="1" i="0" dirty="0"/>
          </a:p>
          <a:p>
            <a:pPr marL="1028700" lvl="1"/>
            <a:endParaRPr lang="en-GB" sz="1200" dirty="0"/>
          </a:p>
          <a:p>
            <a:pPr marL="1085850" lvl="1"/>
            <a:endParaRPr lang="fr-BE" sz="1200" dirty="0" smtClean="0"/>
          </a:p>
          <a:p>
            <a:pPr marL="1085850" lvl="1"/>
            <a:endParaRPr lang="fr-BE" sz="1200" b="1" i="0" dirty="0"/>
          </a:p>
          <a:p>
            <a:pPr marL="1085850" lvl="1"/>
            <a:endParaRPr lang="fr-BE" sz="1200" b="1" i="0" dirty="0" smtClean="0"/>
          </a:p>
          <a:p>
            <a:pPr indent="0">
              <a:buNone/>
            </a:pPr>
            <a:endParaRPr lang="en-GB" sz="1600" b="1" i="0" dirty="0" smtClean="0"/>
          </a:p>
          <a:p>
            <a:pPr marL="342900"/>
            <a:endParaRPr lang="fr-BE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238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The 10 </a:t>
            </a:r>
            <a:r>
              <a:rPr lang="en-IE" dirty="0" err="1" smtClean="0"/>
              <a:t>EMFAF</a:t>
            </a:r>
            <a:r>
              <a:rPr lang="en-IE" dirty="0" smtClean="0"/>
              <a:t> Specific Objectives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196752"/>
            <a:ext cx="3957836" cy="4929411"/>
          </a:xfrm>
        </p:spPr>
        <p:txBody>
          <a:bodyPr/>
          <a:lstStyle/>
          <a:p>
            <a:pPr lvl="0"/>
            <a:r>
              <a:rPr lang="en-GB" sz="1400" i="0" dirty="0"/>
              <a:t>Strengthening economically, socially and environmentally sustainable </a:t>
            </a:r>
            <a:r>
              <a:rPr lang="en-GB" sz="1400" b="1" i="0" dirty="0"/>
              <a:t>fishing activities</a:t>
            </a:r>
          </a:p>
          <a:p>
            <a:pPr lvl="0"/>
            <a:r>
              <a:rPr lang="en-GB" sz="1400" i="0" dirty="0"/>
              <a:t>Increasing energy efficiency and reducing CO2 emissions through the replacement or </a:t>
            </a:r>
            <a:r>
              <a:rPr lang="en-GB" sz="1400" b="1" i="0" dirty="0"/>
              <a:t>modernisation of engines of fishing vessels</a:t>
            </a:r>
          </a:p>
          <a:p>
            <a:pPr lvl="0"/>
            <a:r>
              <a:rPr lang="en-GB" sz="1400" i="0" dirty="0"/>
              <a:t>Promoting the </a:t>
            </a:r>
            <a:r>
              <a:rPr lang="en-GB" sz="1400" b="1" i="0" dirty="0"/>
              <a:t>adjustment of fishing capacity to fishing opportunities </a:t>
            </a:r>
            <a:r>
              <a:rPr lang="en-GB" sz="1400" i="0" dirty="0"/>
              <a:t>in cases of permanent cessation of fishing capacity and </a:t>
            </a:r>
            <a:r>
              <a:rPr lang="en-GB" sz="1400" b="1" i="0" dirty="0"/>
              <a:t>contributing to a fair standard of living </a:t>
            </a:r>
            <a:r>
              <a:rPr lang="en-GB" sz="1400" i="0" dirty="0"/>
              <a:t>in cases of temporary cessation of fishing activities</a:t>
            </a:r>
          </a:p>
          <a:p>
            <a:pPr lvl="0"/>
            <a:r>
              <a:rPr lang="en-GB" sz="1400" i="0" dirty="0"/>
              <a:t>Fostering </a:t>
            </a:r>
            <a:r>
              <a:rPr lang="en-GB" sz="1400" b="1" i="0" dirty="0"/>
              <a:t>efficient fisheries control and enforcement, including fighting against </a:t>
            </a:r>
            <a:r>
              <a:rPr lang="en-GB" sz="1400" b="1" i="0" dirty="0" err="1"/>
              <a:t>IUU</a:t>
            </a:r>
            <a:r>
              <a:rPr lang="en-GB" sz="1400" b="1" i="0" dirty="0"/>
              <a:t> fishing, as well as reliable data</a:t>
            </a:r>
            <a:r>
              <a:rPr lang="en-GB" sz="1400" i="0" dirty="0"/>
              <a:t> for knowledge based decision making</a:t>
            </a:r>
          </a:p>
          <a:p>
            <a:pPr lvl="0"/>
            <a:r>
              <a:rPr lang="en-GB" sz="1400" i="0" dirty="0"/>
              <a:t>Promoting a level playing field for fishery and aquaculture products from the outermost regions 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96752"/>
            <a:ext cx="4041775" cy="4929411"/>
          </a:xfrm>
        </p:spPr>
        <p:txBody>
          <a:bodyPr/>
          <a:lstStyle/>
          <a:p>
            <a:pPr lvl="0"/>
            <a:r>
              <a:rPr lang="en-GB" sz="1400" i="0" dirty="0"/>
              <a:t>Contributing to the protection and restoration of </a:t>
            </a:r>
            <a:r>
              <a:rPr lang="en-GB" sz="1400" b="1" i="0" dirty="0"/>
              <a:t>aquatic biodiversity and ecosystems</a:t>
            </a:r>
          </a:p>
          <a:p>
            <a:pPr lvl="0"/>
            <a:r>
              <a:rPr lang="en-GB" sz="1400" i="0" dirty="0"/>
              <a:t>Promoting sustainable aquaculture activities, especially </a:t>
            </a:r>
            <a:r>
              <a:rPr lang="en-GB" sz="1400" i="0" dirty="0" smtClean="0"/>
              <a:t>while </a:t>
            </a:r>
            <a:r>
              <a:rPr lang="en-GB" sz="1400" i="0" dirty="0"/>
              <a:t>ensuring that </a:t>
            </a:r>
            <a:r>
              <a:rPr lang="en-GB" sz="1400" b="1" i="0" dirty="0"/>
              <a:t>strengthening the competitiveness of aquaculture production </a:t>
            </a:r>
            <a:r>
              <a:rPr lang="en-GB" sz="1400" i="0" dirty="0" smtClean="0"/>
              <a:t>the </a:t>
            </a:r>
            <a:r>
              <a:rPr lang="en-GB" sz="1400" i="0" dirty="0"/>
              <a:t>activities are environmentally </a:t>
            </a:r>
            <a:r>
              <a:rPr lang="en-GB" sz="1400" i="0" dirty="0" smtClean="0"/>
              <a:t>sustainable</a:t>
            </a:r>
          </a:p>
          <a:p>
            <a:pPr lvl="0"/>
            <a:r>
              <a:rPr lang="en-GB" sz="1400" b="1" i="0" dirty="0" smtClean="0"/>
              <a:t>Promoting </a:t>
            </a:r>
            <a:r>
              <a:rPr lang="en-GB" sz="1400" b="1" i="0" dirty="0"/>
              <a:t>marketing, quality and value added of fisheries and aquaculture products</a:t>
            </a:r>
            <a:r>
              <a:rPr lang="en-GB" sz="1400" i="0" dirty="0"/>
              <a:t>, as well as processing of these products</a:t>
            </a:r>
          </a:p>
          <a:p>
            <a:pPr lvl="0"/>
            <a:r>
              <a:rPr lang="en-GB" sz="1400" i="0" dirty="0"/>
              <a:t>Strengthening sustainable sea and ocean management through the </a:t>
            </a:r>
            <a:r>
              <a:rPr lang="en-GB" sz="1400" b="1" i="0" dirty="0"/>
              <a:t>promotion of marine knowledge, maritime surveillance and/or coast guard cooperation</a:t>
            </a:r>
          </a:p>
          <a:p>
            <a:pPr lvl="0"/>
            <a:r>
              <a:rPr lang="en-GB" sz="1400" b="1" i="0" dirty="0"/>
              <a:t>Enabling a sustainable blue economy </a:t>
            </a:r>
            <a:r>
              <a:rPr lang="en-GB" sz="1400" i="0" dirty="0"/>
              <a:t>in coastal, island and inland areas, and to fostering the sustainable development of fishing and aquaculture </a:t>
            </a:r>
            <a:r>
              <a:rPr lang="en-GB" sz="1400" i="0" dirty="0" smtClean="0"/>
              <a:t>communities</a:t>
            </a:r>
            <a:endParaRPr lang="en-GB" sz="1400" i="0" dirty="0"/>
          </a:p>
        </p:txBody>
      </p:sp>
    </p:spTree>
    <p:extLst>
      <p:ext uri="{BB962C8B-B14F-4D97-AF65-F5344CB8AC3E}">
        <p14:creationId xmlns:p14="http://schemas.microsoft.com/office/powerpoint/2010/main" val="31160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23527" y="1268760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What about </a:t>
            </a:r>
            <a:r>
              <a:rPr lang="en-US" sz="2800" dirty="0"/>
              <a:t>Overseas Countries and Territories?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1806" y="2420888"/>
            <a:ext cx="8433041" cy="4536504"/>
          </a:xfrm>
        </p:spPr>
        <p:txBody>
          <a:bodyPr/>
          <a:lstStyle/>
          <a:p>
            <a:pPr indent="0">
              <a:buNone/>
            </a:pPr>
            <a:r>
              <a:rPr lang="fr-BE" sz="1800" b="1" i="0" dirty="0" err="1" smtClean="0">
                <a:solidFill>
                  <a:schemeClr val="accent2"/>
                </a:solidFill>
              </a:rPr>
              <a:t>Eligible</a:t>
            </a:r>
            <a:r>
              <a:rPr lang="fr-BE" sz="1800" b="1" i="0" dirty="0" smtClean="0">
                <a:solidFill>
                  <a:schemeClr val="accent2"/>
                </a:solidFill>
              </a:rPr>
              <a:t> </a:t>
            </a:r>
            <a:r>
              <a:rPr lang="fr-BE" sz="1800" b="1" i="0" dirty="0" err="1" smtClean="0">
                <a:solidFill>
                  <a:schemeClr val="accent2"/>
                </a:solidFill>
              </a:rPr>
              <a:t>under</a:t>
            </a:r>
            <a:r>
              <a:rPr lang="fr-BE" sz="1800" b="1" i="0" dirty="0" smtClean="0">
                <a:solidFill>
                  <a:schemeClr val="accent2"/>
                </a:solidFill>
              </a:rPr>
              <a:t> </a:t>
            </a:r>
            <a:r>
              <a:rPr lang="fr-BE" sz="1800" b="1" i="0" dirty="0" err="1" smtClean="0">
                <a:solidFill>
                  <a:schemeClr val="accent2"/>
                </a:solidFill>
              </a:rPr>
              <a:t>both</a:t>
            </a:r>
            <a:r>
              <a:rPr lang="fr-BE" sz="1800" b="1" i="0" dirty="0" smtClean="0">
                <a:solidFill>
                  <a:schemeClr val="accent2"/>
                </a:solidFill>
              </a:rPr>
              <a:t> types of management:</a:t>
            </a:r>
          </a:p>
          <a:p>
            <a:pPr indent="0">
              <a:buNone/>
            </a:pPr>
            <a:endParaRPr lang="fr-BE" sz="1800" i="0" dirty="0"/>
          </a:p>
          <a:p>
            <a:pPr marL="342900"/>
            <a:r>
              <a:rPr lang="fr-BE" sz="1800" i="0" u="sng" dirty="0" smtClean="0"/>
              <a:t>Under </a:t>
            </a:r>
            <a:r>
              <a:rPr lang="fr-BE" sz="1800" i="0" u="sng" dirty="0" err="1" smtClean="0"/>
              <a:t>shared</a:t>
            </a:r>
            <a:r>
              <a:rPr lang="fr-BE" sz="1800" i="0" u="sng" dirty="0" smtClean="0"/>
              <a:t> management:</a:t>
            </a:r>
            <a:r>
              <a:rPr lang="fr-BE" sz="1800" i="0" dirty="0" smtClean="0"/>
              <a:t> </a:t>
            </a:r>
            <a:r>
              <a:rPr lang="en-GB" sz="1800" i="0" dirty="0" smtClean="0"/>
              <a:t>“</a:t>
            </a:r>
            <a:r>
              <a:rPr lang="en-GB" sz="1800" dirty="0" smtClean="0"/>
              <a:t>all or part of an operation may be implemented outside of a Member State, including outside the Union, provided that the operation contributes to the objectives of the programme</a:t>
            </a:r>
            <a:r>
              <a:rPr lang="en-GB" sz="1800" i="0" dirty="0" smtClean="0"/>
              <a:t>” </a:t>
            </a:r>
          </a:p>
          <a:p>
            <a:pPr indent="0">
              <a:buNone/>
            </a:pPr>
            <a:endParaRPr lang="en-GB" sz="1800" i="0" dirty="0" smtClean="0"/>
          </a:p>
          <a:p>
            <a:pPr marL="342900"/>
            <a:r>
              <a:rPr lang="fr-BE" sz="1800" i="0" u="sng" dirty="0" smtClean="0"/>
              <a:t>Under direct management: </a:t>
            </a:r>
            <a:r>
              <a:rPr lang="en-GB" sz="1800" i="0" dirty="0" smtClean="0"/>
              <a:t>“</a:t>
            </a:r>
            <a:r>
              <a:rPr lang="en-GB" sz="1800" dirty="0" smtClean="0"/>
              <a:t>legal </a:t>
            </a:r>
            <a:r>
              <a:rPr lang="en-GB" sz="1800" dirty="0"/>
              <a:t>entities established in a Member State or in a third country</a:t>
            </a:r>
            <a:r>
              <a:rPr lang="en-GB" sz="1800" i="0" dirty="0"/>
              <a:t>” are </a:t>
            </a:r>
            <a:r>
              <a:rPr lang="en-GB" sz="1800" i="0" dirty="0" smtClean="0"/>
              <a:t>eligible. This </a:t>
            </a:r>
            <a:r>
              <a:rPr lang="en-GB" sz="1800" i="0" dirty="0"/>
              <a:t>covers entities established in </a:t>
            </a:r>
            <a:r>
              <a:rPr lang="en-GB" sz="1800" i="0" dirty="0" err="1"/>
              <a:t>OCTs</a:t>
            </a:r>
            <a:r>
              <a:rPr lang="en-GB" sz="1800" i="0" dirty="0"/>
              <a:t> </a:t>
            </a:r>
            <a:r>
              <a:rPr lang="en-GB" sz="1800" b="1" i="0" dirty="0" smtClean="0"/>
              <a:t>as long as </a:t>
            </a:r>
            <a:r>
              <a:rPr lang="en-GB" sz="1800" i="0" dirty="0"/>
              <a:t>they are established in accordance with the law of the Member States to which </a:t>
            </a:r>
            <a:r>
              <a:rPr lang="en-GB" sz="1800" i="0" dirty="0" err="1"/>
              <a:t>OCTs</a:t>
            </a:r>
            <a:r>
              <a:rPr lang="en-GB" sz="1800" i="0" dirty="0"/>
              <a:t> are </a:t>
            </a:r>
            <a:r>
              <a:rPr lang="en-GB" sz="1800" i="0" dirty="0" smtClean="0"/>
              <a:t>linked. </a:t>
            </a:r>
            <a:endParaRPr lang="fr-BE" sz="1800" i="0" dirty="0"/>
          </a:p>
          <a:p>
            <a:pPr marL="285750" indent="-285750"/>
            <a:endParaRPr lang="fr-BE" sz="2000" b="0" i="1" dirty="0" smtClean="0"/>
          </a:p>
          <a:p>
            <a:pPr marL="342900">
              <a:buFont typeface="Wingdings" panose="05000000000000000000" pitchFamily="2" charset="2"/>
              <a:buChar char="Ø"/>
            </a:pPr>
            <a:r>
              <a:rPr lang="fr-BE" sz="2000" dirty="0" err="1" smtClean="0"/>
              <a:t>What</a:t>
            </a:r>
            <a:r>
              <a:rPr lang="fr-BE" sz="2000" dirty="0" smtClean="0"/>
              <a:t> </a:t>
            </a:r>
            <a:r>
              <a:rPr lang="fr-BE" sz="2000" dirty="0" err="1" smtClean="0"/>
              <a:t>matters</a:t>
            </a:r>
            <a:r>
              <a:rPr lang="fr-BE" sz="2000" dirty="0" smtClean="0"/>
              <a:t> </a:t>
            </a:r>
            <a:r>
              <a:rPr lang="fr-BE" sz="2000" dirty="0" err="1" smtClean="0"/>
              <a:t>is</a:t>
            </a:r>
            <a:r>
              <a:rPr lang="fr-BE" sz="2000" dirty="0" smtClean="0"/>
              <a:t> the </a:t>
            </a:r>
            <a:r>
              <a:rPr lang="fr-BE" sz="2000" dirty="0" err="1" smtClean="0"/>
              <a:t>purpose</a:t>
            </a:r>
            <a:r>
              <a:rPr lang="fr-BE" sz="2000" dirty="0" smtClean="0"/>
              <a:t> of the </a:t>
            </a:r>
            <a:r>
              <a:rPr lang="fr-BE" sz="2000" dirty="0" err="1" smtClean="0"/>
              <a:t>operation</a:t>
            </a:r>
            <a:r>
              <a:rPr lang="fr-BE" sz="2000" dirty="0" smtClean="0"/>
              <a:t>, not </a:t>
            </a:r>
            <a:r>
              <a:rPr lang="fr-BE" sz="2000" dirty="0" err="1" smtClean="0"/>
              <a:t>its</a:t>
            </a:r>
            <a:r>
              <a:rPr lang="fr-BE" sz="2000" dirty="0" smtClean="0"/>
              <a:t> location</a:t>
            </a:r>
            <a:endParaRPr lang="fr-BE" sz="2000" b="0" i="1" dirty="0" smtClean="0"/>
          </a:p>
          <a:p>
            <a:pPr marL="342900"/>
            <a:endParaRPr lang="fr-BE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endParaRPr lang="fr-BE" sz="2000" i="0" dirty="0" smtClean="0"/>
          </a:p>
          <a:p>
            <a:pPr marL="342900"/>
            <a:endParaRPr lang="fr-BE" sz="2000" b="0" i="0" dirty="0" smtClean="0"/>
          </a:p>
          <a:p>
            <a:pPr marL="285750"/>
            <a:endParaRPr lang="fr-BE" b="0" i="0" dirty="0" smtClean="0"/>
          </a:p>
          <a:p>
            <a:pPr marL="285750" indent="-285750"/>
            <a:endParaRPr lang="en-GB" sz="1600" b="1" i="0" dirty="0"/>
          </a:p>
          <a:p>
            <a:pPr marL="1028700" lvl="1"/>
            <a:endParaRPr lang="en-GB" sz="1200" dirty="0"/>
          </a:p>
          <a:p>
            <a:pPr marL="1085850" lvl="1"/>
            <a:endParaRPr lang="fr-BE" sz="1200" dirty="0" smtClean="0"/>
          </a:p>
          <a:p>
            <a:pPr marL="1085850" lvl="1"/>
            <a:endParaRPr lang="fr-BE" sz="1200" b="1" i="0" dirty="0"/>
          </a:p>
          <a:p>
            <a:pPr marL="1085850" lvl="1"/>
            <a:endParaRPr lang="fr-BE" sz="1200" b="1" i="0" dirty="0" smtClean="0"/>
          </a:p>
          <a:p>
            <a:pPr indent="0">
              <a:buNone/>
            </a:pPr>
            <a:endParaRPr lang="en-GB" sz="1600" b="1" i="0" dirty="0" smtClean="0"/>
          </a:p>
          <a:p>
            <a:pPr marL="342900"/>
            <a:endParaRPr lang="fr-BE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783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23527" y="1268760"/>
            <a:ext cx="8229600" cy="936625"/>
          </a:xfrm>
        </p:spPr>
        <p:txBody>
          <a:bodyPr/>
          <a:lstStyle/>
          <a:p>
            <a:pPr algn="ctr"/>
            <a:r>
              <a:rPr lang="en-US" sz="2700" dirty="0" smtClean="0"/>
              <a:t>Programming under shared management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700" b="0" i="1" dirty="0" smtClean="0"/>
              <a:t>Main elements of national </a:t>
            </a:r>
            <a:r>
              <a:rPr lang="en-US" sz="2700" b="0" i="1" dirty="0" err="1" smtClean="0"/>
              <a:t>programmes</a:t>
            </a:r>
            <a:endParaRPr lang="en-US" sz="2700" b="0" i="1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1806" y="2492896"/>
            <a:ext cx="8433041" cy="4536504"/>
          </a:xfrm>
        </p:spPr>
        <p:txBody>
          <a:bodyPr/>
          <a:lstStyle/>
          <a:p>
            <a:pPr indent="0">
              <a:buNone/>
            </a:pPr>
            <a:r>
              <a:rPr lang="fr-BE" sz="1800" i="0" u="sng" dirty="0" err="1" smtClean="0"/>
              <a:t>Need</a:t>
            </a:r>
            <a:r>
              <a:rPr lang="fr-BE" sz="1800" i="0" u="sng" dirty="0" smtClean="0"/>
              <a:t> for </a:t>
            </a:r>
            <a:r>
              <a:rPr lang="fr-BE" sz="1800" i="0" u="sng" dirty="0" err="1" smtClean="0"/>
              <a:t>strategic</a:t>
            </a:r>
            <a:r>
              <a:rPr lang="fr-BE" sz="1800" i="0" u="sng" dirty="0" smtClean="0"/>
              <a:t> </a:t>
            </a:r>
            <a:r>
              <a:rPr lang="fr-BE" sz="1800" i="0" u="sng" dirty="0" err="1" smtClean="0"/>
              <a:t>coherence</a:t>
            </a:r>
            <a:r>
              <a:rPr lang="fr-BE" sz="1800" i="0" u="sng" dirty="0" smtClean="0"/>
              <a:t> </a:t>
            </a:r>
            <a:r>
              <a:rPr lang="fr-BE" sz="1800" i="0" u="sng" dirty="0" err="1" smtClean="0"/>
              <a:t>across</a:t>
            </a:r>
            <a:r>
              <a:rPr lang="fr-BE" sz="1800" i="0" u="sng" dirty="0" smtClean="0"/>
              <a:t>:</a:t>
            </a:r>
          </a:p>
          <a:p>
            <a:pPr indent="0">
              <a:buNone/>
            </a:pPr>
            <a:endParaRPr lang="fr-BE" sz="1800" i="0" dirty="0" smtClean="0"/>
          </a:p>
          <a:p>
            <a:pPr marL="285750" indent="-285750"/>
            <a:r>
              <a:rPr lang="fr-BE" sz="1800" i="0" dirty="0" smtClean="0"/>
              <a:t>A </a:t>
            </a:r>
            <a:r>
              <a:rPr lang="fr-BE" sz="1800" b="1" i="0" dirty="0" smtClean="0"/>
              <a:t>SWOT </a:t>
            </a:r>
            <a:r>
              <a:rPr lang="fr-BE" sz="1800" b="1" i="0" dirty="0" err="1" smtClean="0"/>
              <a:t>analysis</a:t>
            </a:r>
            <a:r>
              <a:rPr lang="fr-BE" sz="1800" b="1" i="0" dirty="0" smtClean="0"/>
              <a:t> </a:t>
            </a:r>
            <a:r>
              <a:rPr lang="fr-BE" sz="1800" i="0" dirty="0" smtClean="0"/>
              <a:t>(</a:t>
            </a:r>
            <a:r>
              <a:rPr lang="fr-BE" sz="1800" i="0" dirty="0" err="1" smtClean="0"/>
              <a:t>Strenghts</a:t>
            </a:r>
            <a:r>
              <a:rPr lang="fr-BE" sz="1800" i="0" dirty="0" smtClean="0"/>
              <a:t>, </a:t>
            </a:r>
            <a:r>
              <a:rPr lang="fr-BE" sz="1800" i="0" dirty="0" err="1" smtClean="0"/>
              <a:t>Weaknesses</a:t>
            </a:r>
            <a:r>
              <a:rPr lang="fr-BE" sz="1800" i="0" dirty="0" smtClean="0"/>
              <a:t>, </a:t>
            </a:r>
            <a:r>
              <a:rPr lang="fr-BE" sz="1800" i="0" dirty="0" err="1" smtClean="0"/>
              <a:t>Opportunities</a:t>
            </a:r>
            <a:r>
              <a:rPr lang="fr-BE" sz="1800" i="0" dirty="0" smtClean="0"/>
              <a:t> and </a:t>
            </a:r>
            <a:r>
              <a:rPr lang="fr-BE" sz="1800" i="0" dirty="0" err="1" smtClean="0"/>
              <a:t>Threats</a:t>
            </a:r>
            <a:r>
              <a:rPr lang="fr-BE" sz="1800" i="0" dirty="0" smtClean="0"/>
              <a:t>) to </a:t>
            </a:r>
            <a:r>
              <a:rPr lang="fr-BE" sz="1800" i="0" dirty="0" err="1" smtClean="0"/>
              <a:t>identify</a:t>
            </a:r>
            <a:r>
              <a:rPr lang="fr-BE" sz="1800" i="0" dirty="0" smtClean="0"/>
              <a:t> the </a:t>
            </a:r>
            <a:r>
              <a:rPr lang="fr-BE" sz="1800" b="1" i="0" dirty="0" err="1" smtClean="0"/>
              <a:t>needs</a:t>
            </a:r>
            <a:endParaRPr lang="fr-BE" sz="1800" b="1" i="0" dirty="0" smtClean="0"/>
          </a:p>
          <a:p>
            <a:pPr indent="0">
              <a:buNone/>
            </a:pPr>
            <a:endParaRPr lang="fr-BE" sz="1800" i="0" dirty="0" smtClean="0"/>
          </a:p>
          <a:p>
            <a:pPr marL="285750" indent="-285750"/>
            <a:r>
              <a:rPr lang="fr-BE" sz="1800" b="0" i="0" dirty="0" smtClean="0"/>
              <a:t>A description of the </a:t>
            </a:r>
            <a:r>
              <a:rPr lang="fr-BE" sz="1800" b="1" i="0" dirty="0" smtClean="0"/>
              <a:t>types of actions </a:t>
            </a:r>
            <a:r>
              <a:rPr lang="fr-BE" sz="1800" b="0" i="0" dirty="0" err="1" smtClean="0"/>
              <a:t>envisaged</a:t>
            </a:r>
            <a:r>
              <a:rPr lang="fr-BE" sz="1800" b="0" i="0" dirty="0" smtClean="0"/>
              <a:t> for </a:t>
            </a:r>
            <a:r>
              <a:rPr lang="fr-BE" sz="1800" b="0" i="0" dirty="0" err="1" smtClean="0"/>
              <a:t>each</a:t>
            </a:r>
            <a:r>
              <a:rPr lang="fr-BE" sz="1800" i="0" dirty="0"/>
              <a:t> </a:t>
            </a:r>
            <a:r>
              <a:rPr lang="fr-BE" sz="1800" i="0" dirty="0" err="1" smtClean="0"/>
              <a:t>S</a:t>
            </a:r>
            <a:r>
              <a:rPr lang="fr-BE" sz="1800" b="0" i="0" dirty="0" err="1" smtClean="0"/>
              <a:t>pecific</a:t>
            </a:r>
            <a:r>
              <a:rPr lang="fr-BE" sz="1800" b="0" i="0" dirty="0" smtClean="0"/>
              <a:t> Objective to </a:t>
            </a:r>
            <a:r>
              <a:rPr lang="fr-BE" sz="1800" b="0" i="0" dirty="0" err="1" smtClean="0"/>
              <a:t>address</a:t>
            </a:r>
            <a:r>
              <a:rPr lang="fr-BE" sz="1800" b="0" i="0" dirty="0" smtClean="0"/>
              <a:t> the </a:t>
            </a:r>
            <a:r>
              <a:rPr lang="fr-BE" sz="1800" b="0" i="0" dirty="0" err="1" smtClean="0"/>
              <a:t>needs</a:t>
            </a:r>
            <a:endParaRPr lang="fr-BE" sz="1800" b="0" i="0" dirty="0" smtClean="0"/>
          </a:p>
          <a:p>
            <a:pPr indent="0">
              <a:buNone/>
            </a:pPr>
            <a:endParaRPr lang="fr-BE" sz="1800" b="0" i="0" dirty="0" smtClean="0"/>
          </a:p>
          <a:p>
            <a:pPr marL="285750" indent="-285750"/>
            <a:r>
              <a:rPr lang="fr-BE" sz="1800" i="0" dirty="0" smtClean="0"/>
              <a:t>A </a:t>
            </a:r>
            <a:r>
              <a:rPr lang="fr-BE" sz="1800" b="1" i="0" dirty="0" smtClean="0"/>
              <a:t>performance </a:t>
            </a:r>
            <a:r>
              <a:rPr lang="fr-BE" sz="1800" b="1" i="0" dirty="0" err="1" smtClean="0"/>
              <a:t>framework</a:t>
            </a:r>
            <a:r>
              <a:rPr lang="fr-BE" sz="1800" b="1" i="0" dirty="0" smtClean="0"/>
              <a:t> </a:t>
            </a:r>
            <a:r>
              <a:rPr lang="fr-BE" sz="1800" i="0" dirty="0" err="1" smtClean="0"/>
              <a:t>along</a:t>
            </a:r>
            <a:r>
              <a:rPr lang="fr-BE" sz="1800" i="0" dirty="0" smtClean="0"/>
              <a:t> output and </a:t>
            </a:r>
            <a:r>
              <a:rPr lang="fr-BE" sz="1800" i="0" dirty="0" err="1" smtClean="0"/>
              <a:t>result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indicators</a:t>
            </a:r>
            <a:endParaRPr lang="fr-BE" sz="1800" i="0" dirty="0" smtClean="0"/>
          </a:p>
          <a:p>
            <a:pPr indent="0">
              <a:buNone/>
            </a:pPr>
            <a:endParaRPr lang="fr-BE" sz="1800" b="0" i="0" dirty="0" smtClean="0"/>
          </a:p>
          <a:p>
            <a:pPr marL="285750" indent="-285750"/>
            <a:r>
              <a:rPr lang="fr-BE" sz="1800" i="0" dirty="0" smtClean="0"/>
              <a:t>A </a:t>
            </a:r>
            <a:r>
              <a:rPr lang="fr-BE" sz="1800" b="1" i="0" dirty="0" err="1" smtClean="0"/>
              <a:t>financing</a:t>
            </a:r>
            <a:r>
              <a:rPr lang="fr-BE" sz="1800" b="1" i="0" dirty="0" smtClean="0"/>
              <a:t> plan </a:t>
            </a:r>
            <a:r>
              <a:rPr lang="fr-BE" sz="1800" i="0" dirty="0" err="1" smtClean="0"/>
              <a:t>showing</a:t>
            </a:r>
            <a:r>
              <a:rPr lang="fr-BE" sz="1800" i="0" dirty="0" smtClean="0"/>
              <a:t> the distribution of </a:t>
            </a:r>
            <a:r>
              <a:rPr lang="fr-BE" sz="1800" i="0" dirty="0" err="1" smtClean="0"/>
              <a:t>financial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resources</a:t>
            </a:r>
            <a:r>
              <a:rPr lang="fr-BE" sz="1800" i="0" dirty="0" smtClean="0"/>
              <a:t> </a:t>
            </a:r>
            <a:r>
              <a:rPr lang="fr-BE" sz="1800" i="0" dirty="0" err="1" smtClean="0"/>
              <a:t>across</a:t>
            </a:r>
            <a:r>
              <a:rPr lang="fr-BE" sz="1800" i="0" dirty="0" smtClean="0"/>
              <a:t> the </a:t>
            </a:r>
            <a:r>
              <a:rPr lang="fr-BE" sz="1800" i="0" dirty="0" err="1" smtClean="0"/>
              <a:t>Specific</a:t>
            </a:r>
            <a:r>
              <a:rPr lang="fr-BE" sz="1800" i="0" dirty="0" smtClean="0"/>
              <a:t> Objectives</a:t>
            </a:r>
            <a:endParaRPr lang="fr-BE" sz="1800" b="0" i="1" dirty="0" smtClean="0"/>
          </a:p>
          <a:p>
            <a:pPr marL="342900"/>
            <a:endParaRPr lang="fr-BE" i="0" dirty="0" smtClean="0"/>
          </a:p>
          <a:p>
            <a:pPr indent="0">
              <a:buNone/>
            </a:pPr>
            <a:endParaRPr lang="fr-BE" sz="2000" b="0" i="0" dirty="0" smtClean="0"/>
          </a:p>
          <a:p>
            <a:pPr indent="0">
              <a:buNone/>
            </a:pPr>
            <a:endParaRPr lang="fr-BE" sz="2000" i="0" dirty="0" smtClean="0"/>
          </a:p>
          <a:p>
            <a:pPr indent="0">
              <a:buNone/>
            </a:pPr>
            <a:endParaRPr lang="fr-BE" sz="2000" i="0" dirty="0" smtClean="0"/>
          </a:p>
          <a:p>
            <a:pPr marL="342900"/>
            <a:endParaRPr lang="fr-BE" sz="2000" b="0" i="0" dirty="0" smtClean="0"/>
          </a:p>
          <a:p>
            <a:pPr marL="285750"/>
            <a:endParaRPr lang="fr-BE" b="0" i="0" dirty="0" smtClean="0"/>
          </a:p>
          <a:p>
            <a:pPr marL="285750" indent="-285750"/>
            <a:endParaRPr lang="en-GB" sz="1600" b="1" i="0" dirty="0"/>
          </a:p>
          <a:p>
            <a:pPr marL="1028700" lvl="1"/>
            <a:endParaRPr lang="en-GB" sz="1200" dirty="0"/>
          </a:p>
          <a:p>
            <a:pPr marL="1085850" lvl="1"/>
            <a:endParaRPr lang="fr-BE" sz="1200" dirty="0" smtClean="0"/>
          </a:p>
          <a:p>
            <a:pPr marL="1085850" lvl="1"/>
            <a:endParaRPr lang="fr-BE" sz="1200" b="1" i="0" dirty="0"/>
          </a:p>
          <a:p>
            <a:pPr marL="1085850" lvl="1"/>
            <a:endParaRPr lang="fr-BE" sz="1200" b="1" i="0" dirty="0" smtClean="0"/>
          </a:p>
          <a:p>
            <a:pPr indent="0">
              <a:buNone/>
            </a:pPr>
            <a:endParaRPr lang="en-GB" sz="1600" b="1" i="0" dirty="0" smtClean="0"/>
          </a:p>
          <a:p>
            <a:pPr marL="342900"/>
            <a:endParaRPr lang="fr-BE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 smtClean="0"/>
          </a:p>
          <a:p>
            <a:pPr marL="285750" indent="-285750"/>
            <a:endParaRPr lang="en-US" sz="1600" i="0" dirty="0"/>
          </a:p>
          <a:p>
            <a:pPr indent="0">
              <a:buNone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8019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Useful 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000" i="0" dirty="0">
                <a:hlinkClick r:id="rId3"/>
              </a:rPr>
              <a:t>https://</a:t>
            </a:r>
            <a:r>
              <a:rPr lang="en-GB" sz="2000" i="0" dirty="0" smtClean="0">
                <a:hlinkClick r:id="rId3"/>
              </a:rPr>
              <a:t>ec.europa.eu/oceans-and-fisheries/funding/emfaf_en</a:t>
            </a:r>
            <a:r>
              <a:rPr lang="en-GB" sz="2000" i="0" dirty="0" smtClean="0"/>
              <a:t> - </a:t>
            </a:r>
            <a:r>
              <a:rPr lang="en-US" sz="2000" i="0" dirty="0"/>
              <a:t>The information on this page is based on the provisional agreement on the </a:t>
            </a:r>
            <a:r>
              <a:rPr lang="en-US" sz="2000" i="0" dirty="0" err="1"/>
              <a:t>EMFAF</a:t>
            </a:r>
            <a:r>
              <a:rPr lang="en-US" sz="2000" i="0" dirty="0"/>
              <a:t> Regulation. The Regulation is in the process of being adopted and the information will be updated accordingly</a:t>
            </a:r>
            <a:r>
              <a:rPr lang="en-US" sz="2000" i="0" dirty="0" smtClean="0"/>
              <a:t>.</a:t>
            </a:r>
          </a:p>
          <a:p>
            <a:pPr algn="just"/>
            <a:endParaRPr lang="en-US" sz="2000" i="0" dirty="0"/>
          </a:p>
          <a:p>
            <a:pPr algn="just"/>
            <a:r>
              <a:rPr lang="en-US" sz="2000" i="0" dirty="0" smtClean="0"/>
              <a:t>This is also the page to follow for future news on </a:t>
            </a:r>
            <a:r>
              <a:rPr lang="en-US" sz="2000" i="0" dirty="0" err="1" smtClean="0"/>
              <a:t>EMFAF</a:t>
            </a:r>
            <a:r>
              <a:rPr lang="en-US" sz="2000" i="0" dirty="0" smtClean="0"/>
              <a:t> and for future calls for proposals under direct management by the Commission. </a:t>
            </a:r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1107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 MARE_Maritime &amp; Fisheries_PPT_template_E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C50838BE09F046B39859CD4420E167" ma:contentTypeVersion="0" ma:contentTypeDescription="Create a new document." ma:contentTypeScope="" ma:versionID="7332a8d3a595785499197b99b692445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6F98C97-661F-48E8-B1F3-B3922F255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E21C4F-2156-4E41-A7E5-43B8396564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A224C4-CDA4-4194-9F62-AA109C808CD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dg-mare-maritime-affairs-and-fisheries</Template>
  <TotalTime>7562</TotalTime>
  <Words>856</Words>
  <Application>Microsoft Office PowerPoint</Application>
  <PresentationFormat>On-screen Show (4:3)</PresentationFormat>
  <Paragraphs>212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Verdana</vt:lpstr>
      <vt:lpstr>Wingdings</vt:lpstr>
      <vt:lpstr>DG MARE_Maritime &amp; Fisheries_PPT_template_EN</vt:lpstr>
      <vt:lpstr>The European Maritime, Fisheries and Aquaculture Fund (EMFAF)  2021-2027</vt:lpstr>
      <vt:lpstr> Scope of the EMFAF </vt:lpstr>
      <vt:lpstr>General framework</vt:lpstr>
      <vt:lpstr> Financial framework </vt:lpstr>
      <vt:lpstr>Flexibility and result orientation</vt:lpstr>
      <vt:lpstr> The 10 EMFAF Specific Objectives</vt:lpstr>
      <vt:lpstr> What about Overseas Countries and Territories? </vt:lpstr>
      <vt:lpstr>Programming under shared management Main elements of national programmes</vt:lpstr>
      <vt:lpstr>Useful links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EMFF post-2020 | General framework</dc:title>
  <dc:creator>IGLOI Gabriella (MARE)</dc:creator>
  <cp:lastModifiedBy>PAVLIC Rujana (INTPA)</cp:lastModifiedBy>
  <cp:revision>381</cp:revision>
  <cp:lastPrinted>2019-05-08T09:22:17Z</cp:lastPrinted>
  <dcterms:created xsi:type="dcterms:W3CDTF">2019-04-17T14:39:53Z</dcterms:created>
  <dcterms:modified xsi:type="dcterms:W3CDTF">2021-06-17T17:22:06Z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0x0101000AC50838BE09F046B39859CD4420E167</vt:lpwstr>
  </property>
</Properties>
</file>