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20"/>
  </p:notesMasterIdLst>
  <p:handoutMasterIdLst>
    <p:handoutMasterId r:id="rId21"/>
  </p:handoutMasterIdLst>
  <p:sldIdLst>
    <p:sldId id="290" r:id="rId6"/>
    <p:sldId id="279" r:id="rId7"/>
    <p:sldId id="863" r:id="rId8"/>
    <p:sldId id="291" r:id="rId9"/>
    <p:sldId id="259" r:id="rId10"/>
    <p:sldId id="264" r:id="rId11"/>
    <p:sldId id="406" r:id="rId12"/>
    <p:sldId id="378" r:id="rId13"/>
    <p:sldId id="395" r:id="rId14"/>
    <p:sldId id="408" r:id="rId15"/>
    <p:sldId id="410" r:id="rId16"/>
    <p:sldId id="412" r:id="rId17"/>
    <p:sldId id="427" r:id="rId18"/>
    <p:sldId id="4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1867" userDrawn="1">
          <p15:clr>
            <a:srgbClr val="A4A3A4"/>
          </p15:clr>
        </p15:guide>
        <p15:guide id="3" pos="7083" userDrawn="1">
          <p15:clr>
            <a:srgbClr val="A4A3A4"/>
          </p15:clr>
        </p15:guide>
        <p15:guide id="4" orient="horz" pos="3294" userDrawn="1">
          <p15:clr>
            <a:srgbClr val="A4A3A4"/>
          </p15:clr>
        </p15:guide>
        <p15:guide id="5" orient="horz" pos="27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EE"/>
    <a:srgbClr val="6600FF"/>
    <a:srgbClr val="CCCCFF"/>
    <a:srgbClr val="9999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28"/>
      </p:cViewPr>
      <p:guideLst>
        <p:guide orient="horz" pos="4178"/>
        <p:guide pos="1867"/>
        <p:guide pos="7083"/>
        <p:guide orient="horz" pos="3294"/>
        <p:guide orient="horz" pos="27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13917-5097-401F-AA55-E32BD094E7D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F6F4FFB-E9C2-4370-BFE6-7950E90A63F9}">
      <dgm:prSet phldrT="[Text]"/>
      <dgm:spPr/>
      <dgm:t>
        <a:bodyPr/>
        <a:lstStyle/>
        <a:p>
          <a:r>
            <a:rPr lang="en-US" dirty="0"/>
            <a:t>Legislation</a:t>
          </a:r>
        </a:p>
      </dgm:t>
    </dgm:pt>
    <dgm:pt modelId="{B0ABD3D9-A5EA-41EC-83ED-AE29FBBCB179}" type="parTrans" cxnId="{574DC885-20A6-46D1-9D76-21ED94770196}">
      <dgm:prSet/>
      <dgm:spPr/>
      <dgm:t>
        <a:bodyPr/>
        <a:lstStyle/>
        <a:p>
          <a:endParaRPr lang="en-US"/>
        </a:p>
      </dgm:t>
    </dgm:pt>
    <dgm:pt modelId="{79B19A61-21CE-4CCC-8648-C59470989845}" type="sibTrans" cxnId="{574DC885-20A6-46D1-9D76-21ED94770196}">
      <dgm:prSet/>
      <dgm:spPr/>
      <dgm:t>
        <a:bodyPr/>
        <a:lstStyle/>
        <a:p>
          <a:endParaRPr lang="en-US"/>
        </a:p>
      </dgm:t>
    </dgm:pt>
    <dgm:pt modelId="{B7EEFDBF-3911-4454-AD7F-EF6F7341CC7B}">
      <dgm:prSet phldrT="[Text]"/>
      <dgm:spPr/>
      <dgm:t>
        <a:bodyPr/>
        <a:lstStyle/>
        <a:p>
          <a:r>
            <a:rPr lang="en-US" dirty="0"/>
            <a:t>Proposal HE regulation June 2018</a:t>
          </a:r>
        </a:p>
      </dgm:t>
    </dgm:pt>
    <dgm:pt modelId="{748A1569-598D-42D9-A3A2-43BE59A15707}" type="parTrans" cxnId="{27A1B1D2-1D80-4D87-ACDB-8E64A619D551}">
      <dgm:prSet/>
      <dgm:spPr/>
      <dgm:t>
        <a:bodyPr/>
        <a:lstStyle/>
        <a:p>
          <a:endParaRPr lang="en-US"/>
        </a:p>
      </dgm:t>
    </dgm:pt>
    <dgm:pt modelId="{B3628AEC-E67E-46B7-A6E7-E00AFFC0BC36}" type="sibTrans" cxnId="{27A1B1D2-1D80-4D87-ACDB-8E64A619D551}">
      <dgm:prSet/>
      <dgm:spPr/>
      <dgm:t>
        <a:bodyPr/>
        <a:lstStyle/>
        <a:p>
          <a:endParaRPr lang="en-US"/>
        </a:p>
      </dgm:t>
    </dgm:pt>
    <dgm:pt modelId="{1F053274-B6A1-447B-AE74-56CA7FDF7709}">
      <dgm:prSet phldrT="[Text]"/>
      <dgm:spPr/>
      <dgm:t>
        <a:bodyPr/>
        <a:lstStyle/>
        <a:p>
          <a:r>
            <a:rPr lang="en-US" dirty="0"/>
            <a:t>REGULATION (EU) 2021/695 OF THE EUROPEAN PARLIAMENT AND OF THE COUNCIL of 28 April 2021</a:t>
          </a:r>
        </a:p>
      </dgm:t>
    </dgm:pt>
    <dgm:pt modelId="{1F90DC20-0506-4361-AE56-FC45AFD3799C}" type="parTrans" cxnId="{DC68F6B6-22F6-416C-83D7-AB444F777F2E}">
      <dgm:prSet/>
      <dgm:spPr/>
      <dgm:t>
        <a:bodyPr/>
        <a:lstStyle/>
        <a:p>
          <a:endParaRPr lang="en-US"/>
        </a:p>
      </dgm:t>
    </dgm:pt>
    <dgm:pt modelId="{B533E168-79BC-472B-A1E9-EFCAE4C849C2}" type="sibTrans" cxnId="{DC68F6B6-22F6-416C-83D7-AB444F777F2E}">
      <dgm:prSet/>
      <dgm:spPr/>
      <dgm:t>
        <a:bodyPr/>
        <a:lstStyle/>
        <a:p>
          <a:endParaRPr lang="en-US"/>
        </a:p>
      </dgm:t>
    </dgm:pt>
    <dgm:pt modelId="{44D42931-B24E-4195-A45B-5B31D26516E4}">
      <dgm:prSet phldrT="[Text]"/>
      <dgm:spPr/>
      <dgm:t>
        <a:bodyPr/>
        <a:lstStyle/>
        <a:p>
          <a:r>
            <a:rPr lang="en-US" dirty="0"/>
            <a:t>Mission Board</a:t>
          </a:r>
        </a:p>
      </dgm:t>
    </dgm:pt>
    <dgm:pt modelId="{7843D76B-3DF9-40E8-9420-01D5FD50160C}" type="parTrans" cxnId="{464CA96F-E35B-42D5-B0CF-8145932B9D74}">
      <dgm:prSet/>
      <dgm:spPr/>
      <dgm:t>
        <a:bodyPr/>
        <a:lstStyle/>
        <a:p>
          <a:endParaRPr lang="en-US"/>
        </a:p>
      </dgm:t>
    </dgm:pt>
    <dgm:pt modelId="{86A4FA51-F0DF-4A77-A410-89C078EB8644}" type="sibTrans" cxnId="{464CA96F-E35B-42D5-B0CF-8145932B9D74}">
      <dgm:prSet/>
      <dgm:spPr/>
      <dgm:t>
        <a:bodyPr/>
        <a:lstStyle/>
        <a:p>
          <a:endParaRPr lang="en-US"/>
        </a:p>
      </dgm:t>
    </dgm:pt>
    <dgm:pt modelId="{6E633418-E2ED-48DD-8FF8-0A5480F3E534}">
      <dgm:prSet phldrT="[Text]"/>
      <dgm:spPr/>
      <dgm:t>
        <a:bodyPr/>
        <a:lstStyle/>
        <a:p>
          <a:r>
            <a:rPr lang="en-US" dirty="0"/>
            <a:t>2020-09-21 a Climate resilient Europe</a:t>
          </a:r>
        </a:p>
      </dgm:t>
    </dgm:pt>
    <dgm:pt modelId="{6882384C-FDF6-49A6-8C00-54D74FEEE79A}" type="parTrans" cxnId="{BA7596FD-DB76-4E5B-9F64-08E4B8804FCA}">
      <dgm:prSet/>
      <dgm:spPr/>
      <dgm:t>
        <a:bodyPr/>
        <a:lstStyle/>
        <a:p>
          <a:endParaRPr lang="en-US"/>
        </a:p>
      </dgm:t>
    </dgm:pt>
    <dgm:pt modelId="{677C344F-C314-4BAF-964E-168445266ECB}" type="sibTrans" cxnId="{BA7596FD-DB76-4E5B-9F64-08E4B8804FCA}">
      <dgm:prSet/>
      <dgm:spPr/>
      <dgm:t>
        <a:bodyPr/>
        <a:lstStyle/>
        <a:p>
          <a:endParaRPr lang="en-US"/>
        </a:p>
      </dgm:t>
    </dgm:pt>
    <dgm:pt modelId="{D663F19D-DBAB-495C-A149-C1E400BFCBC5}">
      <dgm:prSet phldrT="[Text]"/>
      <dgm:spPr/>
      <dgm:t>
        <a:bodyPr/>
        <a:lstStyle/>
        <a:p>
          <a:r>
            <a:rPr lang="en-US" dirty="0"/>
            <a:t>Climate Policy</a:t>
          </a:r>
        </a:p>
      </dgm:t>
    </dgm:pt>
    <dgm:pt modelId="{4738D976-7ED5-4427-A215-3E27D8F1787D}" type="parTrans" cxnId="{55E9E267-674C-4D17-B2F0-61E9A740C9FF}">
      <dgm:prSet/>
      <dgm:spPr/>
      <dgm:t>
        <a:bodyPr/>
        <a:lstStyle/>
        <a:p>
          <a:endParaRPr lang="en-US"/>
        </a:p>
      </dgm:t>
    </dgm:pt>
    <dgm:pt modelId="{521C6448-8968-4DDC-876C-6F30A5F32AD7}" type="sibTrans" cxnId="{55E9E267-674C-4D17-B2F0-61E9A740C9FF}">
      <dgm:prSet/>
      <dgm:spPr/>
      <dgm:t>
        <a:bodyPr/>
        <a:lstStyle/>
        <a:p>
          <a:endParaRPr lang="en-US"/>
        </a:p>
      </dgm:t>
    </dgm:pt>
    <dgm:pt modelId="{124F1E53-624A-462F-A082-4C7B6259108E}">
      <dgm:prSet phldrT="[Text]" custT="1"/>
      <dgm:spPr/>
      <dgm:t>
        <a:bodyPr/>
        <a:lstStyle/>
        <a:p>
          <a:r>
            <a:rPr lang="en-US" sz="800" dirty="0"/>
            <a:t>COMMUNICATION FROM THE COMMISSION TO THE EUROPEAN PARLIAMENT, THE COUNCIL, THE EUROPEAN ECONOMIC AND SOCIAL COMMITTEE AND THE COMMITTEE OF THE REGIONS </a:t>
          </a:r>
          <a:r>
            <a:rPr lang="en-US" sz="1200" i="1" dirty="0"/>
            <a:t>Forging a climate-resilient Europe - the new EU Strategy on Adaptation to Climate Change</a:t>
          </a:r>
          <a:r>
            <a:rPr lang="en-US" sz="1000" dirty="0"/>
            <a:t>. </a:t>
          </a:r>
          <a:r>
            <a:rPr lang="fr-BE" sz="1000" dirty="0"/>
            <a:t>COM/2021/82 final</a:t>
          </a:r>
          <a:endParaRPr lang="en-US" sz="1000" dirty="0"/>
        </a:p>
      </dgm:t>
    </dgm:pt>
    <dgm:pt modelId="{1B97CB01-6B1F-43DA-843E-7584322EF5D1}" type="parTrans" cxnId="{F2CB823E-1080-4B87-871E-30D292C57D91}">
      <dgm:prSet/>
      <dgm:spPr/>
      <dgm:t>
        <a:bodyPr/>
        <a:lstStyle/>
        <a:p>
          <a:endParaRPr lang="en-US"/>
        </a:p>
      </dgm:t>
    </dgm:pt>
    <dgm:pt modelId="{E1E2C52C-EE71-419E-8683-D3F63B128B38}" type="sibTrans" cxnId="{F2CB823E-1080-4B87-871E-30D292C57D91}">
      <dgm:prSet/>
      <dgm:spPr/>
      <dgm:t>
        <a:bodyPr/>
        <a:lstStyle/>
        <a:p>
          <a:endParaRPr lang="en-US"/>
        </a:p>
      </dgm:t>
    </dgm:pt>
    <dgm:pt modelId="{70E8705B-5F6D-438D-BCC8-1DFA7ACA9771}">
      <dgm:prSet phldrT="[Text]"/>
      <dgm:spPr/>
      <dgm:t>
        <a:bodyPr/>
        <a:lstStyle/>
        <a:p>
          <a:endParaRPr lang="en-US" dirty="0"/>
        </a:p>
      </dgm:t>
    </dgm:pt>
    <dgm:pt modelId="{736DCDA0-0005-4592-82B2-A90C3BDD9BB5}" type="parTrans" cxnId="{7FEC95E4-21A9-4BB8-BA9F-7549BF3D2689}">
      <dgm:prSet/>
      <dgm:spPr/>
      <dgm:t>
        <a:bodyPr/>
        <a:lstStyle/>
        <a:p>
          <a:endParaRPr lang="en-US"/>
        </a:p>
      </dgm:t>
    </dgm:pt>
    <dgm:pt modelId="{275BD644-2BC6-48CC-877F-D65F67FD6A90}" type="sibTrans" cxnId="{7FEC95E4-21A9-4BB8-BA9F-7549BF3D2689}">
      <dgm:prSet/>
      <dgm:spPr/>
      <dgm:t>
        <a:bodyPr/>
        <a:lstStyle/>
        <a:p>
          <a:endParaRPr lang="en-US"/>
        </a:p>
      </dgm:t>
    </dgm:pt>
    <dgm:pt modelId="{F44DE51C-0FA4-4B7E-862D-7A9CCAB96EE4}" type="pres">
      <dgm:prSet presAssocID="{9BF13917-5097-401F-AA55-E32BD094E7DE}" presName="linearFlow" presStyleCnt="0">
        <dgm:presLayoutVars>
          <dgm:dir/>
          <dgm:animLvl val="lvl"/>
          <dgm:resizeHandles val="exact"/>
        </dgm:presLayoutVars>
      </dgm:prSet>
      <dgm:spPr/>
    </dgm:pt>
    <dgm:pt modelId="{B5E40E48-839B-40F0-80F6-C62108AFFA64}" type="pres">
      <dgm:prSet presAssocID="{AF6F4FFB-E9C2-4370-BFE6-7950E90A63F9}" presName="composite" presStyleCnt="0"/>
      <dgm:spPr/>
    </dgm:pt>
    <dgm:pt modelId="{F9679C28-A556-4892-9701-78EC3D59436A}" type="pres">
      <dgm:prSet presAssocID="{AF6F4FFB-E9C2-4370-BFE6-7950E90A63F9}" presName="parentText" presStyleLbl="alignNode1" presStyleIdx="0" presStyleCnt="3">
        <dgm:presLayoutVars>
          <dgm:chMax val="1"/>
          <dgm:bulletEnabled val="1"/>
        </dgm:presLayoutVars>
      </dgm:prSet>
      <dgm:spPr/>
    </dgm:pt>
    <dgm:pt modelId="{2EAC71C0-2491-4E6A-8C08-A594FD6DCFD7}" type="pres">
      <dgm:prSet presAssocID="{AF6F4FFB-E9C2-4370-BFE6-7950E90A63F9}" presName="descendantText" presStyleLbl="alignAcc1" presStyleIdx="0" presStyleCnt="3">
        <dgm:presLayoutVars>
          <dgm:bulletEnabled val="1"/>
        </dgm:presLayoutVars>
      </dgm:prSet>
      <dgm:spPr/>
    </dgm:pt>
    <dgm:pt modelId="{8D2C3BEE-3B1F-4D5C-AFB2-A8266A4DD8CB}" type="pres">
      <dgm:prSet presAssocID="{79B19A61-21CE-4CCC-8648-C59470989845}" presName="sp" presStyleCnt="0"/>
      <dgm:spPr/>
    </dgm:pt>
    <dgm:pt modelId="{D00773FB-6283-4FFE-9F03-9D00675E4CB4}" type="pres">
      <dgm:prSet presAssocID="{44D42931-B24E-4195-A45B-5B31D26516E4}" presName="composite" presStyleCnt="0"/>
      <dgm:spPr/>
    </dgm:pt>
    <dgm:pt modelId="{5A6A3ECE-6DBB-4337-BC7A-5FC51517AE9F}" type="pres">
      <dgm:prSet presAssocID="{44D42931-B24E-4195-A45B-5B31D26516E4}" presName="parentText" presStyleLbl="alignNode1" presStyleIdx="1" presStyleCnt="3">
        <dgm:presLayoutVars>
          <dgm:chMax val="1"/>
          <dgm:bulletEnabled val="1"/>
        </dgm:presLayoutVars>
      </dgm:prSet>
      <dgm:spPr/>
    </dgm:pt>
    <dgm:pt modelId="{7D0277D2-BFEC-4D47-8569-A2AE4EFD211C}" type="pres">
      <dgm:prSet presAssocID="{44D42931-B24E-4195-A45B-5B31D26516E4}" presName="descendantText" presStyleLbl="alignAcc1" presStyleIdx="1" presStyleCnt="3" custScaleY="56813">
        <dgm:presLayoutVars>
          <dgm:bulletEnabled val="1"/>
        </dgm:presLayoutVars>
      </dgm:prSet>
      <dgm:spPr/>
    </dgm:pt>
    <dgm:pt modelId="{2FB3BEB5-D2E6-42A7-A5FB-BB1DD1846BB7}" type="pres">
      <dgm:prSet presAssocID="{86A4FA51-F0DF-4A77-A410-89C078EB8644}" presName="sp" presStyleCnt="0"/>
      <dgm:spPr/>
    </dgm:pt>
    <dgm:pt modelId="{95EE29AF-76BB-4BE2-9E10-F6CFB4892520}" type="pres">
      <dgm:prSet presAssocID="{D663F19D-DBAB-495C-A149-C1E400BFCBC5}" presName="composite" presStyleCnt="0"/>
      <dgm:spPr/>
    </dgm:pt>
    <dgm:pt modelId="{2F419A80-465A-48EF-9E5F-8B3434879490}" type="pres">
      <dgm:prSet presAssocID="{D663F19D-DBAB-495C-A149-C1E400BFCBC5}" presName="parentText" presStyleLbl="alignNode1" presStyleIdx="2" presStyleCnt="3">
        <dgm:presLayoutVars>
          <dgm:chMax val="1"/>
          <dgm:bulletEnabled val="1"/>
        </dgm:presLayoutVars>
      </dgm:prSet>
      <dgm:spPr/>
    </dgm:pt>
    <dgm:pt modelId="{7E1B7BE6-9F08-476E-8DD0-39BBFC278FB0}" type="pres">
      <dgm:prSet presAssocID="{D663F19D-DBAB-495C-A149-C1E400BFCBC5}" presName="descendantText" presStyleLbl="alignAcc1" presStyleIdx="2" presStyleCnt="3">
        <dgm:presLayoutVars>
          <dgm:bulletEnabled val="1"/>
        </dgm:presLayoutVars>
      </dgm:prSet>
      <dgm:spPr/>
    </dgm:pt>
  </dgm:ptLst>
  <dgm:cxnLst>
    <dgm:cxn modelId="{07949924-407A-4DE1-B94E-E2365D2C8600}" type="presOf" srcId="{6E633418-E2ED-48DD-8FF8-0A5480F3E534}" destId="{7D0277D2-BFEC-4D47-8569-A2AE4EFD211C}" srcOrd="0" destOrd="0" presId="urn:microsoft.com/office/officeart/2005/8/layout/chevron2"/>
    <dgm:cxn modelId="{F2CB823E-1080-4B87-871E-30D292C57D91}" srcId="{D663F19D-DBAB-495C-A149-C1E400BFCBC5}" destId="{124F1E53-624A-462F-A082-4C7B6259108E}" srcOrd="0" destOrd="0" parTransId="{1B97CB01-6B1F-43DA-843E-7584322EF5D1}" sibTransId="{E1E2C52C-EE71-419E-8683-D3F63B128B38}"/>
    <dgm:cxn modelId="{F7BE5844-BADF-42D9-85CE-73B7A97B4135}" type="presOf" srcId="{D663F19D-DBAB-495C-A149-C1E400BFCBC5}" destId="{2F419A80-465A-48EF-9E5F-8B3434879490}" srcOrd="0" destOrd="0" presId="urn:microsoft.com/office/officeart/2005/8/layout/chevron2"/>
    <dgm:cxn modelId="{55E9E267-674C-4D17-B2F0-61E9A740C9FF}" srcId="{9BF13917-5097-401F-AA55-E32BD094E7DE}" destId="{D663F19D-DBAB-495C-A149-C1E400BFCBC5}" srcOrd="2" destOrd="0" parTransId="{4738D976-7ED5-4427-A215-3E27D8F1787D}" sibTransId="{521C6448-8968-4DDC-876C-6F30A5F32AD7}"/>
    <dgm:cxn modelId="{51EC0F68-D5FC-412A-BD6C-27651F8C52A6}" type="presOf" srcId="{124F1E53-624A-462F-A082-4C7B6259108E}" destId="{7E1B7BE6-9F08-476E-8DD0-39BBFC278FB0}" srcOrd="0" destOrd="0" presId="urn:microsoft.com/office/officeart/2005/8/layout/chevron2"/>
    <dgm:cxn modelId="{464CA96F-E35B-42D5-B0CF-8145932B9D74}" srcId="{9BF13917-5097-401F-AA55-E32BD094E7DE}" destId="{44D42931-B24E-4195-A45B-5B31D26516E4}" srcOrd="1" destOrd="0" parTransId="{7843D76B-3DF9-40E8-9420-01D5FD50160C}" sibTransId="{86A4FA51-F0DF-4A77-A410-89C078EB8644}"/>
    <dgm:cxn modelId="{555EDE59-E651-422A-B714-8A64A8639104}" type="presOf" srcId="{9BF13917-5097-401F-AA55-E32BD094E7DE}" destId="{F44DE51C-0FA4-4B7E-862D-7A9CCAB96EE4}" srcOrd="0" destOrd="0" presId="urn:microsoft.com/office/officeart/2005/8/layout/chevron2"/>
    <dgm:cxn modelId="{574DC885-20A6-46D1-9D76-21ED94770196}" srcId="{9BF13917-5097-401F-AA55-E32BD094E7DE}" destId="{AF6F4FFB-E9C2-4370-BFE6-7950E90A63F9}" srcOrd="0" destOrd="0" parTransId="{B0ABD3D9-A5EA-41EC-83ED-AE29FBBCB179}" sibTransId="{79B19A61-21CE-4CCC-8648-C59470989845}"/>
    <dgm:cxn modelId="{10AF65A4-FBC9-4295-B1FE-5E159C64BD5E}" type="presOf" srcId="{AF6F4FFB-E9C2-4370-BFE6-7950E90A63F9}" destId="{F9679C28-A556-4892-9701-78EC3D59436A}" srcOrd="0" destOrd="0" presId="urn:microsoft.com/office/officeart/2005/8/layout/chevron2"/>
    <dgm:cxn modelId="{DC68F6B6-22F6-416C-83D7-AB444F777F2E}" srcId="{AF6F4FFB-E9C2-4370-BFE6-7950E90A63F9}" destId="{1F053274-B6A1-447B-AE74-56CA7FDF7709}" srcOrd="2" destOrd="0" parTransId="{1F90DC20-0506-4361-AE56-FC45AFD3799C}" sibTransId="{B533E168-79BC-472B-A1E9-EFCAE4C849C2}"/>
    <dgm:cxn modelId="{478091BB-7D89-4A3D-B5EB-929349B033E5}" type="presOf" srcId="{44D42931-B24E-4195-A45B-5B31D26516E4}" destId="{5A6A3ECE-6DBB-4337-BC7A-5FC51517AE9F}" srcOrd="0" destOrd="0" presId="urn:microsoft.com/office/officeart/2005/8/layout/chevron2"/>
    <dgm:cxn modelId="{27A1B1D2-1D80-4D87-ACDB-8E64A619D551}" srcId="{AF6F4FFB-E9C2-4370-BFE6-7950E90A63F9}" destId="{B7EEFDBF-3911-4454-AD7F-EF6F7341CC7B}" srcOrd="0" destOrd="0" parTransId="{748A1569-598D-42D9-A3A2-43BE59A15707}" sibTransId="{B3628AEC-E67E-46B7-A6E7-E00AFFC0BC36}"/>
    <dgm:cxn modelId="{7FEC95E4-21A9-4BB8-BA9F-7549BF3D2689}" srcId="{AF6F4FFB-E9C2-4370-BFE6-7950E90A63F9}" destId="{70E8705B-5F6D-438D-BCC8-1DFA7ACA9771}" srcOrd="1" destOrd="0" parTransId="{736DCDA0-0005-4592-82B2-A90C3BDD9BB5}" sibTransId="{275BD644-2BC6-48CC-877F-D65F67FD6A90}"/>
    <dgm:cxn modelId="{032F46F4-3FE1-4E9A-AFAC-E072076DEF99}" type="presOf" srcId="{1F053274-B6A1-447B-AE74-56CA7FDF7709}" destId="{2EAC71C0-2491-4E6A-8C08-A594FD6DCFD7}" srcOrd="0" destOrd="2" presId="urn:microsoft.com/office/officeart/2005/8/layout/chevron2"/>
    <dgm:cxn modelId="{D4EAC8FA-62A4-40AB-BA66-69FFC83E8B5E}" type="presOf" srcId="{B7EEFDBF-3911-4454-AD7F-EF6F7341CC7B}" destId="{2EAC71C0-2491-4E6A-8C08-A594FD6DCFD7}" srcOrd="0" destOrd="0" presId="urn:microsoft.com/office/officeart/2005/8/layout/chevron2"/>
    <dgm:cxn modelId="{BA7596FD-DB76-4E5B-9F64-08E4B8804FCA}" srcId="{44D42931-B24E-4195-A45B-5B31D26516E4}" destId="{6E633418-E2ED-48DD-8FF8-0A5480F3E534}" srcOrd="0" destOrd="0" parTransId="{6882384C-FDF6-49A6-8C00-54D74FEEE79A}" sibTransId="{677C344F-C314-4BAF-964E-168445266ECB}"/>
    <dgm:cxn modelId="{E560D7FE-B4B2-47E9-8FF0-81246BF0D944}" type="presOf" srcId="{70E8705B-5F6D-438D-BCC8-1DFA7ACA9771}" destId="{2EAC71C0-2491-4E6A-8C08-A594FD6DCFD7}" srcOrd="0" destOrd="1" presId="urn:microsoft.com/office/officeart/2005/8/layout/chevron2"/>
    <dgm:cxn modelId="{6B9694EB-702B-4951-AA9D-8A17580B60FE}" type="presParOf" srcId="{F44DE51C-0FA4-4B7E-862D-7A9CCAB96EE4}" destId="{B5E40E48-839B-40F0-80F6-C62108AFFA64}" srcOrd="0" destOrd="0" presId="urn:microsoft.com/office/officeart/2005/8/layout/chevron2"/>
    <dgm:cxn modelId="{B6C92220-2DE7-482D-B312-81A6D3F4C814}" type="presParOf" srcId="{B5E40E48-839B-40F0-80F6-C62108AFFA64}" destId="{F9679C28-A556-4892-9701-78EC3D59436A}" srcOrd="0" destOrd="0" presId="urn:microsoft.com/office/officeart/2005/8/layout/chevron2"/>
    <dgm:cxn modelId="{38FE0045-84D8-4B4C-8D56-5A06B44BEB4C}" type="presParOf" srcId="{B5E40E48-839B-40F0-80F6-C62108AFFA64}" destId="{2EAC71C0-2491-4E6A-8C08-A594FD6DCFD7}" srcOrd="1" destOrd="0" presId="urn:microsoft.com/office/officeart/2005/8/layout/chevron2"/>
    <dgm:cxn modelId="{5F266441-737A-47F9-869D-A304E505B2F4}" type="presParOf" srcId="{F44DE51C-0FA4-4B7E-862D-7A9CCAB96EE4}" destId="{8D2C3BEE-3B1F-4D5C-AFB2-A8266A4DD8CB}" srcOrd="1" destOrd="0" presId="urn:microsoft.com/office/officeart/2005/8/layout/chevron2"/>
    <dgm:cxn modelId="{5B4FA67A-61C9-4D6D-AAAC-6946D66C8B1E}" type="presParOf" srcId="{F44DE51C-0FA4-4B7E-862D-7A9CCAB96EE4}" destId="{D00773FB-6283-4FFE-9F03-9D00675E4CB4}" srcOrd="2" destOrd="0" presId="urn:microsoft.com/office/officeart/2005/8/layout/chevron2"/>
    <dgm:cxn modelId="{29E0D583-185C-467D-B78F-8E43B5A92C56}" type="presParOf" srcId="{D00773FB-6283-4FFE-9F03-9D00675E4CB4}" destId="{5A6A3ECE-6DBB-4337-BC7A-5FC51517AE9F}" srcOrd="0" destOrd="0" presId="urn:microsoft.com/office/officeart/2005/8/layout/chevron2"/>
    <dgm:cxn modelId="{6BB1C53E-A70C-475E-A05E-2A662C21E337}" type="presParOf" srcId="{D00773FB-6283-4FFE-9F03-9D00675E4CB4}" destId="{7D0277D2-BFEC-4D47-8569-A2AE4EFD211C}" srcOrd="1" destOrd="0" presId="urn:microsoft.com/office/officeart/2005/8/layout/chevron2"/>
    <dgm:cxn modelId="{1A20F70A-6D46-4CEF-A0C2-D2D154A3923E}" type="presParOf" srcId="{F44DE51C-0FA4-4B7E-862D-7A9CCAB96EE4}" destId="{2FB3BEB5-D2E6-42A7-A5FB-BB1DD1846BB7}" srcOrd="3" destOrd="0" presId="urn:microsoft.com/office/officeart/2005/8/layout/chevron2"/>
    <dgm:cxn modelId="{4F894352-7946-4935-A8B5-11B8997AADBF}" type="presParOf" srcId="{F44DE51C-0FA4-4B7E-862D-7A9CCAB96EE4}" destId="{95EE29AF-76BB-4BE2-9E10-F6CFB4892520}" srcOrd="4" destOrd="0" presId="urn:microsoft.com/office/officeart/2005/8/layout/chevron2"/>
    <dgm:cxn modelId="{37BB4DB5-BAF6-42B6-A782-DED3E233B9C5}" type="presParOf" srcId="{95EE29AF-76BB-4BE2-9E10-F6CFB4892520}" destId="{2F419A80-465A-48EF-9E5F-8B3434879490}" srcOrd="0" destOrd="0" presId="urn:microsoft.com/office/officeart/2005/8/layout/chevron2"/>
    <dgm:cxn modelId="{4764D54E-FD30-42DF-A1B4-64700F4EB7CC}" type="presParOf" srcId="{95EE29AF-76BB-4BE2-9E10-F6CFB4892520}" destId="{7E1B7BE6-9F08-476E-8DD0-39BBFC278F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654AA-91B0-4F38-BB75-149C1CE8750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FCBA4DD-1204-4B81-BE5D-375178A4ABFB}">
      <dgm:prSet phldrT="[Text]" custT="1"/>
      <dgm:spPr/>
      <dgm:t>
        <a:bodyPr/>
        <a:lstStyle/>
        <a:p>
          <a:r>
            <a:rPr lang="en-GB" sz="2400" b="1" dirty="0">
              <a:solidFill>
                <a:schemeClr val="tx1"/>
              </a:solidFill>
            </a:rPr>
            <a:t>Build-up (2021-2023)</a:t>
          </a:r>
          <a:endParaRPr lang="en-US" sz="2400" dirty="0">
            <a:solidFill>
              <a:schemeClr val="tx1"/>
            </a:solidFill>
          </a:endParaRPr>
        </a:p>
      </dgm:t>
    </dgm:pt>
    <dgm:pt modelId="{0DA132CC-D66C-4761-8D97-81C706CAB356}" type="parTrans" cxnId="{B07EA1EB-B0C5-43BE-BD4E-2B75676E145E}">
      <dgm:prSet/>
      <dgm:spPr/>
      <dgm:t>
        <a:bodyPr/>
        <a:lstStyle/>
        <a:p>
          <a:endParaRPr lang="en-US"/>
        </a:p>
      </dgm:t>
    </dgm:pt>
    <dgm:pt modelId="{8DB5CDCD-6EEF-4782-A08C-F396E05991F8}" type="sibTrans" cxnId="{B07EA1EB-B0C5-43BE-BD4E-2B75676E145E}">
      <dgm:prSet/>
      <dgm:spPr/>
      <dgm:t>
        <a:bodyPr/>
        <a:lstStyle/>
        <a:p>
          <a:endParaRPr lang="en-US"/>
        </a:p>
      </dgm:t>
    </dgm:pt>
    <dgm:pt modelId="{4301B432-4BCB-4F1F-A671-AC998BCC1C6F}">
      <dgm:prSet phldrT="[Text]" custT="1"/>
      <dgm:spPr/>
      <dgm:t>
        <a:bodyPr/>
        <a:lstStyle/>
        <a:p>
          <a:r>
            <a:rPr lang="en-GB" sz="2000" b="0" dirty="0">
              <a:solidFill>
                <a:srgbClr val="000099"/>
              </a:solidFill>
            </a:rPr>
            <a:t>Set up of support system</a:t>
          </a:r>
          <a:endParaRPr lang="en-US" sz="2000" b="0" dirty="0"/>
        </a:p>
      </dgm:t>
    </dgm:pt>
    <dgm:pt modelId="{4F247B67-A24A-43F5-B74B-612C3E93E7D3}" type="parTrans" cxnId="{B9970C71-37B0-43D1-B56D-CE2FA4C1CE0A}">
      <dgm:prSet/>
      <dgm:spPr/>
      <dgm:t>
        <a:bodyPr/>
        <a:lstStyle/>
        <a:p>
          <a:endParaRPr lang="en-US"/>
        </a:p>
      </dgm:t>
    </dgm:pt>
    <dgm:pt modelId="{4EDF5C70-EFCE-447D-A325-63B23E1BB805}" type="sibTrans" cxnId="{B9970C71-37B0-43D1-B56D-CE2FA4C1CE0A}">
      <dgm:prSet/>
      <dgm:spPr/>
      <dgm:t>
        <a:bodyPr/>
        <a:lstStyle/>
        <a:p>
          <a:endParaRPr lang="en-US"/>
        </a:p>
      </dgm:t>
    </dgm:pt>
    <dgm:pt modelId="{D78B9204-DABF-4842-A130-1E47E7783574}">
      <dgm:prSet phldrT="[Text]" custT="1"/>
      <dgm:spPr/>
      <dgm:t>
        <a:bodyPr/>
        <a:lstStyle/>
        <a:p>
          <a:r>
            <a:rPr lang="en-GB" sz="2400" b="1" dirty="0">
              <a:solidFill>
                <a:schemeClr val="tx1"/>
              </a:solidFill>
            </a:rPr>
            <a:t>Full deployment (2024-2027)</a:t>
          </a:r>
          <a:endParaRPr lang="en-US" sz="2400" dirty="0">
            <a:solidFill>
              <a:schemeClr val="tx1"/>
            </a:solidFill>
          </a:endParaRPr>
        </a:p>
      </dgm:t>
    </dgm:pt>
    <dgm:pt modelId="{50FF489C-B00A-411A-8987-4F476EA79574}" type="parTrans" cxnId="{23DE5BFA-F5F2-4589-AAE5-21CBB5D11092}">
      <dgm:prSet/>
      <dgm:spPr/>
      <dgm:t>
        <a:bodyPr/>
        <a:lstStyle/>
        <a:p>
          <a:endParaRPr lang="en-US"/>
        </a:p>
      </dgm:t>
    </dgm:pt>
    <dgm:pt modelId="{CBA9B269-F3EF-48D6-AB73-6EFDC7889595}" type="sibTrans" cxnId="{23DE5BFA-F5F2-4589-AAE5-21CBB5D11092}">
      <dgm:prSet/>
      <dgm:spPr/>
      <dgm:t>
        <a:bodyPr/>
        <a:lstStyle/>
        <a:p>
          <a:endParaRPr lang="en-US"/>
        </a:p>
      </dgm:t>
    </dgm:pt>
    <dgm:pt modelId="{191AB4ED-0DC4-4A64-8D30-4ACA382697F3}">
      <dgm:prSet phldrT="[Text]" custT="1"/>
      <dgm:spPr/>
      <dgm:t>
        <a:bodyPr/>
        <a:lstStyle/>
        <a:p>
          <a:r>
            <a:rPr lang="en-GB" sz="2000" dirty="0">
              <a:solidFill>
                <a:srgbClr val="000099"/>
              </a:solidFill>
            </a:rPr>
            <a:t>adjustments </a:t>
          </a:r>
          <a:endParaRPr lang="en-US" sz="2000" dirty="0"/>
        </a:p>
      </dgm:t>
    </dgm:pt>
    <dgm:pt modelId="{08BAFE0F-CCED-487E-B69B-39A31783560F}" type="parTrans" cxnId="{D1E694DC-4069-4EB9-8FB6-CDC95357D813}">
      <dgm:prSet/>
      <dgm:spPr/>
      <dgm:t>
        <a:bodyPr/>
        <a:lstStyle/>
        <a:p>
          <a:endParaRPr lang="en-US"/>
        </a:p>
      </dgm:t>
    </dgm:pt>
    <dgm:pt modelId="{CEDA4E87-D7C1-4F88-B599-1214ED129406}" type="sibTrans" cxnId="{D1E694DC-4069-4EB9-8FB6-CDC95357D813}">
      <dgm:prSet/>
      <dgm:spPr/>
      <dgm:t>
        <a:bodyPr/>
        <a:lstStyle/>
        <a:p>
          <a:endParaRPr lang="en-US"/>
        </a:p>
      </dgm:t>
    </dgm:pt>
    <dgm:pt modelId="{24EEA020-5967-4BEA-827C-62D881A50BB0}">
      <dgm:prSet phldrT="[Text]" custT="1"/>
      <dgm:spPr/>
      <dgm:t>
        <a:bodyPr/>
        <a:lstStyle/>
        <a:p>
          <a:r>
            <a:rPr lang="en-GB" sz="2400" b="1" dirty="0">
              <a:solidFill>
                <a:schemeClr val="tx1"/>
              </a:solidFill>
            </a:rPr>
            <a:t>Consolidation (2028-2030)</a:t>
          </a:r>
          <a:r>
            <a:rPr lang="en-GB" sz="2400" dirty="0">
              <a:solidFill>
                <a:schemeClr val="tx1"/>
              </a:solidFill>
            </a:rPr>
            <a:t> </a:t>
          </a:r>
          <a:endParaRPr lang="en-US" sz="2400" dirty="0">
            <a:solidFill>
              <a:schemeClr val="tx1"/>
            </a:solidFill>
          </a:endParaRPr>
        </a:p>
      </dgm:t>
    </dgm:pt>
    <dgm:pt modelId="{CD101F01-10A2-422C-A00B-57D44E6DC792}" type="parTrans" cxnId="{4A76E5AA-1DE6-489B-856C-BC51B8192015}">
      <dgm:prSet/>
      <dgm:spPr/>
      <dgm:t>
        <a:bodyPr/>
        <a:lstStyle/>
        <a:p>
          <a:endParaRPr lang="en-US"/>
        </a:p>
      </dgm:t>
    </dgm:pt>
    <dgm:pt modelId="{D9F326FA-1E2E-4D39-9173-EBE690A95786}" type="sibTrans" cxnId="{4A76E5AA-1DE6-489B-856C-BC51B8192015}">
      <dgm:prSet/>
      <dgm:spPr/>
      <dgm:t>
        <a:bodyPr/>
        <a:lstStyle/>
        <a:p>
          <a:endParaRPr lang="en-US"/>
        </a:p>
      </dgm:t>
    </dgm:pt>
    <dgm:pt modelId="{DCBE100A-082E-4FDF-B83F-C36DEE1E2F63}">
      <dgm:prSet phldrT="[Text]" custT="1"/>
      <dgm:spPr/>
      <dgm:t>
        <a:bodyPr/>
        <a:lstStyle/>
        <a:p>
          <a:r>
            <a:rPr lang="en-GB" sz="2000" dirty="0">
              <a:solidFill>
                <a:srgbClr val="000099"/>
              </a:solidFill>
            </a:rPr>
            <a:t>Consolidation of results</a:t>
          </a:r>
          <a:endParaRPr lang="en-US" sz="2000" dirty="0"/>
        </a:p>
      </dgm:t>
    </dgm:pt>
    <dgm:pt modelId="{ED712DB1-E713-44C8-A85A-F0EA1886512D}" type="parTrans" cxnId="{AFFBAC07-B52B-4E85-8D63-9E8E2000B26B}">
      <dgm:prSet/>
      <dgm:spPr/>
      <dgm:t>
        <a:bodyPr/>
        <a:lstStyle/>
        <a:p>
          <a:endParaRPr lang="en-US"/>
        </a:p>
      </dgm:t>
    </dgm:pt>
    <dgm:pt modelId="{F762525F-7263-4D4B-9738-F7273CE866B1}" type="sibTrans" cxnId="{AFFBAC07-B52B-4E85-8D63-9E8E2000B26B}">
      <dgm:prSet/>
      <dgm:spPr/>
      <dgm:t>
        <a:bodyPr/>
        <a:lstStyle/>
        <a:p>
          <a:endParaRPr lang="en-US"/>
        </a:p>
      </dgm:t>
    </dgm:pt>
    <dgm:pt modelId="{FF7594C8-FB26-4A10-BBAE-AB9FC07A09F9}">
      <dgm:prSet custT="1"/>
      <dgm:spPr/>
      <dgm:t>
        <a:bodyPr/>
        <a:lstStyle/>
        <a:p>
          <a:r>
            <a:rPr lang="en-GB" sz="2000" b="0" dirty="0">
              <a:solidFill>
                <a:srgbClr val="000099"/>
              </a:solidFill>
            </a:rPr>
            <a:t>During this phase, some 60-100 regions and communities will have started to be engaged in the Mission</a:t>
          </a:r>
          <a:endParaRPr lang="fr-BE" sz="2000" b="0" dirty="0">
            <a:solidFill>
              <a:srgbClr val="000099"/>
            </a:solidFill>
          </a:endParaRPr>
        </a:p>
      </dgm:t>
    </dgm:pt>
    <dgm:pt modelId="{D54BC36A-0A94-4F8B-863D-95D7A662D566}" type="parTrans" cxnId="{C8D3B976-7FAC-4FC0-9CEB-87393AE9A54A}">
      <dgm:prSet/>
      <dgm:spPr/>
      <dgm:t>
        <a:bodyPr/>
        <a:lstStyle/>
        <a:p>
          <a:endParaRPr lang="en-US"/>
        </a:p>
      </dgm:t>
    </dgm:pt>
    <dgm:pt modelId="{25CB236F-B88C-4998-8413-DE22D4B62AAE}" type="sibTrans" cxnId="{C8D3B976-7FAC-4FC0-9CEB-87393AE9A54A}">
      <dgm:prSet/>
      <dgm:spPr/>
      <dgm:t>
        <a:bodyPr/>
        <a:lstStyle/>
        <a:p>
          <a:endParaRPr lang="en-US"/>
        </a:p>
      </dgm:t>
    </dgm:pt>
    <dgm:pt modelId="{E6896B05-7AF4-499F-A92C-0EA50823281F}">
      <dgm:prSet custT="1"/>
      <dgm:spPr/>
      <dgm:t>
        <a:bodyPr/>
        <a:lstStyle/>
        <a:p>
          <a:r>
            <a:rPr lang="fr-BE" sz="2000" b="0" dirty="0">
              <a:solidFill>
                <a:srgbClr val="000099"/>
              </a:solidFill>
            </a:rPr>
            <a:t>E</a:t>
          </a:r>
          <a:r>
            <a:rPr lang="en-GB" sz="2000" b="0" dirty="0">
              <a:solidFill>
                <a:srgbClr val="000099"/>
              </a:solidFill>
            </a:rPr>
            <a:t>valuation</a:t>
          </a:r>
        </a:p>
      </dgm:t>
    </dgm:pt>
    <dgm:pt modelId="{877EE1BD-0C75-40DD-BD28-DAB45F75D854}" type="parTrans" cxnId="{9D10B0E5-16A6-4806-937C-8DF75B3AC2D7}">
      <dgm:prSet/>
      <dgm:spPr/>
      <dgm:t>
        <a:bodyPr/>
        <a:lstStyle/>
        <a:p>
          <a:endParaRPr lang="en-US"/>
        </a:p>
      </dgm:t>
    </dgm:pt>
    <dgm:pt modelId="{9F0C0530-9246-4AE0-B304-BA14E947B13D}" type="sibTrans" cxnId="{9D10B0E5-16A6-4806-937C-8DF75B3AC2D7}">
      <dgm:prSet/>
      <dgm:spPr/>
      <dgm:t>
        <a:bodyPr/>
        <a:lstStyle/>
        <a:p>
          <a:endParaRPr lang="en-US"/>
        </a:p>
      </dgm:t>
    </dgm:pt>
    <dgm:pt modelId="{559B01CE-AB13-48D9-BF31-5113B76A1CE3}">
      <dgm:prSet custT="1"/>
      <dgm:spPr/>
      <dgm:t>
        <a:bodyPr/>
        <a:lstStyle/>
        <a:p>
          <a:r>
            <a:rPr lang="en-GB" sz="2000" dirty="0">
              <a:solidFill>
                <a:srgbClr val="000099"/>
              </a:solidFill>
            </a:rPr>
            <a:t>engaging more regions and innovation areas</a:t>
          </a:r>
        </a:p>
      </dgm:t>
    </dgm:pt>
    <dgm:pt modelId="{F688DCFE-21C8-4D6A-AF3D-956E6EA4F329}" type="parTrans" cxnId="{A661CA3C-7CCF-48E8-9B2E-B3E1404CC514}">
      <dgm:prSet/>
      <dgm:spPr/>
      <dgm:t>
        <a:bodyPr/>
        <a:lstStyle/>
        <a:p>
          <a:endParaRPr lang="en-US"/>
        </a:p>
      </dgm:t>
    </dgm:pt>
    <dgm:pt modelId="{B7EB6D58-51A1-44B7-A435-4583DD5156A2}" type="sibTrans" cxnId="{A661CA3C-7CCF-48E8-9B2E-B3E1404CC514}">
      <dgm:prSet/>
      <dgm:spPr/>
      <dgm:t>
        <a:bodyPr/>
        <a:lstStyle/>
        <a:p>
          <a:endParaRPr lang="en-US"/>
        </a:p>
      </dgm:t>
    </dgm:pt>
    <dgm:pt modelId="{E07F2E46-68F7-4D42-B1B6-6EDB170B7BE2}">
      <dgm:prSet custT="1"/>
      <dgm:spPr/>
      <dgm:t>
        <a:bodyPr/>
        <a:lstStyle/>
        <a:p>
          <a:r>
            <a:rPr lang="en-GB" sz="2000" dirty="0">
              <a:solidFill>
                <a:srgbClr val="000099"/>
              </a:solidFill>
            </a:rPr>
            <a:t>First recommendations on how to reach a climate change resilient Europe</a:t>
          </a:r>
        </a:p>
      </dgm:t>
    </dgm:pt>
    <dgm:pt modelId="{76DE3A38-E6DD-48E0-85FC-CE5BAB926FDE}" type="parTrans" cxnId="{FA072584-65BC-4436-9279-347D01FDD713}">
      <dgm:prSet/>
      <dgm:spPr/>
      <dgm:t>
        <a:bodyPr/>
        <a:lstStyle/>
        <a:p>
          <a:endParaRPr lang="en-US"/>
        </a:p>
      </dgm:t>
    </dgm:pt>
    <dgm:pt modelId="{3EE5A876-9362-43A1-A3A7-41784FE2453A}" type="sibTrans" cxnId="{FA072584-65BC-4436-9279-347D01FDD713}">
      <dgm:prSet/>
      <dgm:spPr/>
      <dgm:t>
        <a:bodyPr/>
        <a:lstStyle/>
        <a:p>
          <a:endParaRPr lang="en-US"/>
        </a:p>
      </dgm:t>
    </dgm:pt>
    <dgm:pt modelId="{9411DE3D-6AAE-4FBD-BFDB-178F13373073}">
      <dgm:prSet custT="1"/>
      <dgm:spPr/>
      <dgm:t>
        <a:bodyPr/>
        <a:lstStyle/>
        <a:p>
          <a:r>
            <a:rPr lang="en-GB" sz="2000" dirty="0">
              <a:solidFill>
                <a:srgbClr val="000099"/>
              </a:solidFill>
            </a:rPr>
            <a:t>Focus on large scale demonstration </a:t>
          </a:r>
          <a:endParaRPr lang="en-DE" sz="2000" dirty="0">
            <a:solidFill>
              <a:srgbClr val="000099"/>
            </a:solidFill>
          </a:endParaRPr>
        </a:p>
      </dgm:t>
    </dgm:pt>
    <dgm:pt modelId="{91E33BA5-91ED-4AC0-B6C1-23320D2A4F0B}" type="parTrans" cxnId="{7AF8D0C5-D568-40C1-B636-4B77DE6D2A68}">
      <dgm:prSet/>
      <dgm:spPr/>
      <dgm:t>
        <a:bodyPr/>
        <a:lstStyle/>
        <a:p>
          <a:endParaRPr lang="en-US"/>
        </a:p>
      </dgm:t>
    </dgm:pt>
    <dgm:pt modelId="{F3516527-FEB3-4DB2-BA3E-8AA9A6F99CC9}" type="sibTrans" cxnId="{7AF8D0C5-D568-40C1-B636-4B77DE6D2A68}">
      <dgm:prSet/>
      <dgm:spPr/>
      <dgm:t>
        <a:bodyPr/>
        <a:lstStyle/>
        <a:p>
          <a:endParaRPr lang="en-US"/>
        </a:p>
      </dgm:t>
    </dgm:pt>
    <dgm:pt modelId="{76AE75BE-9161-4D91-BCEC-FFC3D5EAEA6D}" type="pres">
      <dgm:prSet presAssocID="{2BA654AA-91B0-4F38-BB75-149C1CE87509}" presName="linearFlow" presStyleCnt="0">
        <dgm:presLayoutVars>
          <dgm:dir/>
          <dgm:animLvl val="lvl"/>
          <dgm:resizeHandles val="exact"/>
        </dgm:presLayoutVars>
      </dgm:prSet>
      <dgm:spPr/>
    </dgm:pt>
    <dgm:pt modelId="{312575F5-561A-4514-9939-E3CD6C8347A7}" type="pres">
      <dgm:prSet presAssocID="{6FCBA4DD-1204-4B81-BE5D-375178A4ABFB}" presName="composite" presStyleCnt="0"/>
      <dgm:spPr/>
    </dgm:pt>
    <dgm:pt modelId="{CE337E12-64C2-4DDF-90E6-4195C3CBBA07}" type="pres">
      <dgm:prSet presAssocID="{6FCBA4DD-1204-4B81-BE5D-375178A4ABFB}" presName="parentText" presStyleLbl="alignNode1" presStyleIdx="0" presStyleCnt="3" custScaleX="175560">
        <dgm:presLayoutVars>
          <dgm:chMax val="1"/>
          <dgm:bulletEnabled val="1"/>
        </dgm:presLayoutVars>
      </dgm:prSet>
      <dgm:spPr/>
    </dgm:pt>
    <dgm:pt modelId="{DD24C997-2DBF-406A-A526-0AF666DF6639}" type="pres">
      <dgm:prSet presAssocID="{6FCBA4DD-1204-4B81-BE5D-375178A4ABFB}" presName="descendantText" presStyleLbl="alignAcc1" presStyleIdx="0" presStyleCnt="3" custScaleX="86617" custScaleY="114907" custLinFactNeighborX="8450" custLinFactNeighborY="-2944">
        <dgm:presLayoutVars>
          <dgm:bulletEnabled val="1"/>
        </dgm:presLayoutVars>
      </dgm:prSet>
      <dgm:spPr/>
    </dgm:pt>
    <dgm:pt modelId="{86E6F286-9823-4694-ABD3-6A5D67669A2E}" type="pres">
      <dgm:prSet presAssocID="{8DB5CDCD-6EEF-4782-A08C-F396E05991F8}" presName="sp" presStyleCnt="0"/>
      <dgm:spPr/>
    </dgm:pt>
    <dgm:pt modelId="{5EA39769-389F-46C5-9B22-D79980759D05}" type="pres">
      <dgm:prSet presAssocID="{D78B9204-DABF-4842-A130-1E47E7783574}" presName="composite" presStyleCnt="0"/>
      <dgm:spPr/>
    </dgm:pt>
    <dgm:pt modelId="{1C7834FF-FD91-4D4B-B7BB-2C5BF56CDB36}" type="pres">
      <dgm:prSet presAssocID="{D78B9204-DABF-4842-A130-1E47E7783574}" presName="parentText" presStyleLbl="alignNode1" presStyleIdx="1" presStyleCnt="3" custScaleX="178399">
        <dgm:presLayoutVars>
          <dgm:chMax val="1"/>
          <dgm:bulletEnabled val="1"/>
        </dgm:presLayoutVars>
      </dgm:prSet>
      <dgm:spPr/>
    </dgm:pt>
    <dgm:pt modelId="{EFE84523-3C8B-4781-9EFD-53965AE7BA83}" type="pres">
      <dgm:prSet presAssocID="{D78B9204-DABF-4842-A130-1E47E7783574}" presName="descendantText" presStyleLbl="alignAcc1" presStyleIdx="1" presStyleCnt="3" custScaleX="86323" custLinFactNeighborX="2589" custLinFactNeighborY="-736">
        <dgm:presLayoutVars>
          <dgm:bulletEnabled val="1"/>
        </dgm:presLayoutVars>
      </dgm:prSet>
      <dgm:spPr/>
    </dgm:pt>
    <dgm:pt modelId="{20A5FBE3-8451-43D6-A3AE-F7148023275E}" type="pres">
      <dgm:prSet presAssocID="{CBA9B269-F3EF-48D6-AB73-6EFDC7889595}" presName="sp" presStyleCnt="0"/>
      <dgm:spPr/>
    </dgm:pt>
    <dgm:pt modelId="{B9BDBC67-1EFD-41B3-B577-A2579E20C4C8}" type="pres">
      <dgm:prSet presAssocID="{24EEA020-5967-4BEA-827C-62D881A50BB0}" presName="composite" presStyleCnt="0"/>
      <dgm:spPr/>
    </dgm:pt>
    <dgm:pt modelId="{B1172E30-CDA0-4BD3-8DBE-008B0592970E}" type="pres">
      <dgm:prSet presAssocID="{24EEA020-5967-4BEA-827C-62D881A50BB0}" presName="parentText" presStyleLbl="alignNode1" presStyleIdx="2" presStyleCnt="3" custScaleX="180147">
        <dgm:presLayoutVars>
          <dgm:chMax val="1"/>
          <dgm:bulletEnabled val="1"/>
        </dgm:presLayoutVars>
      </dgm:prSet>
      <dgm:spPr/>
    </dgm:pt>
    <dgm:pt modelId="{6212F470-EC07-461C-A8EC-E5E437C7C973}" type="pres">
      <dgm:prSet presAssocID="{24EEA020-5967-4BEA-827C-62D881A50BB0}" presName="descendantText" presStyleLbl="alignAcc1" presStyleIdx="2" presStyleCnt="3" custScaleX="85887" custScaleY="92316" custLinFactNeighborX="2093" custLinFactNeighborY="-5990">
        <dgm:presLayoutVars>
          <dgm:bulletEnabled val="1"/>
        </dgm:presLayoutVars>
      </dgm:prSet>
      <dgm:spPr/>
    </dgm:pt>
  </dgm:ptLst>
  <dgm:cxnLst>
    <dgm:cxn modelId="{AFFBAC07-B52B-4E85-8D63-9E8E2000B26B}" srcId="{24EEA020-5967-4BEA-827C-62D881A50BB0}" destId="{DCBE100A-082E-4FDF-B83F-C36DEE1E2F63}" srcOrd="0" destOrd="0" parTransId="{ED712DB1-E713-44C8-A85A-F0EA1886512D}" sibTransId="{F762525F-7263-4D4B-9738-F7273CE866B1}"/>
    <dgm:cxn modelId="{A661CA3C-7CCF-48E8-9B2E-B3E1404CC514}" srcId="{D78B9204-DABF-4842-A130-1E47E7783574}" destId="{559B01CE-AB13-48D9-BF31-5113B76A1CE3}" srcOrd="1" destOrd="0" parTransId="{F688DCFE-21C8-4D6A-AF3D-956E6EA4F329}" sibTransId="{B7EB6D58-51A1-44B7-A435-4583DD5156A2}"/>
    <dgm:cxn modelId="{7C71765F-91E9-46F6-82A9-8D95F147107D}" type="presOf" srcId="{FF7594C8-FB26-4A10-BBAE-AB9FC07A09F9}" destId="{DD24C997-2DBF-406A-A526-0AF666DF6639}" srcOrd="0" destOrd="1" presId="urn:microsoft.com/office/officeart/2005/8/layout/chevron2"/>
    <dgm:cxn modelId="{646BF144-FF77-41BF-9996-FD00A4F4CE90}" type="presOf" srcId="{4301B432-4BCB-4F1F-A671-AC998BCC1C6F}" destId="{DD24C997-2DBF-406A-A526-0AF666DF6639}" srcOrd="0" destOrd="0" presId="urn:microsoft.com/office/officeart/2005/8/layout/chevron2"/>
    <dgm:cxn modelId="{B9970C71-37B0-43D1-B56D-CE2FA4C1CE0A}" srcId="{6FCBA4DD-1204-4B81-BE5D-375178A4ABFB}" destId="{4301B432-4BCB-4F1F-A671-AC998BCC1C6F}" srcOrd="0" destOrd="0" parTransId="{4F247B67-A24A-43F5-B74B-612C3E93E7D3}" sibTransId="{4EDF5C70-EFCE-447D-A325-63B23E1BB805}"/>
    <dgm:cxn modelId="{C8D3B976-7FAC-4FC0-9CEB-87393AE9A54A}" srcId="{6FCBA4DD-1204-4B81-BE5D-375178A4ABFB}" destId="{FF7594C8-FB26-4A10-BBAE-AB9FC07A09F9}" srcOrd="1" destOrd="0" parTransId="{D54BC36A-0A94-4F8B-863D-95D7A662D566}" sibTransId="{25CB236F-B88C-4998-8413-DE22D4B62AAE}"/>
    <dgm:cxn modelId="{C157FE77-519C-4E1D-AC64-2A1FCF3E9C5B}" type="presOf" srcId="{2BA654AA-91B0-4F38-BB75-149C1CE87509}" destId="{76AE75BE-9161-4D91-BCEC-FFC3D5EAEA6D}" srcOrd="0" destOrd="0" presId="urn:microsoft.com/office/officeart/2005/8/layout/chevron2"/>
    <dgm:cxn modelId="{E3573378-9800-4E41-8CFF-D910C2A871F8}" type="presOf" srcId="{191AB4ED-0DC4-4A64-8D30-4ACA382697F3}" destId="{EFE84523-3C8B-4781-9EFD-53965AE7BA83}" srcOrd="0" destOrd="0" presId="urn:microsoft.com/office/officeart/2005/8/layout/chevron2"/>
    <dgm:cxn modelId="{FA072584-65BC-4436-9279-347D01FDD713}" srcId="{D78B9204-DABF-4842-A130-1E47E7783574}" destId="{E07F2E46-68F7-4D42-B1B6-6EDB170B7BE2}" srcOrd="2" destOrd="0" parTransId="{76DE3A38-E6DD-48E0-85FC-CE5BAB926FDE}" sibTransId="{3EE5A876-9362-43A1-A3A7-41784FE2453A}"/>
    <dgm:cxn modelId="{5028318C-B06A-4CA4-A312-A6A39FC6857F}" type="presOf" srcId="{E6896B05-7AF4-499F-A92C-0EA50823281F}" destId="{DD24C997-2DBF-406A-A526-0AF666DF6639}" srcOrd="0" destOrd="2" presId="urn:microsoft.com/office/officeart/2005/8/layout/chevron2"/>
    <dgm:cxn modelId="{EC159793-01AC-4FBA-B8C2-BE3FDDE166E6}" type="presOf" srcId="{DCBE100A-082E-4FDF-B83F-C36DEE1E2F63}" destId="{6212F470-EC07-461C-A8EC-E5E437C7C973}" srcOrd="0" destOrd="0" presId="urn:microsoft.com/office/officeart/2005/8/layout/chevron2"/>
    <dgm:cxn modelId="{4A76E5AA-1DE6-489B-856C-BC51B8192015}" srcId="{2BA654AA-91B0-4F38-BB75-149C1CE87509}" destId="{24EEA020-5967-4BEA-827C-62D881A50BB0}" srcOrd="2" destOrd="0" parTransId="{CD101F01-10A2-422C-A00B-57D44E6DC792}" sibTransId="{D9F326FA-1E2E-4D39-9173-EBE690A95786}"/>
    <dgm:cxn modelId="{1F573EB5-0587-409F-B265-722C869879A2}" type="presOf" srcId="{559B01CE-AB13-48D9-BF31-5113B76A1CE3}" destId="{EFE84523-3C8B-4781-9EFD-53965AE7BA83}" srcOrd="0" destOrd="1" presId="urn:microsoft.com/office/officeart/2005/8/layout/chevron2"/>
    <dgm:cxn modelId="{F6A332B9-6FB6-48DF-A78E-C20209538150}" type="presOf" srcId="{E07F2E46-68F7-4D42-B1B6-6EDB170B7BE2}" destId="{EFE84523-3C8B-4781-9EFD-53965AE7BA83}" srcOrd="0" destOrd="2" presId="urn:microsoft.com/office/officeart/2005/8/layout/chevron2"/>
    <dgm:cxn modelId="{44AC3CC4-3673-4B2B-9985-49286DEC3D18}" type="presOf" srcId="{D78B9204-DABF-4842-A130-1E47E7783574}" destId="{1C7834FF-FD91-4D4B-B7BB-2C5BF56CDB36}" srcOrd="0" destOrd="0" presId="urn:microsoft.com/office/officeart/2005/8/layout/chevron2"/>
    <dgm:cxn modelId="{7AF8D0C5-D568-40C1-B636-4B77DE6D2A68}" srcId="{24EEA020-5967-4BEA-827C-62D881A50BB0}" destId="{9411DE3D-6AAE-4FBD-BFDB-178F13373073}" srcOrd="1" destOrd="0" parTransId="{91E33BA5-91ED-4AC0-B6C1-23320D2A4F0B}" sibTransId="{F3516527-FEB3-4DB2-BA3E-8AA9A6F99CC9}"/>
    <dgm:cxn modelId="{D1E694DC-4069-4EB9-8FB6-CDC95357D813}" srcId="{D78B9204-DABF-4842-A130-1E47E7783574}" destId="{191AB4ED-0DC4-4A64-8D30-4ACA382697F3}" srcOrd="0" destOrd="0" parTransId="{08BAFE0F-CCED-487E-B69B-39A31783560F}" sibTransId="{CEDA4E87-D7C1-4F88-B599-1214ED129406}"/>
    <dgm:cxn modelId="{9D10B0E5-16A6-4806-937C-8DF75B3AC2D7}" srcId="{6FCBA4DD-1204-4B81-BE5D-375178A4ABFB}" destId="{E6896B05-7AF4-499F-A92C-0EA50823281F}" srcOrd="2" destOrd="0" parTransId="{877EE1BD-0C75-40DD-BD28-DAB45F75D854}" sibTransId="{9F0C0530-9246-4AE0-B304-BA14E947B13D}"/>
    <dgm:cxn modelId="{B07EA1EB-B0C5-43BE-BD4E-2B75676E145E}" srcId="{2BA654AA-91B0-4F38-BB75-149C1CE87509}" destId="{6FCBA4DD-1204-4B81-BE5D-375178A4ABFB}" srcOrd="0" destOrd="0" parTransId="{0DA132CC-D66C-4761-8D97-81C706CAB356}" sibTransId="{8DB5CDCD-6EEF-4782-A08C-F396E05991F8}"/>
    <dgm:cxn modelId="{82DC11F5-5780-47F0-AAC9-539FA3DAF355}" type="presOf" srcId="{9411DE3D-6AAE-4FBD-BFDB-178F13373073}" destId="{6212F470-EC07-461C-A8EC-E5E437C7C973}" srcOrd="0" destOrd="1" presId="urn:microsoft.com/office/officeart/2005/8/layout/chevron2"/>
    <dgm:cxn modelId="{07059DF5-30ED-4638-81C8-4FAFAF663E31}" type="presOf" srcId="{24EEA020-5967-4BEA-827C-62D881A50BB0}" destId="{B1172E30-CDA0-4BD3-8DBE-008B0592970E}" srcOrd="0" destOrd="0" presId="urn:microsoft.com/office/officeart/2005/8/layout/chevron2"/>
    <dgm:cxn modelId="{5D377DF9-426B-4399-957C-A2613FE16FA5}" type="presOf" srcId="{6FCBA4DD-1204-4B81-BE5D-375178A4ABFB}" destId="{CE337E12-64C2-4DDF-90E6-4195C3CBBA07}" srcOrd="0" destOrd="0" presId="urn:microsoft.com/office/officeart/2005/8/layout/chevron2"/>
    <dgm:cxn modelId="{23DE5BFA-F5F2-4589-AAE5-21CBB5D11092}" srcId="{2BA654AA-91B0-4F38-BB75-149C1CE87509}" destId="{D78B9204-DABF-4842-A130-1E47E7783574}" srcOrd="1" destOrd="0" parTransId="{50FF489C-B00A-411A-8987-4F476EA79574}" sibTransId="{CBA9B269-F3EF-48D6-AB73-6EFDC7889595}"/>
    <dgm:cxn modelId="{D5F700CE-D6C1-43D8-9792-FA79CD90D13D}" type="presParOf" srcId="{76AE75BE-9161-4D91-BCEC-FFC3D5EAEA6D}" destId="{312575F5-561A-4514-9939-E3CD6C8347A7}" srcOrd="0" destOrd="0" presId="urn:microsoft.com/office/officeart/2005/8/layout/chevron2"/>
    <dgm:cxn modelId="{36FEFC97-B07E-4319-9042-26FF61642CBC}" type="presParOf" srcId="{312575F5-561A-4514-9939-E3CD6C8347A7}" destId="{CE337E12-64C2-4DDF-90E6-4195C3CBBA07}" srcOrd="0" destOrd="0" presId="urn:microsoft.com/office/officeart/2005/8/layout/chevron2"/>
    <dgm:cxn modelId="{543F13C2-65EE-4FF1-9BD5-96CE0C0F778A}" type="presParOf" srcId="{312575F5-561A-4514-9939-E3CD6C8347A7}" destId="{DD24C997-2DBF-406A-A526-0AF666DF6639}" srcOrd="1" destOrd="0" presId="urn:microsoft.com/office/officeart/2005/8/layout/chevron2"/>
    <dgm:cxn modelId="{79427AD5-4D1D-4E10-96B7-DCDA1F37222F}" type="presParOf" srcId="{76AE75BE-9161-4D91-BCEC-FFC3D5EAEA6D}" destId="{86E6F286-9823-4694-ABD3-6A5D67669A2E}" srcOrd="1" destOrd="0" presId="urn:microsoft.com/office/officeart/2005/8/layout/chevron2"/>
    <dgm:cxn modelId="{54B594C1-545C-4F61-A759-404BF0F3E793}" type="presParOf" srcId="{76AE75BE-9161-4D91-BCEC-FFC3D5EAEA6D}" destId="{5EA39769-389F-46C5-9B22-D79980759D05}" srcOrd="2" destOrd="0" presId="urn:microsoft.com/office/officeart/2005/8/layout/chevron2"/>
    <dgm:cxn modelId="{6B6B9F1E-6560-4573-A045-FD3975AC3ED7}" type="presParOf" srcId="{5EA39769-389F-46C5-9B22-D79980759D05}" destId="{1C7834FF-FD91-4D4B-B7BB-2C5BF56CDB36}" srcOrd="0" destOrd="0" presId="urn:microsoft.com/office/officeart/2005/8/layout/chevron2"/>
    <dgm:cxn modelId="{2C03FB0E-3F2C-4CD1-81EE-53CAE60003C9}" type="presParOf" srcId="{5EA39769-389F-46C5-9B22-D79980759D05}" destId="{EFE84523-3C8B-4781-9EFD-53965AE7BA83}" srcOrd="1" destOrd="0" presId="urn:microsoft.com/office/officeart/2005/8/layout/chevron2"/>
    <dgm:cxn modelId="{AAABF7F9-388F-4E85-9D76-A4CB1169CB2A}" type="presParOf" srcId="{76AE75BE-9161-4D91-BCEC-FFC3D5EAEA6D}" destId="{20A5FBE3-8451-43D6-A3AE-F7148023275E}" srcOrd="3" destOrd="0" presId="urn:microsoft.com/office/officeart/2005/8/layout/chevron2"/>
    <dgm:cxn modelId="{7304A643-544B-44BA-A193-08F1E5044F97}" type="presParOf" srcId="{76AE75BE-9161-4D91-BCEC-FFC3D5EAEA6D}" destId="{B9BDBC67-1EFD-41B3-B577-A2579E20C4C8}" srcOrd="4" destOrd="0" presId="urn:microsoft.com/office/officeart/2005/8/layout/chevron2"/>
    <dgm:cxn modelId="{B7EF6A80-1513-4C1E-86A7-02F9AF0A2C17}" type="presParOf" srcId="{B9BDBC67-1EFD-41B3-B577-A2579E20C4C8}" destId="{B1172E30-CDA0-4BD3-8DBE-008B0592970E}" srcOrd="0" destOrd="0" presId="urn:microsoft.com/office/officeart/2005/8/layout/chevron2"/>
    <dgm:cxn modelId="{F10E7B19-7EFB-4DD1-A699-BF071073354F}" type="presParOf" srcId="{B9BDBC67-1EFD-41B3-B577-A2579E20C4C8}" destId="{6212F470-EC07-461C-A8EC-E5E437C7C9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E27EAE-55B9-4E27-9817-332E2664551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BF86AC3-87C0-4C54-ADCA-5335183A8087}">
      <dgm:prSet phldrT="[Text]" custT="1"/>
      <dgm:spPr>
        <a:solidFill>
          <a:srgbClr val="A8D27C"/>
        </a:solidFill>
      </dgm:spPr>
      <dgm:t>
        <a:bodyPr/>
        <a:lstStyle/>
        <a:p>
          <a:r>
            <a:rPr lang="en-US" sz="2100"/>
            <a:t>MIP</a:t>
          </a:r>
        </a:p>
      </dgm:t>
    </dgm:pt>
    <dgm:pt modelId="{E1F82675-76F1-4B02-8836-5D66922AB817}" type="parTrans" cxnId="{BF50392C-BF9F-45F3-B977-AF11E2B63CD5}">
      <dgm:prSet/>
      <dgm:spPr/>
      <dgm:t>
        <a:bodyPr/>
        <a:lstStyle/>
        <a:p>
          <a:endParaRPr lang="en-US"/>
        </a:p>
      </dgm:t>
    </dgm:pt>
    <dgm:pt modelId="{06FCAD1B-BBE0-42B9-B0E1-95438E3E5A24}" type="sibTrans" cxnId="{BF50392C-BF9F-45F3-B977-AF11E2B63CD5}">
      <dgm:prSet/>
      <dgm:spPr>
        <a:solidFill>
          <a:srgbClr val="A2D5D8"/>
        </a:solidFill>
      </dgm:spPr>
      <dgm:t>
        <a:bodyPr/>
        <a:lstStyle/>
        <a:p>
          <a:r>
            <a:rPr lang="en-US"/>
            <a:t>Horizon Europe</a:t>
          </a:r>
        </a:p>
        <a:p>
          <a:r>
            <a:rPr lang="en-US"/>
            <a:t>Calls</a:t>
          </a:r>
        </a:p>
      </dgm:t>
    </dgm:pt>
    <dgm:pt modelId="{82438F13-CA9F-4FFF-997E-AF13911C28BA}">
      <dgm:prSet phldrT="[Text]"/>
      <dgm:spPr>
        <a:solidFill>
          <a:schemeClr val="accent2">
            <a:lumMod val="50000"/>
          </a:schemeClr>
        </a:solidFill>
      </dgm:spPr>
      <dgm:t>
        <a:bodyPr/>
        <a:lstStyle/>
        <a:p>
          <a:r>
            <a:rPr lang="en-US"/>
            <a:t>PCP and PPI</a:t>
          </a:r>
        </a:p>
      </dgm:t>
    </dgm:pt>
    <dgm:pt modelId="{AC81C5C9-93AD-4B73-8CD5-225CDAC62024}" type="parTrans" cxnId="{00D819FC-CFD8-4F24-B542-0B1AA85B7576}">
      <dgm:prSet/>
      <dgm:spPr/>
      <dgm:t>
        <a:bodyPr/>
        <a:lstStyle/>
        <a:p>
          <a:endParaRPr lang="en-US"/>
        </a:p>
      </dgm:t>
    </dgm:pt>
    <dgm:pt modelId="{DDBCC7CF-3624-429F-9C3A-66007B92AD36}" type="sibTrans" cxnId="{00D819FC-CFD8-4F24-B542-0B1AA85B7576}">
      <dgm:prSet/>
      <dgm:spPr>
        <a:solidFill>
          <a:srgbClr val="017137"/>
        </a:solidFill>
      </dgm:spPr>
      <dgm:t>
        <a:bodyPr/>
        <a:lstStyle/>
        <a:p>
          <a:r>
            <a:rPr lang="en-US"/>
            <a:t>EIB </a:t>
          </a:r>
        </a:p>
        <a:p>
          <a:r>
            <a:rPr lang="en-US"/>
            <a:t>and other </a:t>
          </a:r>
          <a:r>
            <a:rPr lang="en-US" err="1"/>
            <a:t>Programmes</a:t>
          </a:r>
          <a:endParaRPr lang="en-US"/>
        </a:p>
      </dgm:t>
    </dgm:pt>
    <dgm:pt modelId="{E3732E83-7E05-4326-B4A5-749707DD5844}">
      <dgm:prSet phldrT="[Text]"/>
      <dgm:spPr/>
      <dgm:t>
        <a:bodyPr/>
        <a:lstStyle/>
        <a:p>
          <a:endParaRPr lang="en-US"/>
        </a:p>
      </dgm:t>
    </dgm:pt>
    <dgm:pt modelId="{9E6CC095-3FF3-4820-A8A5-B153E1E87609}" type="parTrans" cxnId="{5BD3FE89-2892-4098-AB7D-E2668261C025}">
      <dgm:prSet/>
      <dgm:spPr/>
      <dgm:t>
        <a:bodyPr/>
        <a:lstStyle/>
        <a:p>
          <a:endParaRPr lang="en-US"/>
        </a:p>
      </dgm:t>
    </dgm:pt>
    <dgm:pt modelId="{61D16EFC-F766-4CE9-915A-E048A72BC79D}" type="sibTrans" cxnId="{5BD3FE89-2892-4098-AB7D-E2668261C025}">
      <dgm:prSet/>
      <dgm:spPr/>
      <dgm:t>
        <a:bodyPr/>
        <a:lstStyle/>
        <a:p>
          <a:endParaRPr lang="en-US"/>
        </a:p>
      </dgm:t>
    </dgm:pt>
    <dgm:pt modelId="{D2C7EE71-599A-4F47-BDB0-C5B865A8BF19}">
      <dgm:prSet phldrT="[Text]"/>
      <dgm:spPr>
        <a:solidFill>
          <a:srgbClr val="AED11F"/>
        </a:solidFill>
      </dgm:spPr>
      <dgm:t>
        <a:bodyPr/>
        <a:lstStyle/>
        <a:p>
          <a:r>
            <a:rPr lang="en-US"/>
            <a:t>Climate-ADAPT</a:t>
          </a:r>
        </a:p>
      </dgm:t>
    </dgm:pt>
    <dgm:pt modelId="{63B4AE73-0244-40D6-903B-22CE1FC3B58D}" type="parTrans" cxnId="{A3FE752D-8C63-422C-A200-D0BAA6F10C4B}">
      <dgm:prSet/>
      <dgm:spPr/>
      <dgm:t>
        <a:bodyPr/>
        <a:lstStyle/>
        <a:p>
          <a:endParaRPr lang="en-US"/>
        </a:p>
      </dgm:t>
    </dgm:pt>
    <dgm:pt modelId="{63E0DF8A-B31A-424C-9F32-803C7204DB8E}" type="sibTrans" cxnId="{A3FE752D-8C63-422C-A200-D0BAA6F10C4B}">
      <dgm:prSet/>
      <dgm:spPr>
        <a:solidFill>
          <a:srgbClr val="A4D5B7"/>
        </a:solidFill>
      </dgm:spPr>
      <dgm:t>
        <a:bodyPr/>
        <a:lstStyle/>
        <a:p>
          <a:r>
            <a:rPr lang="en-US"/>
            <a:t>JRC</a:t>
          </a:r>
        </a:p>
      </dgm:t>
    </dgm:pt>
    <dgm:pt modelId="{6E365BD9-03D2-4A76-96D2-A78EFB8D9DD6}" type="pres">
      <dgm:prSet presAssocID="{4DE27EAE-55B9-4E27-9817-332E26645516}" presName="Name0" presStyleCnt="0">
        <dgm:presLayoutVars>
          <dgm:chMax/>
          <dgm:chPref/>
          <dgm:dir/>
          <dgm:animLvl val="lvl"/>
        </dgm:presLayoutVars>
      </dgm:prSet>
      <dgm:spPr/>
    </dgm:pt>
    <dgm:pt modelId="{FD793B8E-0F5A-4BE4-A2D8-0194D1C22FBD}" type="pres">
      <dgm:prSet presAssocID="{1BF86AC3-87C0-4C54-ADCA-5335183A8087}" presName="composite" presStyleCnt="0"/>
      <dgm:spPr/>
    </dgm:pt>
    <dgm:pt modelId="{C3542301-9FD9-407C-AD68-1624639609DB}" type="pres">
      <dgm:prSet presAssocID="{1BF86AC3-87C0-4C54-ADCA-5335183A8087}" presName="Parent1" presStyleLbl="node1" presStyleIdx="0" presStyleCnt="6">
        <dgm:presLayoutVars>
          <dgm:chMax val="1"/>
          <dgm:chPref val="1"/>
          <dgm:bulletEnabled val="1"/>
        </dgm:presLayoutVars>
      </dgm:prSet>
      <dgm:spPr/>
    </dgm:pt>
    <dgm:pt modelId="{CF032369-25DA-4BD1-BB36-A42CD87316D7}" type="pres">
      <dgm:prSet presAssocID="{1BF86AC3-87C0-4C54-ADCA-5335183A8087}" presName="Childtext1" presStyleLbl="revTx" presStyleIdx="0" presStyleCnt="3" custLinFactNeighborX="23346" custLinFactNeighborY="3406">
        <dgm:presLayoutVars>
          <dgm:chMax val="0"/>
          <dgm:chPref val="0"/>
          <dgm:bulletEnabled val="1"/>
        </dgm:presLayoutVars>
      </dgm:prSet>
      <dgm:spPr/>
    </dgm:pt>
    <dgm:pt modelId="{E5786D96-6183-4145-A7FB-19D725CCD50E}" type="pres">
      <dgm:prSet presAssocID="{1BF86AC3-87C0-4C54-ADCA-5335183A8087}" presName="BalanceSpacing" presStyleCnt="0"/>
      <dgm:spPr/>
    </dgm:pt>
    <dgm:pt modelId="{B2CD9D9C-21F4-404B-8A47-E09669F72823}" type="pres">
      <dgm:prSet presAssocID="{1BF86AC3-87C0-4C54-ADCA-5335183A8087}" presName="BalanceSpacing1" presStyleCnt="0"/>
      <dgm:spPr/>
    </dgm:pt>
    <dgm:pt modelId="{86562FB7-7832-44E7-ACA3-91E0A90F55DD}" type="pres">
      <dgm:prSet presAssocID="{06FCAD1B-BBE0-42B9-B0E1-95438E3E5A24}" presName="Accent1Text" presStyleLbl="node1" presStyleIdx="1" presStyleCnt="6"/>
      <dgm:spPr/>
    </dgm:pt>
    <dgm:pt modelId="{084FB171-DF0C-46F0-A455-B178EB6EC405}" type="pres">
      <dgm:prSet presAssocID="{06FCAD1B-BBE0-42B9-B0E1-95438E3E5A24}" presName="spaceBetweenRectangles" presStyleCnt="0"/>
      <dgm:spPr/>
    </dgm:pt>
    <dgm:pt modelId="{2C4D5DE9-A0DF-42FD-8425-7671F27394FC}" type="pres">
      <dgm:prSet presAssocID="{82438F13-CA9F-4FFF-997E-AF13911C28BA}" presName="composite" presStyleCnt="0"/>
      <dgm:spPr/>
    </dgm:pt>
    <dgm:pt modelId="{CC28F9E3-5A55-4DD1-BF53-B14E64CDC3E0}" type="pres">
      <dgm:prSet presAssocID="{82438F13-CA9F-4FFF-997E-AF13911C28BA}" presName="Parent1" presStyleLbl="node1" presStyleIdx="2" presStyleCnt="6">
        <dgm:presLayoutVars>
          <dgm:chMax val="1"/>
          <dgm:chPref val="1"/>
          <dgm:bulletEnabled val="1"/>
        </dgm:presLayoutVars>
      </dgm:prSet>
      <dgm:spPr/>
    </dgm:pt>
    <dgm:pt modelId="{9558393D-06D8-4EC5-8158-ACDEA991F589}" type="pres">
      <dgm:prSet presAssocID="{82438F13-CA9F-4FFF-997E-AF13911C28BA}" presName="Childtext1" presStyleLbl="revTx" presStyleIdx="1" presStyleCnt="3" custLinFactX="-30555" custLinFactY="-49854" custLinFactNeighborX="-100000" custLinFactNeighborY="-100000">
        <dgm:presLayoutVars>
          <dgm:chMax val="0"/>
          <dgm:chPref val="0"/>
          <dgm:bulletEnabled val="1"/>
        </dgm:presLayoutVars>
      </dgm:prSet>
      <dgm:spPr/>
    </dgm:pt>
    <dgm:pt modelId="{FCBC6985-8505-44AA-B4D9-9B143602437E}" type="pres">
      <dgm:prSet presAssocID="{82438F13-CA9F-4FFF-997E-AF13911C28BA}" presName="BalanceSpacing" presStyleCnt="0"/>
      <dgm:spPr/>
    </dgm:pt>
    <dgm:pt modelId="{5E8E0DDA-5140-43D6-A450-A62E28C0C695}" type="pres">
      <dgm:prSet presAssocID="{82438F13-CA9F-4FFF-997E-AF13911C28BA}" presName="BalanceSpacing1" presStyleCnt="0"/>
      <dgm:spPr/>
    </dgm:pt>
    <dgm:pt modelId="{02AC0122-0F1C-49EF-A802-3478840C5706}" type="pres">
      <dgm:prSet presAssocID="{DDBCC7CF-3624-429F-9C3A-66007B92AD36}" presName="Accent1Text" presStyleLbl="node1" presStyleIdx="3" presStyleCnt="6"/>
      <dgm:spPr/>
    </dgm:pt>
    <dgm:pt modelId="{7FB1CABF-4AF8-41D3-8FA8-BA7404920F09}" type="pres">
      <dgm:prSet presAssocID="{DDBCC7CF-3624-429F-9C3A-66007B92AD36}" presName="spaceBetweenRectangles" presStyleCnt="0"/>
      <dgm:spPr/>
    </dgm:pt>
    <dgm:pt modelId="{8AB5E68A-8895-432B-A34F-92058189EA2F}" type="pres">
      <dgm:prSet presAssocID="{D2C7EE71-599A-4F47-BDB0-C5B865A8BF19}" presName="composite" presStyleCnt="0"/>
      <dgm:spPr/>
    </dgm:pt>
    <dgm:pt modelId="{B0111DF2-00CB-485A-9636-8580245E55D2}" type="pres">
      <dgm:prSet presAssocID="{D2C7EE71-599A-4F47-BDB0-C5B865A8BF19}" presName="Parent1" presStyleLbl="node1" presStyleIdx="4" presStyleCnt="6" custLinFactNeighborY="2043">
        <dgm:presLayoutVars>
          <dgm:chMax val="1"/>
          <dgm:chPref val="1"/>
          <dgm:bulletEnabled val="1"/>
        </dgm:presLayoutVars>
      </dgm:prSet>
      <dgm:spPr/>
    </dgm:pt>
    <dgm:pt modelId="{DAF39491-F26A-44D6-8493-6679872A0E2F}" type="pres">
      <dgm:prSet presAssocID="{D2C7EE71-599A-4F47-BDB0-C5B865A8BF19}" presName="Childtext1" presStyleLbl="revTx" presStyleIdx="2" presStyleCnt="3">
        <dgm:presLayoutVars>
          <dgm:chMax val="0"/>
          <dgm:chPref val="0"/>
          <dgm:bulletEnabled val="1"/>
        </dgm:presLayoutVars>
      </dgm:prSet>
      <dgm:spPr/>
    </dgm:pt>
    <dgm:pt modelId="{A1022E42-565B-4612-A9B0-D5868BE37A95}" type="pres">
      <dgm:prSet presAssocID="{D2C7EE71-599A-4F47-BDB0-C5B865A8BF19}" presName="BalanceSpacing" presStyleCnt="0"/>
      <dgm:spPr/>
    </dgm:pt>
    <dgm:pt modelId="{811E087E-C67D-4480-9C89-26E80ED58867}" type="pres">
      <dgm:prSet presAssocID="{D2C7EE71-599A-4F47-BDB0-C5B865A8BF19}" presName="BalanceSpacing1" presStyleCnt="0"/>
      <dgm:spPr/>
    </dgm:pt>
    <dgm:pt modelId="{D001C12C-517F-43F0-81D1-FD87484CBF82}" type="pres">
      <dgm:prSet presAssocID="{63E0DF8A-B31A-424C-9F32-803C7204DB8E}" presName="Accent1Text" presStyleLbl="node1" presStyleIdx="5" presStyleCnt="6" custLinFactNeighborX="1174" custLinFactNeighborY="511"/>
      <dgm:spPr/>
    </dgm:pt>
  </dgm:ptLst>
  <dgm:cxnLst>
    <dgm:cxn modelId="{EB386C1B-7724-43DD-A43B-9327CB3BCA21}" type="presOf" srcId="{D2C7EE71-599A-4F47-BDB0-C5B865A8BF19}" destId="{B0111DF2-00CB-485A-9636-8580245E55D2}" srcOrd="0" destOrd="0" presId="urn:microsoft.com/office/officeart/2008/layout/AlternatingHexagons"/>
    <dgm:cxn modelId="{BF50392C-BF9F-45F3-B977-AF11E2B63CD5}" srcId="{4DE27EAE-55B9-4E27-9817-332E26645516}" destId="{1BF86AC3-87C0-4C54-ADCA-5335183A8087}" srcOrd="0" destOrd="0" parTransId="{E1F82675-76F1-4B02-8836-5D66922AB817}" sibTransId="{06FCAD1B-BBE0-42B9-B0E1-95438E3E5A24}"/>
    <dgm:cxn modelId="{A3FE752D-8C63-422C-A200-D0BAA6F10C4B}" srcId="{4DE27EAE-55B9-4E27-9817-332E26645516}" destId="{D2C7EE71-599A-4F47-BDB0-C5B865A8BF19}" srcOrd="2" destOrd="0" parTransId="{63B4AE73-0244-40D6-903B-22CE1FC3B58D}" sibTransId="{63E0DF8A-B31A-424C-9F32-803C7204DB8E}"/>
    <dgm:cxn modelId="{894DA046-C39F-4552-90F7-0C8091A4C37C}" type="presOf" srcId="{DDBCC7CF-3624-429F-9C3A-66007B92AD36}" destId="{02AC0122-0F1C-49EF-A802-3478840C5706}" srcOrd="0" destOrd="0" presId="urn:microsoft.com/office/officeart/2008/layout/AlternatingHexagons"/>
    <dgm:cxn modelId="{D484144B-5B53-4F06-9E32-D7E77CCEDB36}" type="presOf" srcId="{4DE27EAE-55B9-4E27-9817-332E26645516}" destId="{6E365BD9-03D2-4A76-96D2-A78EFB8D9DD6}" srcOrd="0" destOrd="0" presId="urn:microsoft.com/office/officeart/2008/layout/AlternatingHexagons"/>
    <dgm:cxn modelId="{EA0C864F-2835-4FCE-82D1-1BB922F77203}" type="presOf" srcId="{82438F13-CA9F-4FFF-997E-AF13911C28BA}" destId="{CC28F9E3-5A55-4DD1-BF53-B14E64CDC3E0}" srcOrd="0" destOrd="0" presId="urn:microsoft.com/office/officeart/2008/layout/AlternatingHexagons"/>
    <dgm:cxn modelId="{FF1ED682-6F81-4CCD-92F1-1613A864B3AD}" type="presOf" srcId="{1BF86AC3-87C0-4C54-ADCA-5335183A8087}" destId="{C3542301-9FD9-407C-AD68-1624639609DB}" srcOrd="0" destOrd="0" presId="urn:microsoft.com/office/officeart/2008/layout/AlternatingHexagons"/>
    <dgm:cxn modelId="{24797785-0384-4984-99F6-2782A11A5749}" type="presOf" srcId="{06FCAD1B-BBE0-42B9-B0E1-95438E3E5A24}" destId="{86562FB7-7832-44E7-ACA3-91E0A90F55DD}" srcOrd="0" destOrd="0" presId="urn:microsoft.com/office/officeart/2008/layout/AlternatingHexagons"/>
    <dgm:cxn modelId="{5BD3FE89-2892-4098-AB7D-E2668261C025}" srcId="{82438F13-CA9F-4FFF-997E-AF13911C28BA}" destId="{E3732E83-7E05-4326-B4A5-749707DD5844}" srcOrd="0" destOrd="0" parTransId="{9E6CC095-3FF3-4820-A8A5-B153E1E87609}" sibTransId="{61D16EFC-F766-4CE9-915A-E048A72BC79D}"/>
    <dgm:cxn modelId="{15AC89D2-1A0D-4647-8CC1-66F3D37B6C8D}" type="presOf" srcId="{63E0DF8A-B31A-424C-9F32-803C7204DB8E}" destId="{D001C12C-517F-43F0-81D1-FD87484CBF82}" srcOrd="0" destOrd="0" presId="urn:microsoft.com/office/officeart/2008/layout/AlternatingHexagons"/>
    <dgm:cxn modelId="{F56A44EB-FEBF-4728-9339-803CF46958FD}" type="presOf" srcId="{E3732E83-7E05-4326-B4A5-749707DD5844}" destId="{9558393D-06D8-4EC5-8158-ACDEA991F589}" srcOrd="0" destOrd="0" presId="urn:microsoft.com/office/officeart/2008/layout/AlternatingHexagons"/>
    <dgm:cxn modelId="{00D819FC-CFD8-4F24-B542-0B1AA85B7576}" srcId="{4DE27EAE-55B9-4E27-9817-332E26645516}" destId="{82438F13-CA9F-4FFF-997E-AF13911C28BA}" srcOrd="1" destOrd="0" parTransId="{AC81C5C9-93AD-4B73-8CD5-225CDAC62024}" sibTransId="{DDBCC7CF-3624-429F-9C3A-66007B92AD36}"/>
    <dgm:cxn modelId="{26E9321A-A1D7-45CA-80DF-73D95389918E}" type="presParOf" srcId="{6E365BD9-03D2-4A76-96D2-A78EFB8D9DD6}" destId="{FD793B8E-0F5A-4BE4-A2D8-0194D1C22FBD}" srcOrd="0" destOrd="0" presId="urn:microsoft.com/office/officeart/2008/layout/AlternatingHexagons"/>
    <dgm:cxn modelId="{0181AE38-B3C5-4480-9309-CBFFC5CEC7B9}" type="presParOf" srcId="{FD793B8E-0F5A-4BE4-A2D8-0194D1C22FBD}" destId="{C3542301-9FD9-407C-AD68-1624639609DB}" srcOrd="0" destOrd="0" presId="urn:microsoft.com/office/officeart/2008/layout/AlternatingHexagons"/>
    <dgm:cxn modelId="{2F674CCA-4765-4F58-B4B7-D6D524EA5BBF}" type="presParOf" srcId="{FD793B8E-0F5A-4BE4-A2D8-0194D1C22FBD}" destId="{CF032369-25DA-4BD1-BB36-A42CD87316D7}" srcOrd="1" destOrd="0" presId="urn:microsoft.com/office/officeart/2008/layout/AlternatingHexagons"/>
    <dgm:cxn modelId="{7D0FCE30-4228-44C6-B5EF-25B13084E4E4}" type="presParOf" srcId="{FD793B8E-0F5A-4BE4-A2D8-0194D1C22FBD}" destId="{E5786D96-6183-4145-A7FB-19D725CCD50E}" srcOrd="2" destOrd="0" presId="urn:microsoft.com/office/officeart/2008/layout/AlternatingHexagons"/>
    <dgm:cxn modelId="{59088638-048F-4413-B767-9C6727E3598B}" type="presParOf" srcId="{FD793B8E-0F5A-4BE4-A2D8-0194D1C22FBD}" destId="{B2CD9D9C-21F4-404B-8A47-E09669F72823}" srcOrd="3" destOrd="0" presId="urn:microsoft.com/office/officeart/2008/layout/AlternatingHexagons"/>
    <dgm:cxn modelId="{156D75D1-7AD9-482F-B5E8-D03467CBF16D}" type="presParOf" srcId="{FD793B8E-0F5A-4BE4-A2D8-0194D1C22FBD}" destId="{86562FB7-7832-44E7-ACA3-91E0A90F55DD}" srcOrd="4" destOrd="0" presId="urn:microsoft.com/office/officeart/2008/layout/AlternatingHexagons"/>
    <dgm:cxn modelId="{333F61F5-5819-4367-B6DD-E316AB307C5E}" type="presParOf" srcId="{6E365BD9-03D2-4A76-96D2-A78EFB8D9DD6}" destId="{084FB171-DF0C-46F0-A455-B178EB6EC405}" srcOrd="1" destOrd="0" presId="urn:microsoft.com/office/officeart/2008/layout/AlternatingHexagons"/>
    <dgm:cxn modelId="{A34482AF-BB05-4CEF-B524-377FF73C440D}" type="presParOf" srcId="{6E365BD9-03D2-4A76-96D2-A78EFB8D9DD6}" destId="{2C4D5DE9-A0DF-42FD-8425-7671F27394FC}" srcOrd="2" destOrd="0" presId="urn:microsoft.com/office/officeart/2008/layout/AlternatingHexagons"/>
    <dgm:cxn modelId="{5EF951B6-4F4A-40C2-9B36-BACBC2A7BBB2}" type="presParOf" srcId="{2C4D5DE9-A0DF-42FD-8425-7671F27394FC}" destId="{CC28F9E3-5A55-4DD1-BF53-B14E64CDC3E0}" srcOrd="0" destOrd="0" presId="urn:microsoft.com/office/officeart/2008/layout/AlternatingHexagons"/>
    <dgm:cxn modelId="{45B1E43A-E4BF-417E-974E-38B51891859C}" type="presParOf" srcId="{2C4D5DE9-A0DF-42FD-8425-7671F27394FC}" destId="{9558393D-06D8-4EC5-8158-ACDEA991F589}" srcOrd="1" destOrd="0" presId="urn:microsoft.com/office/officeart/2008/layout/AlternatingHexagons"/>
    <dgm:cxn modelId="{8AC3FB2C-0F04-46A1-A970-C3A51F8866A2}" type="presParOf" srcId="{2C4D5DE9-A0DF-42FD-8425-7671F27394FC}" destId="{FCBC6985-8505-44AA-B4D9-9B143602437E}" srcOrd="2" destOrd="0" presId="urn:microsoft.com/office/officeart/2008/layout/AlternatingHexagons"/>
    <dgm:cxn modelId="{BD2AB8B0-5218-49CC-B1BA-B8FA5A1B820C}" type="presParOf" srcId="{2C4D5DE9-A0DF-42FD-8425-7671F27394FC}" destId="{5E8E0DDA-5140-43D6-A450-A62E28C0C695}" srcOrd="3" destOrd="0" presId="urn:microsoft.com/office/officeart/2008/layout/AlternatingHexagons"/>
    <dgm:cxn modelId="{C091898C-8D0C-49EA-87D5-11539FA5221B}" type="presParOf" srcId="{2C4D5DE9-A0DF-42FD-8425-7671F27394FC}" destId="{02AC0122-0F1C-49EF-A802-3478840C5706}" srcOrd="4" destOrd="0" presId="urn:microsoft.com/office/officeart/2008/layout/AlternatingHexagons"/>
    <dgm:cxn modelId="{ACBF4F54-429E-414A-A9B3-A8AD6C735D1A}" type="presParOf" srcId="{6E365BD9-03D2-4A76-96D2-A78EFB8D9DD6}" destId="{7FB1CABF-4AF8-41D3-8FA8-BA7404920F09}" srcOrd="3" destOrd="0" presId="urn:microsoft.com/office/officeart/2008/layout/AlternatingHexagons"/>
    <dgm:cxn modelId="{7D68F0C2-3A4B-4D04-ADA5-3EFFB2B4F421}" type="presParOf" srcId="{6E365BD9-03D2-4A76-96D2-A78EFB8D9DD6}" destId="{8AB5E68A-8895-432B-A34F-92058189EA2F}" srcOrd="4" destOrd="0" presId="urn:microsoft.com/office/officeart/2008/layout/AlternatingHexagons"/>
    <dgm:cxn modelId="{5CB10FBF-E756-4776-A5FA-740ED9C521D2}" type="presParOf" srcId="{8AB5E68A-8895-432B-A34F-92058189EA2F}" destId="{B0111DF2-00CB-485A-9636-8580245E55D2}" srcOrd="0" destOrd="0" presId="urn:microsoft.com/office/officeart/2008/layout/AlternatingHexagons"/>
    <dgm:cxn modelId="{10B28B33-1016-4915-AF83-69A77773AC1A}" type="presParOf" srcId="{8AB5E68A-8895-432B-A34F-92058189EA2F}" destId="{DAF39491-F26A-44D6-8493-6679872A0E2F}" srcOrd="1" destOrd="0" presId="urn:microsoft.com/office/officeart/2008/layout/AlternatingHexagons"/>
    <dgm:cxn modelId="{9E80AC18-77C8-4D4F-82D2-3BB48EA00E51}" type="presParOf" srcId="{8AB5E68A-8895-432B-A34F-92058189EA2F}" destId="{A1022E42-565B-4612-A9B0-D5868BE37A95}" srcOrd="2" destOrd="0" presId="urn:microsoft.com/office/officeart/2008/layout/AlternatingHexagons"/>
    <dgm:cxn modelId="{3345EDDC-A719-42B3-87FD-7637D123A3FC}" type="presParOf" srcId="{8AB5E68A-8895-432B-A34F-92058189EA2F}" destId="{811E087E-C67D-4480-9C89-26E80ED58867}" srcOrd="3" destOrd="0" presId="urn:microsoft.com/office/officeart/2008/layout/AlternatingHexagons"/>
    <dgm:cxn modelId="{6DB3A423-33B5-4567-A9CB-DC45E75BBD7C}" type="presParOf" srcId="{8AB5E68A-8895-432B-A34F-92058189EA2F}" destId="{D001C12C-517F-43F0-81D1-FD87484CBF8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5AD18-8A48-4033-AD25-F943E3485E90}"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17F018AB-0225-43F7-BE85-EED0DC7245D4}">
      <dgm:prSet phldrT="[Text]" custT="1"/>
      <dgm:spPr>
        <a:solidFill>
          <a:srgbClr val="A2D5D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t>Capacity building and development</a:t>
          </a:r>
          <a:r>
            <a:rPr lang="en-GB" sz="1400" dirty="0"/>
            <a:t> </a:t>
          </a:r>
          <a:endParaRPr lang="en-US" sz="1400" dirty="0"/>
        </a:p>
      </dgm:t>
    </dgm:pt>
    <dgm:pt modelId="{9A26D41F-5008-424A-A420-0C881892A03F}" type="parTrans" cxnId="{BA7BC5EA-B834-42A3-B748-0C704D07A122}">
      <dgm:prSet/>
      <dgm:spPr/>
      <dgm:t>
        <a:bodyPr/>
        <a:lstStyle/>
        <a:p>
          <a:endParaRPr lang="en-US"/>
        </a:p>
      </dgm:t>
    </dgm:pt>
    <dgm:pt modelId="{1D78D041-3F6D-4142-BE75-33597B793499}" type="sibTrans" cxnId="{BA7BC5EA-B834-42A3-B748-0C704D07A122}">
      <dgm:prSet/>
      <dgm:spPr/>
      <dgm:t>
        <a:bodyPr/>
        <a:lstStyle/>
        <a:p>
          <a:endParaRPr lang="en-US"/>
        </a:p>
      </dgm:t>
    </dgm:pt>
    <dgm:pt modelId="{8A62B760-DEEB-4CA2-9D67-F176102EA141}">
      <dgm:prSet phldrT="[Text]" custT="1"/>
      <dgm:spPr/>
      <dgm:t>
        <a:bodyPr/>
        <a:lstStyle/>
        <a:p>
          <a:r>
            <a:rPr lang="en-US" sz="1400" dirty="0"/>
            <a:t>Knowledge on risk assessment methods</a:t>
          </a:r>
        </a:p>
      </dgm:t>
    </dgm:pt>
    <dgm:pt modelId="{9F695B96-FC98-4EA7-B643-E148693A67CB}" type="parTrans" cxnId="{1080ABE6-AE73-476F-8138-AB04D4E9E495}">
      <dgm:prSet/>
      <dgm:spPr/>
      <dgm:t>
        <a:bodyPr/>
        <a:lstStyle/>
        <a:p>
          <a:endParaRPr lang="en-US"/>
        </a:p>
      </dgm:t>
    </dgm:pt>
    <dgm:pt modelId="{052D6C0F-F0CA-45FB-9A69-2BC2599B6653}" type="sibTrans" cxnId="{1080ABE6-AE73-476F-8138-AB04D4E9E495}">
      <dgm:prSet/>
      <dgm:spPr/>
      <dgm:t>
        <a:bodyPr/>
        <a:lstStyle/>
        <a:p>
          <a:endParaRPr lang="en-US"/>
        </a:p>
      </dgm:t>
    </dgm:pt>
    <dgm:pt modelId="{EF43B498-6934-44B5-B7DD-96606F71C137}">
      <dgm:prSet phldrT="[Text]"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t>Citizens engagement</a:t>
          </a:r>
          <a:endParaRPr lang="en-US" sz="1400" dirty="0"/>
        </a:p>
        <a:p>
          <a:endParaRPr lang="en-US" sz="1400" dirty="0"/>
        </a:p>
      </dgm:t>
    </dgm:pt>
    <dgm:pt modelId="{F7B12E8C-7E36-4B43-9366-E0BADE3ED4CB}" type="parTrans" cxnId="{7E7E11DB-2CEF-45CF-A9F8-C72094559A55}">
      <dgm:prSet/>
      <dgm:spPr/>
      <dgm:t>
        <a:bodyPr/>
        <a:lstStyle/>
        <a:p>
          <a:endParaRPr lang="en-US"/>
        </a:p>
      </dgm:t>
    </dgm:pt>
    <dgm:pt modelId="{0223AB03-D351-4397-8BAB-0DEC95EBD8DC}" type="sibTrans" cxnId="{7E7E11DB-2CEF-45CF-A9F8-C72094559A55}">
      <dgm:prSet/>
      <dgm:spPr/>
      <dgm:t>
        <a:bodyPr/>
        <a:lstStyle/>
        <a:p>
          <a:endParaRPr lang="en-US"/>
        </a:p>
      </dgm:t>
    </dgm:pt>
    <dgm:pt modelId="{E3B1ADD7-4E25-4D8F-91DF-DEB500CBDCAF}">
      <dgm:prSet phldrT="[Text]" custT="1"/>
      <dgm:spPr/>
      <dgm:t>
        <a:bodyPr/>
        <a:lstStyle/>
        <a:p>
          <a:r>
            <a:rPr lang="en-US" sz="1400" dirty="0"/>
            <a:t>Access tools that the region can use to engage with citizens</a:t>
          </a:r>
        </a:p>
      </dgm:t>
    </dgm:pt>
    <dgm:pt modelId="{D3D63E9E-AF92-4C22-B28E-AF50B6623A3B}" type="parTrans" cxnId="{07250F11-7E05-4BE0-8A0C-F352223FDC1E}">
      <dgm:prSet/>
      <dgm:spPr/>
      <dgm:t>
        <a:bodyPr/>
        <a:lstStyle/>
        <a:p>
          <a:endParaRPr lang="en-US"/>
        </a:p>
      </dgm:t>
    </dgm:pt>
    <dgm:pt modelId="{BFDB1D27-5CBB-45E5-ACBC-F0C6214FB65B}" type="sibTrans" cxnId="{07250F11-7E05-4BE0-8A0C-F352223FDC1E}">
      <dgm:prSet/>
      <dgm:spPr/>
      <dgm:t>
        <a:bodyPr/>
        <a:lstStyle/>
        <a:p>
          <a:endParaRPr lang="en-US"/>
        </a:p>
      </dgm:t>
    </dgm:pt>
    <dgm:pt modelId="{A3E4C924-DCD6-49E2-8768-B05FD6A0ED2D}">
      <dgm:prSet phldrT="[Text]" custT="1"/>
      <dgm:spPr>
        <a:solidFill>
          <a:srgbClr val="00B050"/>
        </a:solidFill>
      </dgm:spPr>
      <dgm:t>
        <a:bodyPr/>
        <a:lstStyle/>
        <a:p>
          <a:r>
            <a:rPr lang="en-GB" sz="1400" b="1" dirty="0"/>
            <a:t>Monitoring </a:t>
          </a:r>
        </a:p>
        <a:p>
          <a:r>
            <a:rPr lang="en-GB" sz="1400" b="1" dirty="0"/>
            <a:t>and </a:t>
          </a:r>
        </a:p>
        <a:p>
          <a:r>
            <a:rPr lang="en-GB" sz="1400" b="1" dirty="0"/>
            <a:t>evaluation</a:t>
          </a:r>
          <a:r>
            <a:rPr lang="en-GB" sz="1400" dirty="0"/>
            <a:t> </a:t>
          </a:r>
          <a:endParaRPr lang="en-US" sz="1400" dirty="0"/>
        </a:p>
      </dgm:t>
    </dgm:pt>
    <dgm:pt modelId="{3B82E38A-9D69-45D9-A748-A0B69D9A99B3}" type="parTrans" cxnId="{BE71D8F0-F058-49E3-85FE-82D1DA4DA9A9}">
      <dgm:prSet/>
      <dgm:spPr/>
      <dgm:t>
        <a:bodyPr/>
        <a:lstStyle/>
        <a:p>
          <a:endParaRPr lang="en-US"/>
        </a:p>
      </dgm:t>
    </dgm:pt>
    <dgm:pt modelId="{D2210A5D-125F-4EC7-B565-B780989F8656}" type="sibTrans" cxnId="{BE71D8F0-F058-49E3-85FE-82D1DA4DA9A9}">
      <dgm:prSet/>
      <dgm:spPr/>
      <dgm:t>
        <a:bodyPr/>
        <a:lstStyle/>
        <a:p>
          <a:endParaRPr lang="en-US"/>
        </a:p>
      </dgm:t>
    </dgm:pt>
    <dgm:pt modelId="{ADDADE9D-820D-4101-88D4-8000E67B4C0F}">
      <dgm:prSet phldrT="[Text]" custT="1"/>
      <dgm:spPr/>
      <dgm:t>
        <a:bodyPr/>
        <a:lstStyle/>
        <a:p>
          <a:r>
            <a:rPr lang="en-GB" sz="1400" b="1" dirty="0"/>
            <a:t>Communication</a:t>
          </a:r>
        </a:p>
        <a:p>
          <a:r>
            <a:rPr lang="en-GB" sz="1400" b="1" dirty="0"/>
            <a:t> and</a:t>
          </a:r>
        </a:p>
        <a:p>
          <a:r>
            <a:rPr lang="en-GB" sz="1400" b="1" dirty="0"/>
            <a:t> dissemination </a:t>
          </a:r>
          <a:endParaRPr lang="en-US" sz="1400" dirty="0"/>
        </a:p>
      </dgm:t>
    </dgm:pt>
    <dgm:pt modelId="{60B34B19-4072-42C6-8F8F-5BE37F3C5CFF}" type="parTrans" cxnId="{BCA333D6-4DBF-4624-9E84-4A6594B09AA0}">
      <dgm:prSet/>
      <dgm:spPr/>
      <dgm:t>
        <a:bodyPr/>
        <a:lstStyle/>
        <a:p>
          <a:endParaRPr lang="en-US"/>
        </a:p>
      </dgm:t>
    </dgm:pt>
    <dgm:pt modelId="{02C590D4-AD3A-443C-8A23-26429C6389C0}" type="sibTrans" cxnId="{BCA333D6-4DBF-4624-9E84-4A6594B09AA0}">
      <dgm:prSet/>
      <dgm:spPr/>
      <dgm:t>
        <a:bodyPr/>
        <a:lstStyle/>
        <a:p>
          <a:endParaRPr lang="en-US"/>
        </a:p>
      </dgm:t>
    </dgm:pt>
    <dgm:pt modelId="{A89E45F7-B38B-4F95-A126-83BD0D7A0583}">
      <dgm:prSet phldrT="[Text]" custT="1"/>
      <dgm:spPr/>
      <dgm:t>
        <a:bodyPr/>
        <a:lstStyle/>
        <a:p>
          <a:endParaRPr lang="en-US" sz="1400" dirty="0"/>
        </a:p>
      </dgm:t>
    </dgm:pt>
    <dgm:pt modelId="{F9E1673C-B9BE-4474-8A80-37B7A31580A5}" type="parTrans" cxnId="{3A94D085-72E2-4E9B-9DC0-7357C27609FD}">
      <dgm:prSet/>
      <dgm:spPr/>
      <dgm:t>
        <a:bodyPr/>
        <a:lstStyle/>
        <a:p>
          <a:endParaRPr lang="en-US"/>
        </a:p>
      </dgm:t>
    </dgm:pt>
    <dgm:pt modelId="{24AC9A5B-D9E4-46D4-832A-F7FF0B925A80}" type="sibTrans" cxnId="{3A94D085-72E2-4E9B-9DC0-7357C27609FD}">
      <dgm:prSet/>
      <dgm:spPr/>
      <dgm:t>
        <a:bodyPr/>
        <a:lstStyle/>
        <a:p>
          <a:endParaRPr lang="en-US"/>
        </a:p>
      </dgm:t>
    </dgm:pt>
    <dgm:pt modelId="{8FF88AA9-8468-419B-866F-084927C786F2}">
      <dgm:prSet phldrT="[Text]"/>
      <dgm:spPr/>
      <dgm:t>
        <a:bodyPr/>
        <a:lstStyle/>
        <a:p>
          <a:endParaRPr lang="en-US" sz="800" dirty="0"/>
        </a:p>
      </dgm:t>
    </dgm:pt>
    <dgm:pt modelId="{1B07F369-BA25-4D1C-A580-8BCE1064059E}" type="parTrans" cxnId="{7B0C0ED8-5BCF-4217-A04E-2A418ED0E8B7}">
      <dgm:prSet/>
      <dgm:spPr/>
      <dgm:t>
        <a:bodyPr/>
        <a:lstStyle/>
        <a:p>
          <a:endParaRPr lang="en-US"/>
        </a:p>
      </dgm:t>
    </dgm:pt>
    <dgm:pt modelId="{66D92BE4-888B-4735-A032-043417E9C7C5}" type="sibTrans" cxnId="{7B0C0ED8-5BCF-4217-A04E-2A418ED0E8B7}">
      <dgm:prSet/>
      <dgm:spPr/>
      <dgm:t>
        <a:bodyPr/>
        <a:lstStyle/>
        <a:p>
          <a:endParaRPr lang="en-US"/>
        </a:p>
      </dgm:t>
    </dgm:pt>
    <dgm:pt modelId="{8517D19A-5088-4AA5-8D18-C7E562756E57}">
      <dgm:prSet phldrT="[Text]" custT="1"/>
      <dgm:spPr/>
      <dgm:t>
        <a:bodyPr/>
        <a:lstStyle/>
        <a:p>
          <a:r>
            <a:rPr lang="en-US" sz="1400" dirty="0"/>
            <a:t>Support to carry out climate risk assessments </a:t>
          </a:r>
        </a:p>
      </dgm:t>
    </dgm:pt>
    <dgm:pt modelId="{55D33018-230F-4F38-80EC-1EB7519D1B58}" type="parTrans" cxnId="{89041BAC-07A2-4B42-BFFB-BE14F3B6139E}">
      <dgm:prSet/>
      <dgm:spPr/>
      <dgm:t>
        <a:bodyPr/>
        <a:lstStyle/>
        <a:p>
          <a:endParaRPr lang="en-US"/>
        </a:p>
      </dgm:t>
    </dgm:pt>
    <dgm:pt modelId="{DB23BA43-97F1-4E52-9D38-43EDA9524C96}" type="sibTrans" cxnId="{89041BAC-07A2-4B42-BFFB-BE14F3B6139E}">
      <dgm:prSet/>
      <dgm:spPr/>
      <dgm:t>
        <a:bodyPr/>
        <a:lstStyle/>
        <a:p>
          <a:endParaRPr lang="en-US"/>
        </a:p>
      </dgm:t>
    </dgm:pt>
    <dgm:pt modelId="{F5F27529-DEA3-4FAC-89A8-3EA92ACB6072}">
      <dgm:prSet phldrT="[Text]"/>
      <dgm:spPr/>
      <dgm:t>
        <a:bodyPr/>
        <a:lstStyle/>
        <a:p>
          <a:endParaRPr lang="en-US" sz="1300" dirty="0"/>
        </a:p>
      </dgm:t>
    </dgm:pt>
    <dgm:pt modelId="{7217644C-2B29-41F2-9A25-3B55AA9B6DF2}" type="parTrans" cxnId="{3F613D85-22D3-4892-B191-AD25B7CC8B6F}">
      <dgm:prSet/>
      <dgm:spPr/>
      <dgm:t>
        <a:bodyPr/>
        <a:lstStyle/>
        <a:p>
          <a:endParaRPr lang="en-US"/>
        </a:p>
      </dgm:t>
    </dgm:pt>
    <dgm:pt modelId="{E6FAC0AF-EDBE-4517-ACC9-3603714E65CE}" type="sibTrans" cxnId="{3F613D85-22D3-4892-B191-AD25B7CC8B6F}">
      <dgm:prSet/>
      <dgm:spPr/>
      <dgm:t>
        <a:bodyPr/>
        <a:lstStyle/>
        <a:p>
          <a:endParaRPr lang="en-US"/>
        </a:p>
      </dgm:t>
    </dgm:pt>
    <dgm:pt modelId="{384438FB-89ED-4EC7-86BD-70403A1230D5}">
      <dgm:prSet phldrT="[Text]" custT="1"/>
      <dgm:spPr/>
      <dgm:t>
        <a:bodyPr/>
        <a:lstStyle/>
        <a:p>
          <a:r>
            <a:rPr lang="en-US" sz="1400" dirty="0"/>
            <a:t>Support to accelerate the roll-out of innovative solutions</a:t>
          </a:r>
        </a:p>
      </dgm:t>
    </dgm:pt>
    <dgm:pt modelId="{DD47471D-80E5-4471-A3E3-BE43618B42BC}" type="parTrans" cxnId="{7577359B-B054-4F53-BFDA-74844837942B}">
      <dgm:prSet/>
      <dgm:spPr/>
      <dgm:t>
        <a:bodyPr/>
        <a:lstStyle/>
        <a:p>
          <a:endParaRPr lang="en-US"/>
        </a:p>
      </dgm:t>
    </dgm:pt>
    <dgm:pt modelId="{27D11941-21AE-432B-9C35-6DAEA12072BD}" type="sibTrans" cxnId="{7577359B-B054-4F53-BFDA-74844837942B}">
      <dgm:prSet/>
      <dgm:spPr/>
      <dgm:t>
        <a:bodyPr/>
        <a:lstStyle/>
        <a:p>
          <a:endParaRPr lang="en-US"/>
        </a:p>
      </dgm:t>
    </dgm:pt>
    <dgm:pt modelId="{A27B8F5F-C80C-498A-BD37-D17D6AE78A3C}">
      <dgm:prSet phldrT="[Text]" custT="1"/>
      <dgm:spPr/>
      <dgm:t>
        <a:bodyPr/>
        <a:lstStyle/>
        <a:p>
          <a:r>
            <a:rPr lang="en-US" sz="1400" dirty="0"/>
            <a:t>Direct organization of events that empower citizens to act for adapting to climate change (together with the </a:t>
          </a:r>
          <a:r>
            <a:rPr lang="en-US" sz="1400" dirty="0" err="1"/>
            <a:t>ClimatePact</a:t>
          </a:r>
          <a:r>
            <a:rPr lang="en-US" sz="1400" dirty="0"/>
            <a:t>)</a:t>
          </a:r>
        </a:p>
      </dgm:t>
    </dgm:pt>
    <dgm:pt modelId="{44538C36-AF09-4672-B737-94C81997EE81}" type="parTrans" cxnId="{D0BBA1C0-D8C2-4969-955F-DC3701B2D32C}">
      <dgm:prSet/>
      <dgm:spPr/>
      <dgm:t>
        <a:bodyPr/>
        <a:lstStyle/>
        <a:p>
          <a:endParaRPr lang="en-US"/>
        </a:p>
      </dgm:t>
    </dgm:pt>
    <dgm:pt modelId="{FED71690-D771-4553-8899-1087180218A3}" type="sibTrans" cxnId="{D0BBA1C0-D8C2-4969-955F-DC3701B2D32C}">
      <dgm:prSet/>
      <dgm:spPr/>
      <dgm:t>
        <a:bodyPr/>
        <a:lstStyle/>
        <a:p>
          <a:endParaRPr lang="en-US"/>
        </a:p>
      </dgm:t>
    </dgm:pt>
    <dgm:pt modelId="{3747900A-40A3-460E-BD66-0262D0341D95}">
      <dgm:prSet phldrT="[Text]" custT="1"/>
      <dgm:spPr/>
      <dgm:t>
        <a:bodyPr/>
        <a:lstStyle/>
        <a:p>
          <a:endParaRPr lang="en-US" sz="1400" dirty="0"/>
        </a:p>
      </dgm:t>
    </dgm:pt>
    <dgm:pt modelId="{247CE209-5F6F-475B-86AF-8FC017120609}" type="parTrans" cxnId="{020F71EC-969F-4BF6-BDC0-08435720CD30}">
      <dgm:prSet/>
      <dgm:spPr/>
      <dgm:t>
        <a:bodyPr/>
        <a:lstStyle/>
        <a:p>
          <a:endParaRPr lang="en-US"/>
        </a:p>
      </dgm:t>
    </dgm:pt>
    <dgm:pt modelId="{318E0A5A-0747-4AD8-A605-E0F9F71CA848}" type="sibTrans" cxnId="{020F71EC-969F-4BF6-BDC0-08435720CD30}">
      <dgm:prSet/>
      <dgm:spPr/>
      <dgm:t>
        <a:bodyPr/>
        <a:lstStyle/>
        <a:p>
          <a:endParaRPr lang="en-US"/>
        </a:p>
      </dgm:t>
    </dgm:pt>
    <dgm:pt modelId="{41ADC632-8834-4A96-87BA-4AEDFB7D8F1E}" type="pres">
      <dgm:prSet presAssocID="{4F05AD18-8A48-4033-AD25-F943E3485E90}" presName="cycleMatrixDiagram" presStyleCnt="0">
        <dgm:presLayoutVars>
          <dgm:chMax val="1"/>
          <dgm:dir/>
          <dgm:animLvl val="lvl"/>
          <dgm:resizeHandles val="exact"/>
        </dgm:presLayoutVars>
      </dgm:prSet>
      <dgm:spPr/>
    </dgm:pt>
    <dgm:pt modelId="{835B97E1-5301-4AC9-A3D1-B517FFE65E5D}" type="pres">
      <dgm:prSet presAssocID="{4F05AD18-8A48-4033-AD25-F943E3485E90}" presName="children" presStyleCnt="0"/>
      <dgm:spPr/>
    </dgm:pt>
    <dgm:pt modelId="{69F7A3F6-9DFA-404C-A464-DCEDA7BA473B}" type="pres">
      <dgm:prSet presAssocID="{4F05AD18-8A48-4033-AD25-F943E3485E90}" presName="child1group" presStyleCnt="0"/>
      <dgm:spPr/>
    </dgm:pt>
    <dgm:pt modelId="{CA0D9353-A71E-4528-B18E-1D1F11F38CEA}" type="pres">
      <dgm:prSet presAssocID="{4F05AD18-8A48-4033-AD25-F943E3485E90}" presName="child1" presStyleLbl="bgAcc1" presStyleIdx="0" presStyleCnt="4" custScaleX="177433" custScaleY="98814" custLinFactNeighborX="-31307"/>
      <dgm:spPr/>
    </dgm:pt>
    <dgm:pt modelId="{37071D97-87C8-4B6C-85DE-15BB4A4E0172}" type="pres">
      <dgm:prSet presAssocID="{4F05AD18-8A48-4033-AD25-F943E3485E90}" presName="child1Text" presStyleLbl="bgAcc1" presStyleIdx="0" presStyleCnt="4">
        <dgm:presLayoutVars>
          <dgm:bulletEnabled val="1"/>
        </dgm:presLayoutVars>
      </dgm:prSet>
      <dgm:spPr/>
    </dgm:pt>
    <dgm:pt modelId="{E554FC3B-830F-4650-9667-D4B3666C8612}" type="pres">
      <dgm:prSet presAssocID="{4F05AD18-8A48-4033-AD25-F943E3485E90}" presName="child2group" presStyleCnt="0"/>
      <dgm:spPr/>
    </dgm:pt>
    <dgm:pt modelId="{D8E08A0B-861B-4FAD-BF6A-097356B83CD0}" type="pres">
      <dgm:prSet presAssocID="{4F05AD18-8A48-4033-AD25-F943E3485E90}" presName="child2" presStyleLbl="bgAcc1" presStyleIdx="1" presStyleCnt="4" custScaleX="194970" custLinFactNeighborX="51504" custLinFactNeighborY="760"/>
      <dgm:spPr/>
    </dgm:pt>
    <dgm:pt modelId="{95C1BCFC-3868-4ADC-98AE-2D74D217FC0E}" type="pres">
      <dgm:prSet presAssocID="{4F05AD18-8A48-4033-AD25-F943E3485E90}" presName="child2Text" presStyleLbl="bgAcc1" presStyleIdx="1" presStyleCnt="4">
        <dgm:presLayoutVars>
          <dgm:bulletEnabled val="1"/>
        </dgm:presLayoutVars>
      </dgm:prSet>
      <dgm:spPr/>
    </dgm:pt>
    <dgm:pt modelId="{C3F0C698-33F2-404C-AA41-56B288DEA02D}" type="pres">
      <dgm:prSet presAssocID="{4F05AD18-8A48-4033-AD25-F943E3485E90}" presName="child3group" presStyleCnt="0"/>
      <dgm:spPr/>
    </dgm:pt>
    <dgm:pt modelId="{43CB68B4-BB27-48A4-9E4F-2922FB94BC3F}" type="pres">
      <dgm:prSet presAssocID="{4F05AD18-8A48-4033-AD25-F943E3485E90}" presName="child3" presStyleLbl="bgAcc1" presStyleIdx="2" presStyleCnt="4" custScaleX="195494" custLinFactNeighborX="55808" custLinFactNeighborY="-1647"/>
      <dgm:spPr/>
    </dgm:pt>
    <dgm:pt modelId="{8B6A0B7D-CFBD-40F9-9AF5-4B922D1F3422}" type="pres">
      <dgm:prSet presAssocID="{4F05AD18-8A48-4033-AD25-F943E3485E90}" presName="child3Text" presStyleLbl="bgAcc1" presStyleIdx="2" presStyleCnt="4">
        <dgm:presLayoutVars>
          <dgm:bulletEnabled val="1"/>
        </dgm:presLayoutVars>
      </dgm:prSet>
      <dgm:spPr/>
    </dgm:pt>
    <dgm:pt modelId="{32A80E31-31C8-4560-9EA5-B3F5F16439FD}" type="pres">
      <dgm:prSet presAssocID="{4F05AD18-8A48-4033-AD25-F943E3485E90}" presName="child4group" presStyleCnt="0"/>
      <dgm:spPr/>
    </dgm:pt>
    <dgm:pt modelId="{263B1BC5-FB61-445F-8E93-44C54E08A75A}" type="pres">
      <dgm:prSet presAssocID="{4F05AD18-8A48-4033-AD25-F943E3485E90}" presName="child4" presStyleLbl="bgAcc1" presStyleIdx="3" presStyleCnt="4" custScaleX="179230" custScaleY="100735" custLinFactNeighborX="-31307" custLinFactNeighborY="-2095"/>
      <dgm:spPr/>
    </dgm:pt>
    <dgm:pt modelId="{CE9FBE6A-A11C-423B-B304-46F028F29968}" type="pres">
      <dgm:prSet presAssocID="{4F05AD18-8A48-4033-AD25-F943E3485E90}" presName="child4Text" presStyleLbl="bgAcc1" presStyleIdx="3" presStyleCnt="4">
        <dgm:presLayoutVars>
          <dgm:bulletEnabled val="1"/>
        </dgm:presLayoutVars>
      </dgm:prSet>
      <dgm:spPr/>
    </dgm:pt>
    <dgm:pt modelId="{CAD78C20-015E-4CB8-802D-84336C2E56FB}" type="pres">
      <dgm:prSet presAssocID="{4F05AD18-8A48-4033-AD25-F943E3485E90}" presName="childPlaceholder" presStyleCnt="0"/>
      <dgm:spPr/>
    </dgm:pt>
    <dgm:pt modelId="{3BFB51F9-2FCB-4F00-B559-2E8F7F316253}" type="pres">
      <dgm:prSet presAssocID="{4F05AD18-8A48-4033-AD25-F943E3485E90}" presName="circle" presStyleCnt="0"/>
      <dgm:spPr/>
    </dgm:pt>
    <dgm:pt modelId="{42405593-94C5-493C-A161-0EBD4773021E}" type="pres">
      <dgm:prSet presAssocID="{4F05AD18-8A48-4033-AD25-F943E3485E90}" presName="quadrant1" presStyleLbl="node1" presStyleIdx="0" presStyleCnt="4" custScaleX="111370" custScaleY="109470" custLinFactNeighborX="-4435" custLinFactNeighborY="1312">
        <dgm:presLayoutVars>
          <dgm:chMax val="1"/>
          <dgm:bulletEnabled val="1"/>
        </dgm:presLayoutVars>
      </dgm:prSet>
      <dgm:spPr/>
    </dgm:pt>
    <dgm:pt modelId="{10419A0B-83A5-4448-99C9-A3EF519327F7}" type="pres">
      <dgm:prSet presAssocID="{4F05AD18-8A48-4033-AD25-F943E3485E90}" presName="quadrant2" presStyleLbl="node1" presStyleIdx="1" presStyleCnt="4" custScaleX="109652" custScaleY="109563" custLinFactNeighborX="1235" custLinFactNeighborY="953">
        <dgm:presLayoutVars>
          <dgm:chMax val="1"/>
          <dgm:bulletEnabled val="1"/>
        </dgm:presLayoutVars>
      </dgm:prSet>
      <dgm:spPr/>
    </dgm:pt>
    <dgm:pt modelId="{AE204136-5718-4757-9358-41B1DFB472E2}" type="pres">
      <dgm:prSet presAssocID="{4F05AD18-8A48-4033-AD25-F943E3485E90}" presName="quadrant3" presStyleLbl="node1" presStyleIdx="2" presStyleCnt="4" custScaleX="110248" custLinFactNeighborX="1597">
        <dgm:presLayoutVars>
          <dgm:chMax val="1"/>
          <dgm:bulletEnabled val="1"/>
        </dgm:presLayoutVars>
      </dgm:prSet>
      <dgm:spPr/>
    </dgm:pt>
    <dgm:pt modelId="{63CF5CE1-9F5B-4D9D-9078-E171257C178A}" type="pres">
      <dgm:prSet presAssocID="{4F05AD18-8A48-4033-AD25-F943E3485E90}" presName="quadrant4" presStyleLbl="node1" presStyleIdx="3" presStyleCnt="4" custScaleX="112123" custScaleY="101163" custLinFactNeighborX="-4645" custLinFactNeighborY="-406">
        <dgm:presLayoutVars>
          <dgm:chMax val="1"/>
          <dgm:bulletEnabled val="1"/>
        </dgm:presLayoutVars>
      </dgm:prSet>
      <dgm:spPr/>
    </dgm:pt>
    <dgm:pt modelId="{28951584-0B0C-42B9-B80B-DC44C66012E2}" type="pres">
      <dgm:prSet presAssocID="{4F05AD18-8A48-4033-AD25-F943E3485E90}" presName="quadrantPlaceholder" presStyleCnt="0"/>
      <dgm:spPr/>
    </dgm:pt>
    <dgm:pt modelId="{A7342AF6-5FE9-45AC-A664-ADD592DCC9B2}" type="pres">
      <dgm:prSet presAssocID="{4F05AD18-8A48-4033-AD25-F943E3485E90}" presName="center1" presStyleLbl="fgShp" presStyleIdx="0" presStyleCnt="2"/>
      <dgm:spPr/>
    </dgm:pt>
    <dgm:pt modelId="{18CF1506-1089-4189-9A2F-A472F0AB4751}" type="pres">
      <dgm:prSet presAssocID="{4F05AD18-8A48-4033-AD25-F943E3485E90}" presName="center2" presStyleLbl="fgShp" presStyleIdx="1" presStyleCnt="2"/>
      <dgm:spPr/>
    </dgm:pt>
  </dgm:ptLst>
  <dgm:cxnLst>
    <dgm:cxn modelId="{13544E03-F660-4519-BD4C-C99817E650E0}" type="presOf" srcId="{E3B1ADD7-4E25-4D8F-91DF-DEB500CBDCAF}" destId="{D8E08A0B-861B-4FAD-BF6A-097356B83CD0}" srcOrd="0" destOrd="0" presId="urn:microsoft.com/office/officeart/2005/8/layout/cycle4"/>
    <dgm:cxn modelId="{1DE8C10B-486A-434A-B595-3922C4369708}" type="presOf" srcId="{ADDADE9D-820D-4101-88D4-8000E67B4C0F}" destId="{63CF5CE1-9F5B-4D9D-9078-E171257C178A}" srcOrd="0" destOrd="0" presId="urn:microsoft.com/office/officeart/2005/8/layout/cycle4"/>
    <dgm:cxn modelId="{34AB640C-1C70-4E1C-8DBC-741E86788C2E}" type="presOf" srcId="{3747900A-40A3-460E-BD66-0262D0341D95}" destId="{8B6A0B7D-CFBD-40F9-9AF5-4B922D1F3422}" srcOrd="1" destOrd="0" presId="urn:microsoft.com/office/officeart/2005/8/layout/cycle4"/>
    <dgm:cxn modelId="{07250F11-7E05-4BE0-8A0C-F352223FDC1E}" srcId="{EF43B498-6934-44B5-B7DD-96606F71C137}" destId="{E3B1ADD7-4E25-4D8F-91DF-DEB500CBDCAF}" srcOrd="0" destOrd="0" parTransId="{D3D63E9E-AF92-4C22-B28E-AF50B6623A3B}" sibTransId="{BFDB1D27-5CBB-45E5-ACBC-F0C6214FB65B}"/>
    <dgm:cxn modelId="{4C48EA14-DA96-4B58-857D-2E60C0F2BDB9}" type="presOf" srcId="{8A62B760-DEEB-4CA2-9D67-F176102EA141}" destId="{CA0D9353-A71E-4528-B18E-1D1F11F38CEA}" srcOrd="0" destOrd="0" presId="urn:microsoft.com/office/officeart/2005/8/layout/cycle4"/>
    <dgm:cxn modelId="{1421811F-D76A-411F-9574-BD2C3352153D}" type="presOf" srcId="{A3E4C924-DCD6-49E2-8768-B05FD6A0ED2D}" destId="{AE204136-5718-4757-9358-41B1DFB472E2}" srcOrd="0" destOrd="0" presId="urn:microsoft.com/office/officeart/2005/8/layout/cycle4"/>
    <dgm:cxn modelId="{E96D2324-3B45-4477-AAC3-989451C5B727}" type="presOf" srcId="{17F018AB-0225-43F7-BE85-EED0DC7245D4}" destId="{42405593-94C5-493C-A161-0EBD4773021E}" srcOrd="0" destOrd="0" presId="urn:microsoft.com/office/officeart/2005/8/layout/cycle4"/>
    <dgm:cxn modelId="{D241FE26-3318-4779-BB8C-932E0A30B3C5}" type="presOf" srcId="{8FF88AA9-8468-419B-866F-084927C786F2}" destId="{CA0D9353-A71E-4528-B18E-1D1F11F38CEA}" srcOrd="0" destOrd="3" presId="urn:microsoft.com/office/officeart/2005/8/layout/cycle4"/>
    <dgm:cxn modelId="{59A4E53E-8178-4E22-AE0F-2E2106098A89}" type="presOf" srcId="{A89E45F7-B38B-4F95-A126-83BD0D7A0583}" destId="{263B1BC5-FB61-445F-8E93-44C54E08A75A}" srcOrd="0" destOrd="0" presId="urn:microsoft.com/office/officeart/2005/8/layout/cycle4"/>
    <dgm:cxn modelId="{C2C2D669-7076-4EA8-B1EA-B80E5172289E}" type="presOf" srcId="{A27B8F5F-C80C-498A-BD37-D17D6AE78A3C}" destId="{D8E08A0B-861B-4FAD-BF6A-097356B83CD0}" srcOrd="0" destOrd="1" presId="urn:microsoft.com/office/officeart/2005/8/layout/cycle4"/>
    <dgm:cxn modelId="{46FEE96A-91F4-4929-9D12-2134F51233F6}" type="presOf" srcId="{4F05AD18-8A48-4033-AD25-F943E3485E90}" destId="{41ADC632-8834-4A96-87BA-4AEDFB7D8F1E}" srcOrd="0" destOrd="0" presId="urn:microsoft.com/office/officeart/2005/8/layout/cycle4"/>
    <dgm:cxn modelId="{248B204E-2348-4DF8-8B4A-FE7E2D33FD06}" type="presOf" srcId="{F5F27529-DEA3-4FAC-89A8-3EA92ACB6072}" destId="{95C1BCFC-3868-4ADC-98AE-2D74D217FC0E}" srcOrd="1" destOrd="2" presId="urn:microsoft.com/office/officeart/2005/8/layout/cycle4"/>
    <dgm:cxn modelId="{5D508274-3325-4A4E-90C8-1C3523E598DD}" type="presOf" srcId="{A89E45F7-B38B-4F95-A126-83BD0D7A0583}" destId="{CE9FBE6A-A11C-423B-B304-46F028F29968}" srcOrd="1" destOrd="0" presId="urn:microsoft.com/office/officeart/2005/8/layout/cycle4"/>
    <dgm:cxn modelId="{0105B776-F82B-4C3E-8D50-99E8439DDDF7}" type="presOf" srcId="{8517D19A-5088-4AA5-8D18-C7E562756E57}" destId="{37071D97-87C8-4B6C-85DE-15BB4A4E0172}" srcOrd="1" destOrd="1" presId="urn:microsoft.com/office/officeart/2005/8/layout/cycle4"/>
    <dgm:cxn modelId="{DC97F081-95FE-4BA5-96F4-F940D021379F}" type="presOf" srcId="{A27B8F5F-C80C-498A-BD37-D17D6AE78A3C}" destId="{95C1BCFC-3868-4ADC-98AE-2D74D217FC0E}" srcOrd="1" destOrd="1" presId="urn:microsoft.com/office/officeart/2005/8/layout/cycle4"/>
    <dgm:cxn modelId="{3F613D85-22D3-4892-B191-AD25B7CC8B6F}" srcId="{EF43B498-6934-44B5-B7DD-96606F71C137}" destId="{F5F27529-DEA3-4FAC-89A8-3EA92ACB6072}" srcOrd="2" destOrd="0" parTransId="{7217644C-2B29-41F2-9A25-3B55AA9B6DF2}" sibTransId="{E6FAC0AF-EDBE-4517-ACC9-3603714E65CE}"/>
    <dgm:cxn modelId="{3A94D085-72E2-4E9B-9DC0-7357C27609FD}" srcId="{ADDADE9D-820D-4101-88D4-8000E67B4C0F}" destId="{A89E45F7-B38B-4F95-A126-83BD0D7A0583}" srcOrd="0" destOrd="0" parTransId="{F9E1673C-B9BE-4474-8A80-37B7A31580A5}" sibTransId="{24AC9A5B-D9E4-46D4-832A-F7FF0B925A80}"/>
    <dgm:cxn modelId="{F556838E-9927-49AA-9B5E-BFEEFB925509}" type="presOf" srcId="{EF43B498-6934-44B5-B7DD-96606F71C137}" destId="{10419A0B-83A5-4448-99C9-A3EF519327F7}" srcOrd="0" destOrd="0" presId="urn:microsoft.com/office/officeart/2005/8/layout/cycle4"/>
    <dgm:cxn modelId="{7577359B-B054-4F53-BFDA-74844837942B}" srcId="{17F018AB-0225-43F7-BE85-EED0DC7245D4}" destId="{384438FB-89ED-4EC7-86BD-70403A1230D5}" srcOrd="2" destOrd="0" parTransId="{DD47471D-80E5-4471-A3E3-BE43618B42BC}" sibTransId="{27D11941-21AE-432B-9C35-6DAEA12072BD}"/>
    <dgm:cxn modelId="{40A6F4A3-B251-4F3C-A6E3-B728BE8248B1}" type="presOf" srcId="{384438FB-89ED-4EC7-86BD-70403A1230D5}" destId="{CA0D9353-A71E-4528-B18E-1D1F11F38CEA}" srcOrd="0" destOrd="2" presId="urn:microsoft.com/office/officeart/2005/8/layout/cycle4"/>
    <dgm:cxn modelId="{0DDEACAB-EC8D-4DE0-B2CD-0448E9A9519C}" type="presOf" srcId="{8FF88AA9-8468-419B-866F-084927C786F2}" destId="{37071D97-87C8-4B6C-85DE-15BB4A4E0172}" srcOrd="1" destOrd="3" presId="urn:microsoft.com/office/officeart/2005/8/layout/cycle4"/>
    <dgm:cxn modelId="{89041BAC-07A2-4B42-BFFB-BE14F3B6139E}" srcId="{17F018AB-0225-43F7-BE85-EED0DC7245D4}" destId="{8517D19A-5088-4AA5-8D18-C7E562756E57}" srcOrd="1" destOrd="0" parTransId="{55D33018-230F-4F38-80EC-1EB7519D1B58}" sibTransId="{DB23BA43-97F1-4E52-9D38-43EDA9524C96}"/>
    <dgm:cxn modelId="{D0BBA1C0-D8C2-4969-955F-DC3701B2D32C}" srcId="{EF43B498-6934-44B5-B7DD-96606F71C137}" destId="{A27B8F5F-C80C-498A-BD37-D17D6AE78A3C}" srcOrd="1" destOrd="0" parTransId="{44538C36-AF09-4672-B737-94C81997EE81}" sibTransId="{FED71690-D771-4553-8899-1087180218A3}"/>
    <dgm:cxn modelId="{D164FAC3-51A9-44A2-915E-C53B5871BE67}" type="presOf" srcId="{F5F27529-DEA3-4FAC-89A8-3EA92ACB6072}" destId="{D8E08A0B-861B-4FAD-BF6A-097356B83CD0}" srcOrd="0" destOrd="2" presId="urn:microsoft.com/office/officeart/2005/8/layout/cycle4"/>
    <dgm:cxn modelId="{F8DA48CB-AA17-4C6D-BED5-F56F6DDEF3CA}" type="presOf" srcId="{8A62B760-DEEB-4CA2-9D67-F176102EA141}" destId="{37071D97-87C8-4B6C-85DE-15BB4A4E0172}" srcOrd="1" destOrd="0" presId="urn:microsoft.com/office/officeart/2005/8/layout/cycle4"/>
    <dgm:cxn modelId="{000B42D3-7817-480C-981B-02C253B8B191}" type="presOf" srcId="{3747900A-40A3-460E-BD66-0262D0341D95}" destId="{43CB68B4-BB27-48A4-9E4F-2922FB94BC3F}" srcOrd="0" destOrd="0" presId="urn:microsoft.com/office/officeart/2005/8/layout/cycle4"/>
    <dgm:cxn modelId="{BCA333D6-4DBF-4624-9E84-4A6594B09AA0}" srcId="{4F05AD18-8A48-4033-AD25-F943E3485E90}" destId="{ADDADE9D-820D-4101-88D4-8000E67B4C0F}" srcOrd="3" destOrd="0" parTransId="{60B34B19-4072-42C6-8F8F-5BE37F3C5CFF}" sibTransId="{02C590D4-AD3A-443C-8A23-26429C6389C0}"/>
    <dgm:cxn modelId="{7B0C0ED8-5BCF-4217-A04E-2A418ED0E8B7}" srcId="{17F018AB-0225-43F7-BE85-EED0DC7245D4}" destId="{8FF88AA9-8468-419B-866F-084927C786F2}" srcOrd="3" destOrd="0" parTransId="{1B07F369-BA25-4D1C-A580-8BCE1064059E}" sibTransId="{66D92BE4-888B-4735-A032-043417E9C7C5}"/>
    <dgm:cxn modelId="{4A2DE2D8-1ABE-4D0E-96C6-8B02EC8FBBFA}" type="presOf" srcId="{384438FB-89ED-4EC7-86BD-70403A1230D5}" destId="{37071D97-87C8-4B6C-85DE-15BB4A4E0172}" srcOrd="1" destOrd="2" presId="urn:microsoft.com/office/officeart/2005/8/layout/cycle4"/>
    <dgm:cxn modelId="{7E7E11DB-2CEF-45CF-A9F8-C72094559A55}" srcId="{4F05AD18-8A48-4033-AD25-F943E3485E90}" destId="{EF43B498-6934-44B5-B7DD-96606F71C137}" srcOrd="1" destOrd="0" parTransId="{F7B12E8C-7E36-4B43-9366-E0BADE3ED4CB}" sibTransId="{0223AB03-D351-4397-8BAB-0DEC95EBD8DC}"/>
    <dgm:cxn modelId="{348EC6DE-5A25-4D10-98E1-1D1D868373F2}" type="presOf" srcId="{8517D19A-5088-4AA5-8D18-C7E562756E57}" destId="{CA0D9353-A71E-4528-B18E-1D1F11F38CEA}" srcOrd="0" destOrd="1" presId="urn:microsoft.com/office/officeart/2005/8/layout/cycle4"/>
    <dgm:cxn modelId="{1080ABE6-AE73-476F-8138-AB04D4E9E495}" srcId="{17F018AB-0225-43F7-BE85-EED0DC7245D4}" destId="{8A62B760-DEEB-4CA2-9D67-F176102EA141}" srcOrd="0" destOrd="0" parTransId="{9F695B96-FC98-4EA7-B643-E148693A67CB}" sibTransId="{052D6C0F-F0CA-45FB-9A69-2BC2599B6653}"/>
    <dgm:cxn modelId="{BA7BC5EA-B834-42A3-B748-0C704D07A122}" srcId="{4F05AD18-8A48-4033-AD25-F943E3485E90}" destId="{17F018AB-0225-43F7-BE85-EED0DC7245D4}" srcOrd="0" destOrd="0" parTransId="{9A26D41F-5008-424A-A420-0C881892A03F}" sibTransId="{1D78D041-3F6D-4142-BE75-33597B793499}"/>
    <dgm:cxn modelId="{020F71EC-969F-4BF6-BDC0-08435720CD30}" srcId="{A3E4C924-DCD6-49E2-8768-B05FD6A0ED2D}" destId="{3747900A-40A3-460E-BD66-0262D0341D95}" srcOrd="0" destOrd="0" parTransId="{247CE209-5F6F-475B-86AF-8FC017120609}" sibTransId="{318E0A5A-0747-4AD8-A605-E0F9F71CA848}"/>
    <dgm:cxn modelId="{D6AD19EF-FA40-4831-B787-8904C889BD68}" type="presOf" srcId="{E3B1ADD7-4E25-4D8F-91DF-DEB500CBDCAF}" destId="{95C1BCFC-3868-4ADC-98AE-2D74D217FC0E}" srcOrd="1" destOrd="0" presId="urn:microsoft.com/office/officeart/2005/8/layout/cycle4"/>
    <dgm:cxn modelId="{BE71D8F0-F058-49E3-85FE-82D1DA4DA9A9}" srcId="{4F05AD18-8A48-4033-AD25-F943E3485E90}" destId="{A3E4C924-DCD6-49E2-8768-B05FD6A0ED2D}" srcOrd="2" destOrd="0" parTransId="{3B82E38A-9D69-45D9-A748-A0B69D9A99B3}" sibTransId="{D2210A5D-125F-4EC7-B565-B780989F8656}"/>
    <dgm:cxn modelId="{B85DBCE6-665C-4B05-B16D-9D4DA693EEA1}" type="presParOf" srcId="{41ADC632-8834-4A96-87BA-4AEDFB7D8F1E}" destId="{835B97E1-5301-4AC9-A3D1-B517FFE65E5D}" srcOrd="0" destOrd="0" presId="urn:microsoft.com/office/officeart/2005/8/layout/cycle4"/>
    <dgm:cxn modelId="{EA3013AE-16E2-405E-B8D9-4281DB0DDE65}" type="presParOf" srcId="{835B97E1-5301-4AC9-A3D1-B517FFE65E5D}" destId="{69F7A3F6-9DFA-404C-A464-DCEDA7BA473B}" srcOrd="0" destOrd="0" presId="urn:microsoft.com/office/officeart/2005/8/layout/cycle4"/>
    <dgm:cxn modelId="{139E68D9-B911-4B0B-B731-C49D13D3BF15}" type="presParOf" srcId="{69F7A3F6-9DFA-404C-A464-DCEDA7BA473B}" destId="{CA0D9353-A71E-4528-B18E-1D1F11F38CEA}" srcOrd="0" destOrd="0" presId="urn:microsoft.com/office/officeart/2005/8/layout/cycle4"/>
    <dgm:cxn modelId="{5F9BFA26-BBF6-41CA-BA83-1F57F44F4AC7}" type="presParOf" srcId="{69F7A3F6-9DFA-404C-A464-DCEDA7BA473B}" destId="{37071D97-87C8-4B6C-85DE-15BB4A4E0172}" srcOrd="1" destOrd="0" presId="urn:microsoft.com/office/officeart/2005/8/layout/cycle4"/>
    <dgm:cxn modelId="{54A9C300-8AB3-4D31-8CDF-C16C5F23193E}" type="presParOf" srcId="{835B97E1-5301-4AC9-A3D1-B517FFE65E5D}" destId="{E554FC3B-830F-4650-9667-D4B3666C8612}" srcOrd="1" destOrd="0" presId="urn:microsoft.com/office/officeart/2005/8/layout/cycle4"/>
    <dgm:cxn modelId="{6F7A3012-4A45-4C5A-81F7-3F72C560EAB8}" type="presParOf" srcId="{E554FC3B-830F-4650-9667-D4B3666C8612}" destId="{D8E08A0B-861B-4FAD-BF6A-097356B83CD0}" srcOrd="0" destOrd="0" presId="urn:microsoft.com/office/officeart/2005/8/layout/cycle4"/>
    <dgm:cxn modelId="{DE7595DD-AC0A-4050-A9F8-7F36432D0DAE}" type="presParOf" srcId="{E554FC3B-830F-4650-9667-D4B3666C8612}" destId="{95C1BCFC-3868-4ADC-98AE-2D74D217FC0E}" srcOrd="1" destOrd="0" presId="urn:microsoft.com/office/officeart/2005/8/layout/cycle4"/>
    <dgm:cxn modelId="{F919418C-6BF1-4981-B22D-D6FD5CA62C9A}" type="presParOf" srcId="{835B97E1-5301-4AC9-A3D1-B517FFE65E5D}" destId="{C3F0C698-33F2-404C-AA41-56B288DEA02D}" srcOrd="2" destOrd="0" presId="urn:microsoft.com/office/officeart/2005/8/layout/cycle4"/>
    <dgm:cxn modelId="{4454E5B8-55CD-4E70-BC94-3E893E5FE0BF}" type="presParOf" srcId="{C3F0C698-33F2-404C-AA41-56B288DEA02D}" destId="{43CB68B4-BB27-48A4-9E4F-2922FB94BC3F}" srcOrd="0" destOrd="0" presId="urn:microsoft.com/office/officeart/2005/8/layout/cycle4"/>
    <dgm:cxn modelId="{6C53A660-B241-4873-9A7D-9767FA9CC368}" type="presParOf" srcId="{C3F0C698-33F2-404C-AA41-56B288DEA02D}" destId="{8B6A0B7D-CFBD-40F9-9AF5-4B922D1F3422}" srcOrd="1" destOrd="0" presId="urn:microsoft.com/office/officeart/2005/8/layout/cycle4"/>
    <dgm:cxn modelId="{C6210E85-0127-4D65-A172-404D05FE50B4}" type="presParOf" srcId="{835B97E1-5301-4AC9-A3D1-B517FFE65E5D}" destId="{32A80E31-31C8-4560-9EA5-B3F5F16439FD}" srcOrd="3" destOrd="0" presId="urn:microsoft.com/office/officeart/2005/8/layout/cycle4"/>
    <dgm:cxn modelId="{EB4EEAC5-7932-4A18-90F7-5BB7299B1F7B}" type="presParOf" srcId="{32A80E31-31C8-4560-9EA5-B3F5F16439FD}" destId="{263B1BC5-FB61-445F-8E93-44C54E08A75A}" srcOrd="0" destOrd="0" presId="urn:microsoft.com/office/officeart/2005/8/layout/cycle4"/>
    <dgm:cxn modelId="{C192C6F4-8A1A-408C-B129-E0526345B8B2}" type="presParOf" srcId="{32A80E31-31C8-4560-9EA5-B3F5F16439FD}" destId="{CE9FBE6A-A11C-423B-B304-46F028F29968}" srcOrd="1" destOrd="0" presId="urn:microsoft.com/office/officeart/2005/8/layout/cycle4"/>
    <dgm:cxn modelId="{82C77DC6-8CF8-4373-ABF0-0107B86FC449}" type="presParOf" srcId="{835B97E1-5301-4AC9-A3D1-B517FFE65E5D}" destId="{CAD78C20-015E-4CB8-802D-84336C2E56FB}" srcOrd="4" destOrd="0" presId="urn:microsoft.com/office/officeart/2005/8/layout/cycle4"/>
    <dgm:cxn modelId="{DE1F681A-B9F6-478E-A013-1181114A655A}" type="presParOf" srcId="{41ADC632-8834-4A96-87BA-4AEDFB7D8F1E}" destId="{3BFB51F9-2FCB-4F00-B559-2E8F7F316253}" srcOrd="1" destOrd="0" presId="urn:microsoft.com/office/officeart/2005/8/layout/cycle4"/>
    <dgm:cxn modelId="{940AD4F5-E9DD-4817-B991-6C7616D2DB0D}" type="presParOf" srcId="{3BFB51F9-2FCB-4F00-B559-2E8F7F316253}" destId="{42405593-94C5-493C-A161-0EBD4773021E}" srcOrd="0" destOrd="0" presId="urn:microsoft.com/office/officeart/2005/8/layout/cycle4"/>
    <dgm:cxn modelId="{43C8BB9A-1E57-4F88-B9F5-32BD1B870257}" type="presParOf" srcId="{3BFB51F9-2FCB-4F00-B559-2E8F7F316253}" destId="{10419A0B-83A5-4448-99C9-A3EF519327F7}" srcOrd="1" destOrd="0" presId="urn:microsoft.com/office/officeart/2005/8/layout/cycle4"/>
    <dgm:cxn modelId="{07CEA9DA-6C52-47CB-9F26-95A9A5ACAA40}" type="presParOf" srcId="{3BFB51F9-2FCB-4F00-B559-2E8F7F316253}" destId="{AE204136-5718-4757-9358-41B1DFB472E2}" srcOrd="2" destOrd="0" presId="urn:microsoft.com/office/officeart/2005/8/layout/cycle4"/>
    <dgm:cxn modelId="{54E27EE3-1DD5-4B75-8087-40AA26664EA2}" type="presParOf" srcId="{3BFB51F9-2FCB-4F00-B559-2E8F7F316253}" destId="{63CF5CE1-9F5B-4D9D-9078-E171257C178A}" srcOrd="3" destOrd="0" presId="urn:microsoft.com/office/officeart/2005/8/layout/cycle4"/>
    <dgm:cxn modelId="{4A1C1E15-7FEB-4099-BF57-A81C55E33230}" type="presParOf" srcId="{3BFB51F9-2FCB-4F00-B559-2E8F7F316253}" destId="{28951584-0B0C-42B9-B80B-DC44C66012E2}" srcOrd="4" destOrd="0" presId="urn:microsoft.com/office/officeart/2005/8/layout/cycle4"/>
    <dgm:cxn modelId="{2092CAB1-29C2-47B0-883A-FEE6160E71B2}" type="presParOf" srcId="{41ADC632-8834-4A96-87BA-4AEDFB7D8F1E}" destId="{A7342AF6-5FE9-45AC-A664-ADD592DCC9B2}" srcOrd="2" destOrd="0" presId="urn:microsoft.com/office/officeart/2005/8/layout/cycle4"/>
    <dgm:cxn modelId="{25D97342-D0B5-4BFE-B04E-3C7D0599BF90}" type="presParOf" srcId="{41ADC632-8834-4A96-87BA-4AEDFB7D8F1E}" destId="{18CF1506-1089-4189-9A2F-A472F0AB475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79C28-A556-4892-9701-78EC3D59436A}">
      <dsp:nvSpPr>
        <dsp:cNvPr id="0" name=""/>
        <dsp:cNvSpPr/>
      </dsp:nvSpPr>
      <dsp:spPr>
        <a:xfrm rot="5400000">
          <a:off x="-174898" y="176182"/>
          <a:ext cx="1165991" cy="8161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Legislation</a:t>
          </a:r>
        </a:p>
      </dsp:txBody>
      <dsp:txXfrm rot="-5400000">
        <a:off x="1" y="409380"/>
        <a:ext cx="816194" cy="349797"/>
      </dsp:txXfrm>
    </dsp:sp>
    <dsp:sp modelId="{2EAC71C0-2491-4E6A-8C08-A594FD6DCFD7}">
      <dsp:nvSpPr>
        <dsp:cNvPr id="0" name=""/>
        <dsp:cNvSpPr/>
      </dsp:nvSpPr>
      <dsp:spPr>
        <a:xfrm rot="5400000">
          <a:off x="2608043" y="-1790565"/>
          <a:ext cx="757894" cy="43415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Proposal HE regulation June 2018</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REGULATION (EU) 2021/695 OF THE EUROPEAN PARLIAMENT AND OF THE COUNCIL of 28 April 2021</a:t>
          </a:r>
        </a:p>
      </dsp:txBody>
      <dsp:txXfrm rot="-5400000">
        <a:off x="816195" y="38280"/>
        <a:ext cx="4304595" cy="683900"/>
      </dsp:txXfrm>
    </dsp:sp>
    <dsp:sp modelId="{5A6A3ECE-6DBB-4337-BC7A-5FC51517AE9F}">
      <dsp:nvSpPr>
        <dsp:cNvPr id="0" name=""/>
        <dsp:cNvSpPr/>
      </dsp:nvSpPr>
      <dsp:spPr>
        <a:xfrm rot="5400000">
          <a:off x="-174898" y="1140509"/>
          <a:ext cx="1165991" cy="8161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Mission Board</a:t>
          </a:r>
        </a:p>
      </dsp:txBody>
      <dsp:txXfrm rot="-5400000">
        <a:off x="1" y="1373707"/>
        <a:ext cx="816194" cy="349797"/>
      </dsp:txXfrm>
    </dsp:sp>
    <dsp:sp modelId="{7D0277D2-BFEC-4D47-8569-A2AE4EFD211C}">
      <dsp:nvSpPr>
        <dsp:cNvPr id="0" name=""/>
        <dsp:cNvSpPr/>
      </dsp:nvSpPr>
      <dsp:spPr>
        <a:xfrm rot="5400000">
          <a:off x="2771699" y="-826238"/>
          <a:ext cx="430582" cy="43415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2020-09-21 a Climate resilient Europe</a:t>
          </a:r>
        </a:p>
      </dsp:txBody>
      <dsp:txXfrm rot="-5400000">
        <a:off x="816195" y="1150285"/>
        <a:ext cx="4320573" cy="388544"/>
      </dsp:txXfrm>
    </dsp:sp>
    <dsp:sp modelId="{2F419A80-465A-48EF-9E5F-8B3434879490}">
      <dsp:nvSpPr>
        <dsp:cNvPr id="0" name=""/>
        <dsp:cNvSpPr/>
      </dsp:nvSpPr>
      <dsp:spPr>
        <a:xfrm rot="5400000">
          <a:off x="-174898" y="2104836"/>
          <a:ext cx="1165991" cy="8161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Climate Policy</a:t>
          </a:r>
        </a:p>
      </dsp:txBody>
      <dsp:txXfrm rot="-5400000">
        <a:off x="1" y="2338034"/>
        <a:ext cx="816194" cy="349797"/>
      </dsp:txXfrm>
    </dsp:sp>
    <dsp:sp modelId="{7E1B7BE6-9F08-476E-8DD0-39BBFC278FB0}">
      <dsp:nvSpPr>
        <dsp:cNvPr id="0" name=""/>
        <dsp:cNvSpPr/>
      </dsp:nvSpPr>
      <dsp:spPr>
        <a:xfrm rot="5400000">
          <a:off x="2608043" y="138088"/>
          <a:ext cx="757894" cy="43415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COMMUNICATION FROM THE COMMISSION TO THE EUROPEAN PARLIAMENT, THE COUNCIL, THE EUROPEAN ECONOMIC AND SOCIAL COMMITTEE AND THE COMMITTEE OF THE REGIONS </a:t>
          </a:r>
          <a:r>
            <a:rPr lang="en-US" sz="1200" i="1" kern="1200" dirty="0"/>
            <a:t>Forging a climate-resilient Europe - the new EU Strategy on Adaptation to Climate Change</a:t>
          </a:r>
          <a:r>
            <a:rPr lang="en-US" sz="1000" kern="1200" dirty="0"/>
            <a:t>. </a:t>
          </a:r>
          <a:r>
            <a:rPr lang="fr-BE" sz="1000" kern="1200" dirty="0"/>
            <a:t>COM/2021/82 final</a:t>
          </a:r>
          <a:endParaRPr lang="en-US" sz="1000" kern="1200" dirty="0"/>
        </a:p>
      </dsp:txBody>
      <dsp:txXfrm rot="-5400000">
        <a:off x="816195" y="1966934"/>
        <a:ext cx="4304595" cy="68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37E12-64C2-4DDF-90E6-4195C3CBBA07}">
      <dsp:nvSpPr>
        <dsp:cNvPr id="0" name=""/>
        <dsp:cNvSpPr/>
      </dsp:nvSpPr>
      <dsp:spPr>
        <a:xfrm rot="5400000">
          <a:off x="228499" y="-121058"/>
          <a:ext cx="1897853" cy="23323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Build-up (2021-2023)</a:t>
          </a:r>
          <a:endParaRPr lang="en-US" sz="2400" kern="1200" dirty="0">
            <a:solidFill>
              <a:schemeClr val="tx1"/>
            </a:solidFill>
          </a:endParaRPr>
        </a:p>
      </dsp:txBody>
      <dsp:txXfrm rot="-5400000">
        <a:off x="11271" y="96170"/>
        <a:ext cx="2332309" cy="1897853"/>
      </dsp:txXfrm>
    </dsp:sp>
    <dsp:sp modelId="{DD24C997-2DBF-406A-A526-0AF666DF6639}">
      <dsp:nvSpPr>
        <dsp:cNvPr id="0" name=""/>
        <dsp:cNvSpPr/>
      </dsp:nvSpPr>
      <dsp:spPr>
        <a:xfrm rot="5400000">
          <a:off x="5123408" y="-2731657"/>
          <a:ext cx="1418243" cy="68815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solidFill>
                <a:srgbClr val="000099"/>
              </a:solidFill>
            </a:rPr>
            <a:t>Set up of support system</a:t>
          </a:r>
          <a:endParaRPr lang="en-US" sz="2000" b="0" kern="1200" dirty="0"/>
        </a:p>
        <a:p>
          <a:pPr marL="228600" lvl="1" indent="-228600" algn="l" defTabSz="889000">
            <a:lnSpc>
              <a:spcPct val="90000"/>
            </a:lnSpc>
            <a:spcBef>
              <a:spcPct val="0"/>
            </a:spcBef>
            <a:spcAft>
              <a:spcPct val="15000"/>
            </a:spcAft>
            <a:buChar char="•"/>
          </a:pPr>
          <a:r>
            <a:rPr lang="en-GB" sz="2000" b="0" kern="1200" dirty="0">
              <a:solidFill>
                <a:srgbClr val="000099"/>
              </a:solidFill>
            </a:rPr>
            <a:t>During this phase, some 60-100 regions and communities will have started to be engaged in the Mission</a:t>
          </a:r>
          <a:endParaRPr lang="fr-BE" sz="2000" b="0" kern="1200" dirty="0">
            <a:solidFill>
              <a:srgbClr val="000099"/>
            </a:solidFill>
          </a:endParaRPr>
        </a:p>
        <a:p>
          <a:pPr marL="228600" lvl="1" indent="-228600" algn="l" defTabSz="889000">
            <a:lnSpc>
              <a:spcPct val="90000"/>
            </a:lnSpc>
            <a:spcBef>
              <a:spcPct val="0"/>
            </a:spcBef>
            <a:spcAft>
              <a:spcPct val="15000"/>
            </a:spcAft>
            <a:buChar char="•"/>
          </a:pPr>
          <a:r>
            <a:rPr lang="fr-BE" sz="2000" b="0" kern="1200" dirty="0">
              <a:solidFill>
                <a:srgbClr val="000099"/>
              </a:solidFill>
            </a:rPr>
            <a:t>E</a:t>
          </a:r>
          <a:r>
            <a:rPr lang="en-GB" sz="2000" b="0" kern="1200" dirty="0">
              <a:solidFill>
                <a:srgbClr val="000099"/>
              </a:solidFill>
            </a:rPr>
            <a:t>valuation</a:t>
          </a:r>
        </a:p>
      </dsp:txBody>
      <dsp:txXfrm rot="-5400000">
        <a:off x="2391752" y="69232"/>
        <a:ext cx="6812324" cy="1279777"/>
      </dsp:txXfrm>
    </dsp:sp>
    <dsp:sp modelId="{1C7834FF-FD91-4D4B-B7BB-2C5BF56CDB36}">
      <dsp:nvSpPr>
        <dsp:cNvPr id="0" name=""/>
        <dsp:cNvSpPr/>
      </dsp:nvSpPr>
      <dsp:spPr>
        <a:xfrm rot="5400000">
          <a:off x="247357" y="1570318"/>
          <a:ext cx="1897853" cy="237002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Full deployment (2024-2027)</a:t>
          </a:r>
          <a:endParaRPr lang="en-US" sz="2400" kern="1200" dirty="0">
            <a:solidFill>
              <a:schemeClr val="tx1"/>
            </a:solidFill>
          </a:endParaRPr>
        </a:p>
      </dsp:txBody>
      <dsp:txXfrm rot="-5400000">
        <a:off x="11271" y="1806404"/>
        <a:ext cx="2370025" cy="1897853"/>
      </dsp:txXfrm>
    </dsp:sp>
    <dsp:sp modelId="{EFE84523-3C8B-4781-9EFD-53965AE7BA83}">
      <dsp:nvSpPr>
        <dsp:cNvPr id="0" name=""/>
        <dsp:cNvSpPr/>
      </dsp:nvSpPr>
      <dsp:spPr>
        <a:xfrm rot="5400000">
          <a:off x="5227406" y="-1014972"/>
          <a:ext cx="1233604" cy="6858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rgbClr val="000099"/>
              </a:solidFill>
            </a:rPr>
            <a:t>adjustments </a:t>
          </a:r>
          <a:endParaRPr lang="en-US" sz="2000" kern="1200" dirty="0"/>
        </a:p>
        <a:p>
          <a:pPr marL="228600" lvl="1" indent="-228600" algn="l" defTabSz="889000">
            <a:lnSpc>
              <a:spcPct val="90000"/>
            </a:lnSpc>
            <a:spcBef>
              <a:spcPct val="0"/>
            </a:spcBef>
            <a:spcAft>
              <a:spcPct val="15000"/>
            </a:spcAft>
            <a:buChar char="•"/>
          </a:pPr>
          <a:r>
            <a:rPr lang="en-GB" sz="2000" kern="1200" dirty="0">
              <a:solidFill>
                <a:srgbClr val="000099"/>
              </a:solidFill>
            </a:rPr>
            <a:t>engaging more regions and innovation areas</a:t>
          </a:r>
        </a:p>
        <a:p>
          <a:pPr marL="228600" lvl="1" indent="-228600" algn="l" defTabSz="889000">
            <a:lnSpc>
              <a:spcPct val="90000"/>
            </a:lnSpc>
            <a:spcBef>
              <a:spcPct val="0"/>
            </a:spcBef>
            <a:spcAft>
              <a:spcPct val="15000"/>
            </a:spcAft>
            <a:buChar char="•"/>
          </a:pPr>
          <a:r>
            <a:rPr lang="en-GB" sz="2000" kern="1200" dirty="0">
              <a:solidFill>
                <a:srgbClr val="000099"/>
              </a:solidFill>
            </a:rPr>
            <a:t>First recommendations on how to reach a climate change resilient Europe</a:t>
          </a:r>
        </a:p>
      </dsp:txBody>
      <dsp:txXfrm rot="-5400000">
        <a:off x="2415109" y="1857545"/>
        <a:ext cx="6797979" cy="1113164"/>
      </dsp:txXfrm>
    </dsp:sp>
    <dsp:sp modelId="{B1172E30-CDA0-4BD3-8DBE-008B0592970E}">
      <dsp:nvSpPr>
        <dsp:cNvPr id="0" name=""/>
        <dsp:cNvSpPr/>
      </dsp:nvSpPr>
      <dsp:spPr>
        <a:xfrm rot="5400000">
          <a:off x="258968" y="3268941"/>
          <a:ext cx="1897853" cy="23932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Consolidation (2028-2030)</a:t>
          </a:r>
          <a:r>
            <a:rPr lang="en-GB" sz="2400" kern="1200" dirty="0">
              <a:solidFill>
                <a:schemeClr val="tx1"/>
              </a:solidFill>
            </a:rPr>
            <a:t> </a:t>
          </a:r>
          <a:endParaRPr lang="en-US" sz="2400" kern="1200" dirty="0">
            <a:solidFill>
              <a:schemeClr val="tx1"/>
            </a:solidFill>
          </a:endParaRPr>
        </a:p>
      </dsp:txBody>
      <dsp:txXfrm rot="-5400000">
        <a:off x="11271" y="3516638"/>
        <a:ext cx="2393248" cy="1897853"/>
      </dsp:txXfrm>
    </dsp:sp>
    <dsp:sp modelId="{6212F470-EC07-461C-A8EC-E5E437C7C973}">
      <dsp:nvSpPr>
        <dsp:cNvPr id="0" name=""/>
        <dsp:cNvSpPr/>
      </dsp:nvSpPr>
      <dsp:spPr>
        <a:xfrm rot="5400000">
          <a:off x="5292121" y="647768"/>
          <a:ext cx="1138814" cy="68235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rgbClr val="000099"/>
              </a:solidFill>
            </a:rPr>
            <a:t>Consolidation of results</a:t>
          </a:r>
          <a:endParaRPr lang="en-US" sz="2000" kern="1200" dirty="0"/>
        </a:p>
        <a:p>
          <a:pPr marL="228600" lvl="1" indent="-228600" algn="l" defTabSz="889000">
            <a:lnSpc>
              <a:spcPct val="90000"/>
            </a:lnSpc>
            <a:spcBef>
              <a:spcPct val="0"/>
            </a:spcBef>
            <a:spcAft>
              <a:spcPct val="15000"/>
            </a:spcAft>
            <a:buChar char="•"/>
          </a:pPr>
          <a:r>
            <a:rPr lang="en-GB" sz="2000" kern="1200" dirty="0">
              <a:solidFill>
                <a:srgbClr val="000099"/>
              </a:solidFill>
            </a:rPr>
            <a:t>Focus on large scale demonstration </a:t>
          </a:r>
          <a:endParaRPr lang="en-DE" sz="2000" kern="1200" dirty="0">
            <a:solidFill>
              <a:srgbClr val="000099"/>
            </a:solidFill>
          </a:endParaRPr>
        </a:p>
      </dsp:txBody>
      <dsp:txXfrm rot="-5400000">
        <a:off x="2449748" y="3545733"/>
        <a:ext cx="6767968" cy="1027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2301-9FD9-407C-AD68-1624639609DB}">
      <dsp:nvSpPr>
        <dsp:cNvPr id="0" name=""/>
        <dsp:cNvSpPr/>
      </dsp:nvSpPr>
      <dsp:spPr>
        <a:xfrm rot="5400000">
          <a:off x="1673782" y="168177"/>
          <a:ext cx="1099292" cy="956384"/>
        </a:xfrm>
        <a:prstGeom prst="hexagon">
          <a:avLst>
            <a:gd name="adj" fmla="val 25000"/>
            <a:gd name="vf" fmla="val 115470"/>
          </a:avLst>
        </a:prstGeom>
        <a:solidFill>
          <a:srgbClr val="A8D2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MIP</a:t>
          </a:r>
        </a:p>
      </dsp:txBody>
      <dsp:txXfrm rot="-5400000">
        <a:off x="1894273" y="268029"/>
        <a:ext cx="658310" cy="756680"/>
      </dsp:txXfrm>
    </dsp:sp>
    <dsp:sp modelId="{CF032369-25DA-4BD1-BB36-A42CD87316D7}">
      <dsp:nvSpPr>
        <dsp:cNvPr id="0" name=""/>
        <dsp:cNvSpPr/>
      </dsp:nvSpPr>
      <dsp:spPr>
        <a:xfrm>
          <a:off x="2730642" y="339046"/>
          <a:ext cx="1226810" cy="659575"/>
        </a:xfrm>
        <a:prstGeom prst="rect">
          <a:avLst/>
        </a:prstGeom>
        <a:noFill/>
        <a:ln>
          <a:noFill/>
        </a:ln>
        <a:effectLst/>
      </dsp:spPr>
      <dsp:style>
        <a:lnRef idx="0">
          <a:scrgbClr r="0" g="0" b="0"/>
        </a:lnRef>
        <a:fillRef idx="0">
          <a:scrgbClr r="0" g="0" b="0"/>
        </a:fillRef>
        <a:effectRef idx="0">
          <a:scrgbClr r="0" g="0" b="0"/>
        </a:effectRef>
        <a:fontRef idx="minor"/>
      </dsp:style>
    </dsp:sp>
    <dsp:sp modelId="{86562FB7-7832-44E7-ACA3-91E0A90F55DD}">
      <dsp:nvSpPr>
        <dsp:cNvPr id="0" name=""/>
        <dsp:cNvSpPr/>
      </dsp:nvSpPr>
      <dsp:spPr>
        <a:xfrm rot="5400000">
          <a:off x="640887" y="168177"/>
          <a:ext cx="1099292" cy="956384"/>
        </a:xfrm>
        <a:prstGeom prst="hexagon">
          <a:avLst>
            <a:gd name="adj" fmla="val 25000"/>
            <a:gd name="vf" fmla="val 115470"/>
          </a:avLst>
        </a:prstGeom>
        <a:solidFill>
          <a:srgbClr val="A2D5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Horizon Europe</a:t>
          </a:r>
        </a:p>
        <a:p>
          <a:pPr marL="0" lvl="0" indent="0" algn="ctr" defTabSz="666750">
            <a:lnSpc>
              <a:spcPct val="90000"/>
            </a:lnSpc>
            <a:spcBef>
              <a:spcPct val="0"/>
            </a:spcBef>
            <a:spcAft>
              <a:spcPct val="35000"/>
            </a:spcAft>
            <a:buNone/>
          </a:pPr>
          <a:r>
            <a:rPr lang="en-US" sz="1500" kern="1200"/>
            <a:t>Calls</a:t>
          </a:r>
        </a:p>
      </dsp:txBody>
      <dsp:txXfrm rot="-5400000">
        <a:off x="861378" y="268029"/>
        <a:ext cx="658310" cy="756680"/>
      </dsp:txXfrm>
    </dsp:sp>
    <dsp:sp modelId="{CC28F9E3-5A55-4DD1-BF53-B14E64CDC3E0}">
      <dsp:nvSpPr>
        <dsp:cNvPr id="0" name=""/>
        <dsp:cNvSpPr/>
      </dsp:nvSpPr>
      <dsp:spPr>
        <a:xfrm rot="5400000">
          <a:off x="1155356" y="1101256"/>
          <a:ext cx="1099292" cy="956384"/>
        </a:xfrm>
        <a:prstGeom prst="hexagon">
          <a:avLst>
            <a:gd name="adj" fmla="val 25000"/>
            <a:gd name="vf" fmla="val 1154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PCP and PPI</a:t>
          </a:r>
        </a:p>
      </dsp:txBody>
      <dsp:txXfrm rot="-5400000">
        <a:off x="1375847" y="1201108"/>
        <a:ext cx="658310" cy="756680"/>
      </dsp:txXfrm>
    </dsp:sp>
    <dsp:sp modelId="{9558393D-06D8-4EC5-8158-ACDEA991F589}">
      <dsp:nvSpPr>
        <dsp:cNvPr id="0" name=""/>
        <dsp:cNvSpPr/>
      </dsp:nvSpPr>
      <dsp:spPr>
        <a:xfrm>
          <a:off x="0" y="261260"/>
          <a:ext cx="1187235" cy="65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endParaRPr lang="en-US" sz="1100" kern="1200"/>
        </a:p>
      </dsp:txBody>
      <dsp:txXfrm>
        <a:off x="0" y="261260"/>
        <a:ext cx="1187235" cy="659575"/>
      </dsp:txXfrm>
    </dsp:sp>
    <dsp:sp modelId="{02AC0122-0F1C-49EF-A802-3478840C5706}">
      <dsp:nvSpPr>
        <dsp:cNvPr id="0" name=""/>
        <dsp:cNvSpPr/>
      </dsp:nvSpPr>
      <dsp:spPr>
        <a:xfrm rot="5400000">
          <a:off x="2188251" y="1101256"/>
          <a:ext cx="1099292" cy="956384"/>
        </a:xfrm>
        <a:prstGeom prst="hexagon">
          <a:avLst>
            <a:gd name="adj" fmla="val 25000"/>
            <a:gd name="vf" fmla="val 115470"/>
          </a:avLst>
        </a:prstGeom>
        <a:solidFill>
          <a:srgbClr val="0171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t>EIB </a:t>
          </a:r>
        </a:p>
        <a:p>
          <a:pPr marL="0" lvl="0" indent="0" algn="ctr" defTabSz="400050">
            <a:lnSpc>
              <a:spcPct val="90000"/>
            </a:lnSpc>
            <a:spcBef>
              <a:spcPct val="0"/>
            </a:spcBef>
            <a:spcAft>
              <a:spcPct val="35000"/>
            </a:spcAft>
            <a:buNone/>
          </a:pPr>
          <a:r>
            <a:rPr lang="en-US" sz="900" kern="1200"/>
            <a:t>and other </a:t>
          </a:r>
          <a:r>
            <a:rPr lang="en-US" sz="900" kern="1200" err="1"/>
            <a:t>Programmes</a:t>
          </a:r>
          <a:endParaRPr lang="en-US" sz="900" kern="1200"/>
        </a:p>
      </dsp:txBody>
      <dsp:txXfrm rot="-5400000">
        <a:off x="2408742" y="1201108"/>
        <a:ext cx="658310" cy="756680"/>
      </dsp:txXfrm>
    </dsp:sp>
    <dsp:sp modelId="{B0111DF2-00CB-485A-9636-8580245E55D2}">
      <dsp:nvSpPr>
        <dsp:cNvPr id="0" name=""/>
        <dsp:cNvSpPr/>
      </dsp:nvSpPr>
      <dsp:spPr>
        <a:xfrm rot="5400000">
          <a:off x="1673782" y="2056794"/>
          <a:ext cx="1099292" cy="956384"/>
        </a:xfrm>
        <a:prstGeom prst="hexagon">
          <a:avLst>
            <a:gd name="adj" fmla="val 25000"/>
            <a:gd name="vf" fmla="val 115470"/>
          </a:avLst>
        </a:prstGeom>
        <a:solidFill>
          <a:srgbClr val="AED1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Climate-ADAPT</a:t>
          </a:r>
        </a:p>
      </dsp:txBody>
      <dsp:txXfrm rot="-5400000">
        <a:off x="1894273" y="2156646"/>
        <a:ext cx="658310" cy="756680"/>
      </dsp:txXfrm>
    </dsp:sp>
    <dsp:sp modelId="{DAF39491-F26A-44D6-8493-6679872A0E2F}">
      <dsp:nvSpPr>
        <dsp:cNvPr id="0" name=""/>
        <dsp:cNvSpPr/>
      </dsp:nvSpPr>
      <dsp:spPr>
        <a:xfrm>
          <a:off x="2730642" y="2182740"/>
          <a:ext cx="1226810" cy="659575"/>
        </a:xfrm>
        <a:prstGeom prst="rect">
          <a:avLst/>
        </a:prstGeom>
        <a:noFill/>
        <a:ln>
          <a:noFill/>
        </a:ln>
        <a:effectLst/>
      </dsp:spPr>
      <dsp:style>
        <a:lnRef idx="0">
          <a:scrgbClr r="0" g="0" b="0"/>
        </a:lnRef>
        <a:fillRef idx="0">
          <a:scrgbClr r="0" g="0" b="0"/>
        </a:fillRef>
        <a:effectRef idx="0">
          <a:scrgbClr r="0" g="0" b="0"/>
        </a:effectRef>
        <a:fontRef idx="minor"/>
      </dsp:style>
    </dsp:sp>
    <dsp:sp modelId="{D001C12C-517F-43F0-81D1-FD87484CBF82}">
      <dsp:nvSpPr>
        <dsp:cNvPr id="0" name=""/>
        <dsp:cNvSpPr/>
      </dsp:nvSpPr>
      <dsp:spPr>
        <a:xfrm rot="5400000">
          <a:off x="652115" y="2039953"/>
          <a:ext cx="1099292" cy="956384"/>
        </a:xfrm>
        <a:prstGeom prst="hexagon">
          <a:avLst>
            <a:gd name="adj" fmla="val 25000"/>
            <a:gd name="vf" fmla="val 115470"/>
          </a:avLst>
        </a:prstGeom>
        <a:solidFill>
          <a:srgbClr val="A4D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JRC</a:t>
          </a:r>
        </a:p>
      </dsp:txBody>
      <dsp:txXfrm rot="-5400000">
        <a:off x="872606" y="2139805"/>
        <a:ext cx="658310" cy="756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B68B4-BB27-48A4-9E4F-2922FB94BC3F}">
      <dsp:nvSpPr>
        <dsp:cNvPr id="0" name=""/>
        <dsp:cNvSpPr/>
      </dsp:nvSpPr>
      <dsp:spPr>
        <a:xfrm>
          <a:off x="6098031" y="2941195"/>
          <a:ext cx="4210007" cy="1394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7391677" y="3320586"/>
        <a:ext cx="2885718" cy="984959"/>
      </dsp:txXfrm>
    </dsp:sp>
    <dsp:sp modelId="{263B1BC5-FB61-445F-8E93-44C54E08A75A}">
      <dsp:nvSpPr>
        <dsp:cNvPr id="0" name=""/>
        <dsp:cNvSpPr/>
      </dsp:nvSpPr>
      <dsp:spPr>
        <a:xfrm>
          <a:off x="883473" y="2929819"/>
          <a:ext cx="3859758" cy="1405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914342" y="3312000"/>
        <a:ext cx="2640092" cy="992197"/>
      </dsp:txXfrm>
    </dsp:sp>
    <dsp:sp modelId="{D8E08A0B-861B-4FAD-BF6A-097356B83CD0}">
      <dsp:nvSpPr>
        <dsp:cNvPr id="0" name=""/>
        <dsp:cNvSpPr/>
      </dsp:nvSpPr>
      <dsp:spPr>
        <a:xfrm>
          <a:off x="6010986" y="10410"/>
          <a:ext cx="4198722" cy="1394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Access tools that the region can use to engage with citizens</a:t>
          </a:r>
        </a:p>
        <a:p>
          <a:pPr marL="114300" lvl="1" indent="-114300" algn="l" defTabSz="622300">
            <a:lnSpc>
              <a:spcPct val="90000"/>
            </a:lnSpc>
            <a:spcBef>
              <a:spcPct val="0"/>
            </a:spcBef>
            <a:spcAft>
              <a:spcPct val="15000"/>
            </a:spcAft>
            <a:buChar char="•"/>
          </a:pPr>
          <a:r>
            <a:rPr lang="en-US" sz="1400" kern="1200" dirty="0"/>
            <a:t>Direct organization of events that empower citizens to act for adapting to climate change (together with the </a:t>
          </a:r>
          <a:r>
            <a:rPr lang="en-US" sz="1400" kern="1200" dirty="0" err="1"/>
            <a:t>ClimatePact</a:t>
          </a:r>
          <a:r>
            <a:rPr lang="en-US" sz="1400" kern="1200" dirty="0"/>
            <a:t>)</a:t>
          </a:r>
        </a:p>
        <a:p>
          <a:pPr marL="114300" lvl="1" indent="-114300" algn="l" defTabSz="577850">
            <a:lnSpc>
              <a:spcPct val="90000"/>
            </a:lnSpc>
            <a:spcBef>
              <a:spcPct val="0"/>
            </a:spcBef>
            <a:spcAft>
              <a:spcPct val="15000"/>
            </a:spcAft>
            <a:buChar char="•"/>
          </a:pPr>
          <a:endParaRPr lang="en-US" sz="1300" kern="1200" dirty="0"/>
        </a:p>
      </dsp:txBody>
      <dsp:txXfrm>
        <a:off x="7301246" y="41053"/>
        <a:ext cx="2877819" cy="984959"/>
      </dsp:txXfrm>
    </dsp:sp>
    <dsp:sp modelId="{CA0D9353-A71E-4528-B18E-1D1F11F38CEA}">
      <dsp:nvSpPr>
        <dsp:cNvPr id="0" name=""/>
        <dsp:cNvSpPr/>
      </dsp:nvSpPr>
      <dsp:spPr>
        <a:xfrm>
          <a:off x="902822" y="8080"/>
          <a:ext cx="3821059" cy="13784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Knowledge on risk assessment methods</a:t>
          </a:r>
        </a:p>
        <a:p>
          <a:pPr marL="114300" lvl="1" indent="-114300" algn="l" defTabSz="622300">
            <a:lnSpc>
              <a:spcPct val="90000"/>
            </a:lnSpc>
            <a:spcBef>
              <a:spcPct val="0"/>
            </a:spcBef>
            <a:spcAft>
              <a:spcPct val="15000"/>
            </a:spcAft>
            <a:buChar char="•"/>
          </a:pPr>
          <a:r>
            <a:rPr lang="en-US" sz="1400" kern="1200" dirty="0"/>
            <a:t>Support to carry out climate risk assessments </a:t>
          </a:r>
        </a:p>
        <a:p>
          <a:pPr marL="114300" lvl="1" indent="-114300" algn="l" defTabSz="622300">
            <a:lnSpc>
              <a:spcPct val="90000"/>
            </a:lnSpc>
            <a:spcBef>
              <a:spcPct val="0"/>
            </a:spcBef>
            <a:spcAft>
              <a:spcPct val="15000"/>
            </a:spcAft>
            <a:buChar char="•"/>
          </a:pPr>
          <a:r>
            <a:rPr lang="en-US" sz="1400" kern="1200" dirty="0"/>
            <a:t>Support to accelerate the roll-out of innovative solutions</a:t>
          </a:r>
        </a:p>
        <a:p>
          <a:pPr marL="57150" lvl="1" indent="-57150" algn="l" defTabSz="355600">
            <a:lnSpc>
              <a:spcPct val="90000"/>
            </a:lnSpc>
            <a:spcBef>
              <a:spcPct val="0"/>
            </a:spcBef>
            <a:spcAft>
              <a:spcPct val="15000"/>
            </a:spcAft>
            <a:buChar char="•"/>
          </a:pPr>
          <a:endParaRPr lang="en-US" sz="800" kern="1200" dirty="0"/>
        </a:p>
      </dsp:txBody>
      <dsp:txXfrm>
        <a:off x="933102" y="38360"/>
        <a:ext cx="2614181" cy="973277"/>
      </dsp:txXfrm>
    </dsp:sp>
    <dsp:sp modelId="{42405593-94C5-493C-A161-0EBD4773021E}">
      <dsp:nvSpPr>
        <dsp:cNvPr id="0" name=""/>
        <dsp:cNvSpPr/>
      </dsp:nvSpPr>
      <dsp:spPr>
        <a:xfrm>
          <a:off x="3209718" y="186242"/>
          <a:ext cx="2102221" cy="2066357"/>
        </a:xfrm>
        <a:prstGeom prst="pieWedge">
          <a:avLst/>
        </a:prstGeom>
        <a:solidFill>
          <a:srgbClr val="A2D5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b="1" kern="1200" dirty="0"/>
            <a:t>Capacity building and development</a:t>
          </a:r>
          <a:r>
            <a:rPr lang="en-GB" sz="1400" kern="1200" dirty="0"/>
            <a:t> </a:t>
          </a:r>
          <a:endParaRPr lang="en-US" sz="1400" kern="1200" dirty="0"/>
        </a:p>
      </dsp:txBody>
      <dsp:txXfrm>
        <a:off x="3825444" y="791464"/>
        <a:ext cx="1486495" cy="1461135"/>
      </dsp:txXfrm>
    </dsp:sp>
    <dsp:sp modelId="{10419A0B-83A5-4448-99C9-A3EF519327F7}">
      <dsp:nvSpPr>
        <dsp:cNvPr id="0" name=""/>
        <dsp:cNvSpPr/>
      </dsp:nvSpPr>
      <dsp:spPr>
        <a:xfrm rot="5400000">
          <a:off x="5308588" y="177748"/>
          <a:ext cx="2068112" cy="2069792"/>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b="1" kern="1200" dirty="0"/>
            <a:t>Citizens engagement</a:t>
          </a:r>
          <a:endParaRPr lang="en-US" sz="1400" kern="1200" dirty="0"/>
        </a:p>
        <a:p>
          <a:pPr algn="ctr">
            <a:spcBef>
              <a:spcPct val="0"/>
            </a:spcBef>
            <a:buNone/>
          </a:pPr>
          <a:endParaRPr lang="en-US" sz="1400" kern="1200" dirty="0"/>
        </a:p>
      </dsp:txBody>
      <dsp:txXfrm rot="-5400000">
        <a:off x="5307748" y="784324"/>
        <a:ext cx="1463564" cy="1462376"/>
      </dsp:txXfrm>
    </dsp:sp>
    <dsp:sp modelId="{AE204136-5718-4757-9358-41B1DFB472E2}">
      <dsp:nvSpPr>
        <dsp:cNvPr id="0" name=""/>
        <dsp:cNvSpPr/>
      </dsp:nvSpPr>
      <dsp:spPr>
        <a:xfrm rot="10800000">
          <a:off x="5308956" y="2225643"/>
          <a:ext cx="2081043" cy="1887601"/>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Monitoring </a:t>
          </a:r>
        </a:p>
        <a:p>
          <a:pPr marL="0" lvl="0" indent="0" algn="ctr" defTabSz="622300">
            <a:lnSpc>
              <a:spcPct val="90000"/>
            </a:lnSpc>
            <a:spcBef>
              <a:spcPct val="0"/>
            </a:spcBef>
            <a:spcAft>
              <a:spcPct val="35000"/>
            </a:spcAft>
            <a:buNone/>
          </a:pPr>
          <a:r>
            <a:rPr lang="en-GB" sz="1400" b="1" kern="1200" dirty="0"/>
            <a:t>and </a:t>
          </a:r>
        </a:p>
        <a:p>
          <a:pPr marL="0" lvl="0" indent="0" algn="ctr" defTabSz="622300">
            <a:lnSpc>
              <a:spcPct val="90000"/>
            </a:lnSpc>
            <a:spcBef>
              <a:spcPct val="0"/>
            </a:spcBef>
            <a:spcAft>
              <a:spcPct val="35000"/>
            </a:spcAft>
            <a:buNone/>
          </a:pPr>
          <a:r>
            <a:rPr lang="en-GB" sz="1400" b="1" kern="1200" dirty="0"/>
            <a:t>evaluation</a:t>
          </a:r>
          <a:r>
            <a:rPr lang="en-GB" sz="1400" kern="1200" dirty="0"/>
            <a:t> </a:t>
          </a:r>
          <a:endParaRPr lang="en-US" sz="1400" kern="1200" dirty="0"/>
        </a:p>
      </dsp:txBody>
      <dsp:txXfrm rot="10800000">
        <a:off x="5308956" y="2225643"/>
        <a:ext cx="1471520" cy="1334735"/>
      </dsp:txXfrm>
    </dsp:sp>
    <dsp:sp modelId="{63CF5CE1-9F5B-4D9D-9078-E171257C178A}">
      <dsp:nvSpPr>
        <dsp:cNvPr id="0" name=""/>
        <dsp:cNvSpPr/>
      </dsp:nvSpPr>
      <dsp:spPr>
        <a:xfrm rot="16200000">
          <a:off x="3302088" y="2103562"/>
          <a:ext cx="1909554" cy="21164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Communication</a:t>
          </a:r>
        </a:p>
        <a:p>
          <a:pPr marL="0" lvl="0" indent="0" algn="ctr" defTabSz="622300">
            <a:lnSpc>
              <a:spcPct val="90000"/>
            </a:lnSpc>
            <a:spcBef>
              <a:spcPct val="0"/>
            </a:spcBef>
            <a:spcAft>
              <a:spcPct val="35000"/>
            </a:spcAft>
            <a:buNone/>
          </a:pPr>
          <a:r>
            <a:rPr lang="en-GB" sz="1400" b="1" kern="1200" dirty="0"/>
            <a:t> and</a:t>
          </a:r>
        </a:p>
        <a:p>
          <a:pPr marL="0" lvl="0" indent="0" algn="ctr" defTabSz="622300">
            <a:lnSpc>
              <a:spcPct val="90000"/>
            </a:lnSpc>
            <a:spcBef>
              <a:spcPct val="0"/>
            </a:spcBef>
            <a:spcAft>
              <a:spcPct val="35000"/>
            </a:spcAft>
            <a:buNone/>
          </a:pPr>
          <a:r>
            <a:rPr lang="en-GB" sz="1400" b="1" kern="1200" dirty="0"/>
            <a:t> dissemination </a:t>
          </a:r>
          <a:endParaRPr lang="en-US" sz="1400" kern="1200" dirty="0"/>
        </a:p>
      </dsp:txBody>
      <dsp:txXfrm rot="5400000">
        <a:off x="3818537" y="2207002"/>
        <a:ext cx="1496546" cy="1350259"/>
      </dsp:txXfrm>
    </dsp:sp>
    <dsp:sp modelId="{A7342AF6-5FE9-45AC-A664-ADD592DCC9B2}">
      <dsp:nvSpPr>
        <dsp:cNvPr id="0" name=""/>
        <dsp:cNvSpPr/>
      </dsp:nvSpPr>
      <dsp:spPr>
        <a:xfrm>
          <a:off x="5006077" y="1789707"/>
          <a:ext cx="651723" cy="56671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F1506-1089-4189-9A2F-A472F0AB4751}">
      <dsp:nvSpPr>
        <dsp:cNvPr id="0" name=""/>
        <dsp:cNvSpPr/>
      </dsp:nvSpPr>
      <dsp:spPr>
        <a:xfrm rot="10800000">
          <a:off x="5006077" y="2007675"/>
          <a:ext cx="651723" cy="56671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22/06/2022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24B9C"/>
                </a:solidFill>
              </a:rPr>
              <a:t>- EU missions are </a:t>
            </a:r>
            <a:r>
              <a:rPr lang="en-GB" sz="1200" b="1" dirty="0">
                <a:solidFill>
                  <a:srgbClr val="024B9C"/>
                </a:solidFill>
              </a:rPr>
              <a:t>addressing </a:t>
            </a:r>
            <a:r>
              <a:rPr lang="en-GB" sz="1200" dirty="0">
                <a:solidFill>
                  <a:srgbClr val="024B9C"/>
                </a:solidFill>
              </a:rPr>
              <a:t>the greatest challenges facing our world like fighting cancer, adapting to climate change, protecting our oceans, living in greener cities and ensuring soil health and food.</a:t>
            </a:r>
          </a:p>
          <a:p>
            <a:r>
              <a:rPr lang="en-GB" sz="1200" dirty="0">
                <a:solidFill>
                  <a:srgbClr val="024B9C"/>
                </a:solidFill>
              </a:rPr>
              <a:t>- Missions are solutions-oriented</a:t>
            </a:r>
          </a:p>
          <a:p>
            <a:endParaRPr lang="fr-BE" dirty="0"/>
          </a:p>
        </p:txBody>
      </p:sp>
      <p:sp>
        <p:nvSpPr>
          <p:cNvPr id="4" name="Slide Number Placeholder 3"/>
          <p:cNvSpPr>
            <a:spLocks noGrp="1"/>
          </p:cNvSpPr>
          <p:nvPr>
            <p:ph type="sldNum" sz="quarter" idx="10"/>
          </p:nvPr>
        </p:nvSpPr>
        <p:spPr/>
        <p:txBody>
          <a:bodyPr/>
          <a:lstStyle/>
          <a:p>
            <a:fld id="{D0F11267-FEB5-42E7-BEEE-1A7493E8A472}" type="slidenum">
              <a:rPr lang="en-US" smtClean="0"/>
              <a:t>1</a:t>
            </a:fld>
            <a:endParaRPr lang="en-US"/>
          </a:p>
        </p:txBody>
      </p:sp>
    </p:spTree>
    <p:extLst>
      <p:ext uri="{BB962C8B-B14F-4D97-AF65-F5344CB8AC3E}">
        <p14:creationId xmlns:p14="http://schemas.microsoft.com/office/powerpoint/2010/main" val="331308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50" dirty="0"/>
              <a:t>Adopted by European Commission on 29 September 2021</a:t>
            </a:r>
          </a:p>
          <a:p>
            <a:pPr marL="0" indent="0">
              <a:buNone/>
            </a:pPr>
            <a:endParaRPr lang="en-GB" sz="1200" b="1" dirty="0">
              <a:solidFill>
                <a:srgbClr val="024EA2"/>
              </a:solidFill>
            </a:endParaRPr>
          </a:p>
          <a:p>
            <a:pPr marL="0" indent="0">
              <a:buNone/>
            </a:pPr>
            <a:r>
              <a:rPr lang="en-GB" sz="1200" b="1" dirty="0">
                <a:solidFill>
                  <a:srgbClr val="024EA2"/>
                </a:solidFill>
              </a:rPr>
              <a:t>To:</a:t>
            </a:r>
          </a:p>
          <a:p>
            <a:r>
              <a:rPr lang="en-GB" sz="1200" dirty="0"/>
              <a:t>foster Europe’s </a:t>
            </a:r>
            <a:r>
              <a:rPr lang="en-GB" sz="1200" dirty="0">
                <a:solidFill>
                  <a:srgbClr val="024EA2"/>
                </a:solidFill>
              </a:rPr>
              <a:t>resilience</a:t>
            </a:r>
            <a:r>
              <a:rPr lang="en-GB" sz="1200" dirty="0"/>
              <a:t> to climate change at local and regional level while engaging citizens</a:t>
            </a:r>
          </a:p>
          <a:p>
            <a:r>
              <a:rPr lang="en-GB" sz="1200" dirty="0"/>
              <a:t>help prepare for unavoidable climate impacts and accelerate Europe’s </a:t>
            </a:r>
            <a:r>
              <a:rPr lang="en-GB" sz="1200" dirty="0">
                <a:solidFill>
                  <a:srgbClr val="024EA2"/>
                </a:solidFill>
              </a:rPr>
              <a:t>transformation</a:t>
            </a:r>
            <a:r>
              <a:rPr lang="en-GB" sz="1200" dirty="0"/>
              <a:t> into a climate-resilient continent.</a:t>
            </a:r>
            <a:endParaRPr lang="en-US" sz="1200" dirty="0"/>
          </a:p>
          <a:p>
            <a:pPr marL="0" indent="0">
              <a:buFont typeface="Arial" panose="020B0604020202020204" pitchFamily="34" charset="0"/>
              <a:buNone/>
            </a:pPr>
            <a:endParaRPr lang="en-GB" sz="1200" b="0" dirty="0"/>
          </a:p>
          <a:p>
            <a:pPr marL="171450" indent="-171450">
              <a:buFont typeface="Arial" panose="020B0604020202020204" pitchFamily="34" charset="0"/>
              <a:buChar char="•"/>
            </a:pPr>
            <a:endParaRPr lang="en-GB" sz="1200" b="0" dirty="0"/>
          </a:p>
          <a:p>
            <a:pPr marL="171450" indent="-171450">
              <a:buFont typeface="Arial" panose="020B0604020202020204" pitchFamily="34" charset="0"/>
              <a:buChar char="•"/>
            </a:pPr>
            <a:endParaRPr lang="en-GB" sz="1200" b="0" dirty="0"/>
          </a:p>
          <a:p>
            <a:pPr marL="171450" indent="-171450">
              <a:buFont typeface="Arial" panose="020B0604020202020204" pitchFamily="34" charset="0"/>
              <a:buChar char="•"/>
            </a:pPr>
            <a:r>
              <a:rPr lang="en-GB" sz="1200" b="0" dirty="0"/>
              <a:t>Specific obj.</a:t>
            </a:r>
            <a:r>
              <a:rPr lang="en-GB" sz="1200" b="0" baseline="0" dirty="0"/>
              <a:t> </a:t>
            </a:r>
            <a:r>
              <a:rPr lang="en-GB" sz="1200" b="0" dirty="0"/>
              <a:t>1: </a:t>
            </a:r>
            <a:r>
              <a:rPr lang="en-GB" sz="1200" b="1" dirty="0"/>
              <a:t>Preparing and planning for climate resilience</a:t>
            </a:r>
            <a:r>
              <a:rPr lang="fr-BE" sz="1200" b="0" dirty="0"/>
              <a:t>:</a:t>
            </a:r>
            <a:r>
              <a:rPr lang="fr-BE" sz="1200" b="0" baseline="0" dirty="0"/>
              <a:t> </a:t>
            </a:r>
            <a:r>
              <a:rPr lang="en-GB" sz="1200" b="0" dirty="0"/>
              <a:t>Provide general support to European regions and communities to better understand, prepare for and manage climate risks and opportunities</a:t>
            </a:r>
          </a:p>
          <a:p>
            <a:pPr marL="171450" indent="-171450">
              <a:buFont typeface="Arial" panose="020B0604020202020204" pitchFamily="34" charset="0"/>
              <a:buChar char="•"/>
            </a:pPr>
            <a:endParaRPr lang="en-DE" sz="1200" b="0" dirty="0"/>
          </a:p>
          <a:p>
            <a:pPr marL="171450" indent="-171450">
              <a:buFont typeface="Arial" panose="020B0604020202020204" pitchFamily="34" charset="0"/>
              <a:buChar char="•"/>
            </a:pPr>
            <a:r>
              <a:rPr lang="en-GB" sz="1200" b="0" dirty="0"/>
              <a:t>Specific obj. 2: </a:t>
            </a:r>
            <a:r>
              <a:rPr lang="en-GB" sz="1200" b="1" dirty="0"/>
              <a:t>Accelerating transformations to climate resilience</a:t>
            </a:r>
            <a:r>
              <a:rPr lang="fr-BE" sz="1200" b="0" dirty="0"/>
              <a:t>:</a:t>
            </a:r>
            <a:r>
              <a:rPr lang="fr-BE" sz="1200" b="0" baseline="0" dirty="0"/>
              <a:t> </a:t>
            </a:r>
            <a:r>
              <a:rPr lang="en-GB" sz="1200" b="0" dirty="0"/>
              <a:t>Work with at least 150 regions and communities to accelerate their transformation to a climate resilient future, supporting them in the co-creation of innovation pathways and the testing of solutions </a:t>
            </a:r>
          </a:p>
          <a:p>
            <a:pPr marL="171450" lvl="0" indent="-171450">
              <a:buFont typeface="Arial" panose="020B0604020202020204" pitchFamily="34" charset="0"/>
              <a:buChar char="•"/>
            </a:pPr>
            <a:endParaRPr lang="en-DE" sz="1200" b="0" dirty="0"/>
          </a:p>
          <a:p>
            <a:pPr marL="171450" indent="-171450">
              <a:buFont typeface="Arial" panose="020B0604020202020204" pitchFamily="34" charset="0"/>
              <a:buChar char="•"/>
            </a:pPr>
            <a:r>
              <a:rPr lang="en-GB" sz="1200" b="0" dirty="0"/>
              <a:t>Specific obj. 3: </a:t>
            </a:r>
            <a:r>
              <a:rPr lang="en-GB" sz="1200" b="1" dirty="0"/>
              <a:t>Demonstrating systemic transformations to climate resilience</a:t>
            </a:r>
            <a:r>
              <a:rPr lang="fr-BE" sz="1200" b="0" dirty="0"/>
              <a:t>:</a:t>
            </a:r>
            <a:r>
              <a:rPr lang="fr-BE" sz="1200" b="0" baseline="0" dirty="0"/>
              <a:t> </a:t>
            </a:r>
            <a:r>
              <a:rPr lang="en-GB" sz="1200" b="0" dirty="0"/>
              <a:t>Deliver at least 75 large-scale demonstrations of systemic transformations to climate resilience across European regions and communities.</a:t>
            </a:r>
            <a:endParaRPr lang="en-DE" sz="1200" b="0" dirty="0"/>
          </a:p>
          <a:p>
            <a:endParaRPr lang="en-US" sz="1200" b="0" dirty="0"/>
          </a:p>
          <a:p>
            <a:endParaRPr lang="en-US" dirty="0"/>
          </a:p>
        </p:txBody>
      </p:sp>
      <p:sp>
        <p:nvSpPr>
          <p:cNvPr id="4" name="Slide Number Placeholder 3"/>
          <p:cNvSpPr>
            <a:spLocks noGrp="1"/>
          </p:cNvSpPr>
          <p:nvPr>
            <p:ph type="sldNum" sz="quarter" idx="10"/>
          </p:nvPr>
        </p:nvSpPr>
        <p:spPr/>
        <p:txBody>
          <a:bodyPr/>
          <a:lstStyle/>
          <a:p>
            <a:fld id="{D0F11267-FEB5-42E7-BEEE-1A7493E8A472}" type="slidenum">
              <a:rPr lang="en-US" smtClean="0"/>
              <a:t>4</a:t>
            </a:fld>
            <a:endParaRPr lang="en-US"/>
          </a:p>
        </p:txBody>
      </p:sp>
    </p:spTree>
    <p:extLst>
      <p:ext uri="{BB962C8B-B14F-4D97-AF65-F5344CB8AC3E}">
        <p14:creationId xmlns:p14="http://schemas.microsoft.com/office/powerpoint/2010/main" val="243606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97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11267-FEB5-42E7-BEEE-1A7493E8A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01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11267-FEB5-42E7-BEEE-1A7493E8A4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72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81790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30546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81817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406758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12191873" cy="6858070"/>
          </a:xfrm>
          <a:prstGeom prst="rect">
            <a:avLst/>
          </a:prstGeom>
        </p:spPr>
      </p:pic>
      <p:sp>
        <p:nvSpPr>
          <p:cNvPr id="2" name="Title 1"/>
          <p:cNvSpPr>
            <a:spLocks noGrp="1"/>
          </p:cNvSpPr>
          <p:nvPr>
            <p:ph type="ctrTitle"/>
          </p:nvPr>
        </p:nvSpPr>
        <p:spPr>
          <a:xfrm>
            <a:off x="406404" y="4350657"/>
            <a:ext cx="9144000" cy="933763"/>
          </a:xfrm>
          <a:prstGeom prst="rect">
            <a:avLst/>
          </a:prstGeom>
        </p:spPr>
        <p:txBody>
          <a:bodyPr anchor="b">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20913" y="5305880"/>
            <a:ext cx="9144000" cy="1655762"/>
          </a:xfrm>
          <a:prstGeom prst="rect">
            <a:avLst/>
          </a:prstGeom>
        </p:spPr>
        <p:txBody>
          <a:bodyPr>
            <a:normAutofit/>
          </a:bodyPr>
          <a:lstStyle>
            <a:lvl1pPr marL="0" indent="0" algn="l">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039205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12191873" cy="685807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dirty="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dirty="0"/>
              <a:t>Section Titles</a:t>
            </a:r>
            <a:endParaRPr lang="en-GB" dirty="0"/>
          </a:p>
        </p:txBody>
      </p:sp>
    </p:spTree>
    <p:extLst>
      <p:ext uri="{BB962C8B-B14F-4D97-AF65-F5344CB8AC3E}">
        <p14:creationId xmlns:p14="http://schemas.microsoft.com/office/powerpoint/2010/main" val="562934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dirty="0"/>
          </a:p>
        </p:txBody>
      </p:sp>
    </p:spTree>
    <p:extLst>
      <p:ext uri="{BB962C8B-B14F-4D97-AF65-F5344CB8AC3E}">
        <p14:creationId xmlns:p14="http://schemas.microsoft.com/office/powerpoint/2010/main" val="413654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dirty="0"/>
              <a:t>Edit Master text styles</a:t>
            </a:r>
          </a:p>
        </p:txBody>
      </p:sp>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dirty="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dirty="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633569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94382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DAC8626C-19BF-4F76-98F8-69C78BDC8DFB}" type="datetimeFigureOut">
              <a:rPr lang="fr-BE" smtClean="0"/>
              <a:t>22-06-2022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88031AF-17E6-490E-85BE-C4FABB4C372A}" type="slidenum">
              <a:rPr lang="fr-BE" smtClean="0"/>
              <a:t>‹#›</a:t>
            </a:fld>
            <a:endParaRPr lang="fr-BE"/>
          </a:p>
        </p:txBody>
      </p:sp>
    </p:spTree>
    <p:extLst>
      <p:ext uri="{BB962C8B-B14F-4D97-AF65-F5344CB8AC3E}">
        <p14:creationId xmlns:p14="http://schemas.microsoft.com/office/powerpoint/2010/main" val="251921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dirty="0"/>
          </a:p>
        </p:txBody>
      </p:sp>
    </p:spTree>
    <p:extLst>
      <p:ext uri="{BB962C8B-B14F-4D97-AF65-F5344CB8AC3E}">
        <p14:creationId xmlns:p14="http://schemas.microsoft.com/office/powerpoint/2010/main" val="19602377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eusurvey/runner/MissionAdaptationRegions2022"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hyperlink" Target="https://ec.europa.eu/info/sites/default/files/research_and_innovation/funding/documents/ec_rtd_eu-climate-mission-meet-the-regions.pdf"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20670" y="4886089"/>
            <a:ext cx="10399593" cy="603239"/>
          </a:xfrm>
        </p:spPr>
        <p:txBody>
          <a:bodyPr>
            <a:normAutofit fontScale="90000"/>
          </a:bodyPr>
          <a:lstStyle/>
          <a:p>
            <a:r>
              <a:rPr lang="fr-BE" dirty="0"/>
              <a:t>Support at least 150 European </a:t>
            </a:r>
            <a:r>
              <a:rPr lang="fr-BE" dirty="0" err="1"/>
              <a:t>regions</a:t>
            </a:r>
            <a:r>
              <a:rPr lang="fr-BE" dirty="0"/>
              <a:t> and </a:t>
            </a:r>
            <a:r>
              <a:rPr lang="fr-BE" dirty="0" err="1"/>
              <a:t>communities</a:t>
            </a:r>
            <a:r>
              <a:rPr lang="fr-BE" dirty="0"/>
              <a:t> to </a:t>
            </a:r>
            <a:r>
              <a:rPr lang="fr-BE" dirty="0" err="1"/>
              <a:t>become</a:t>
            </a:r>
            <a:r>
              <a:rPr lang="fr-BE" dirty="0"/>
              <a:t> </a:t>
            </a:r>
            <a:r>
              <a:rPr lang="fr-BE" dirty="0" err="1"/>
              <a:t>climate</a:t>
            </a:r>
            <a:r>
              <a:rPr lang="fr-BE" dirty="0"/>
              <a:t> </a:t>
            </a:r>
            <a:r>
              <a:rPr lang="fr-BE" dirty="0" err="1"/>
              <a:t>resilient</a:t>
            </a:r>
            <a:r>
              <a:rPr lang="fr-BE" dirty="0"/>
              <a:t> by 2030</a:t>
            </a:r>
          </a:p>
        </p:txBody>
      </p:sp>
      <p:sp>
        <p:nvSpPr>
          <p:cNvPr id="4" name="TextBox 3">
            <a:extLst>
              <a:ext uri="{FF2B5EF4-FFF2-40B4-BE49-F238E27FC236}">
                <a16:creationId xmlns:a16="http://schemas.microsoft.com/office/drawing/2014/main" id="{E12F462C-D52E-4F14-98FF-89F720403584}"/>
              </a:ext>
            </a:extLst>
          </p:cNvPr>
          <p:cNvSpPr txBox="1"/>
          <p:nvPr/>
        </p:nvSpPr>
        <p:spPr>
          <a:xfrm>
            <a:off x="8805687" y="5367203"/>
            <a:ext cx="2991716" cy="461665"/>
          </a:xfrm>
          <a:prstGeom prst="rect">
            <a:avLst/>
          </a:prstGeom>
          <a:noFill/>
        </p:spPr>
        <p:txBody>
          <a:bodyPr wrap="none" rtlCol="0">
            <a:spAutoFit/>
          </a:bodyPr>
          <a:lstStyle/>
          <a:p>
            <a:r>
              <a:rPr lang="fr-BE" sz="2400" b="1" dirty="0">
                <a:solidFill>
                  <a:schemeClr val="bg1"/>
                </a:solidFill>
              </a:rPr>
              <a:t>Johannes Klumpers</a:t>
            </a:r>
            <a:endParaRPr lang="en-IE" sz="2400" b="1" dirty="0">
              <a:solidFill>
                <a:schemeClr val="bg1"/>
              </a:solidFill>
            </a:endParaRPr>
          </a:p>
        </p:txBody>
      </p:sp>
    </p:spTree>
    <p:extLst>
      <p:ext uri="{BB962C8B-B14F-4D97-AF65-F5344CB8AC3E}">
        <p14:creationId xmlns:p14="http://schemas.microsoft.com/office/powerpoint/2010/main" val="285796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262609"/>
            <a:ext cx="11045707" cy="1325563"/>
          </a:xfrm>
        </p:spPr>
        <p:txBody>
          <a:bodyPr>
            <a:normAutofit/>
          </a:bodyPr>
          <a:lstStyle/>
          <a:p>
            <a:r>
              <a:rPr lang="en-IE" sz="3200">
                <a:solidFill>
                  <a:srgbClr val="92D050"/>
                </a:solidFill>
              </a:rPr>
              <a:t>The Mission Charter</a:t>
            </a:r>
            <a:endParaRPr lang="fr-BE" sz="3200">
              <a:solidFill>
                <a:srgbClr val="92D050"/>
              </a:solidFill>
            </a:endParaRPr>
          </a:p>
        </p:txBody>
      </p:sp>
      <p:sp>
        <p:nvSpPr>
          <p:cNvPr id="3" name="Rectangle 2"/>
          <p:cNvSpPr/>
          <p:nvPr/>
        </p:nvSpPr>
        <p:spPr>
          <a:xfrm>
            <a:off x="494224" y="1687354"/>
            <a:ext cx="11264960" cy="5493812"/>
          </a:xfrm>
          <a:prstGeom prst="rect">
            <a:avLst/>
          </a:prstGeom>
        </p:spPr>
        <p:txBody>
          <a:bodyPr wrap="square">
            <a:spAutoFit/>
          </a:bodyPr>
          <a:lstStyle/>
          <a:p>
            <a:r>
              <a:rPr lang="en-GB" sz="2400" b="1" dirty="0">
                <a:solidFill>
                  <a:schemeClr val="tx2"/>
                </a:solidFill>
              </a:rPr>
              <a:t>How?</a:t>
            </a:r>
          </a:p>
          <a:p>
            <a:pPr marL="342900" indent="-342900">
              <a:spcAft>
                <a:spcPts val="600"/>
              </a:spcAft>
              <a:buFont typeface="Arial" panose="020B0604020202020204" pitchFamily="34" charset="0"/>
              <a:buChar char="•"/>
            </a:pPr>
            <a:r>
              <a:rPr lang="en-GB" sz="2400" dirty="0"/>
              <a:t>Fill in the dedicated </a:t>
            </a:r>
            <a:r>
              <a:rPr lang="en-GB" sz="2400" u="sng" dirty="0">
                <a:hlinkClick r:id="rId2"/>
              </a:rPr>
              <a:t>EU Survey</a:t>
            </a:r>
            <a:endParaRPr lang="en-GB" sz="2400" dirty="0"/>
          </a:p>
          <a:p>
            <a:pPr marL="342900" indent="-342900">
              <a:spcAft>
                <a:spcPts val="600"/>
              </a:spcAft>
              <a:buFont typeface="Arial" panose="020B0604020202020204" pitchFamily="34" charset="0"/>
              <a:buChar char="•"/>
            </a:pPr>
            <a:r>
              <a:rPr lang="en-GB" sz="2400" dirty="0"/>
              <a:t>Evaluation of your commitments to climate adaptation by the Mission Secretariat </a:t>
            </a:r>
          </a:p>
          <a:p>
            <a:pPr marL="342900" indent="-342900">
              <a:spcAft>
                <a:spcPts val="600"/>
              </a:spcAft>
              <a:buFont typeface="Arial" panose="020B0604020202020204" pitchFamily="34" charset="0"/>
              <a:buChar char="•"/>
            </a:pPr>
            <a:r>
              <a:rPr lang="en-GB" sz="2400" dirty="0"/>
              <a:t>Get invited to sign the Mission Charter</a:t>
            </a:r>
          </a:p>
          <a:p>
            <a:endParaRPr lang="en-GB" sz="2400" dirty="0">
              <a:solidFill>
                <a:srgbClr val="024B9C"/>
              </a:solidFill>
            </a:endParaRPr>
          </a:p>
          <a:p>
            <a:r>
              <a:rPr lang="en-GB" sz="2400" b="1" dirty="0">
                <a:solidFill>
                  <a:srgbClr val="024B9C"/>
                </a:solidFill>
              </a:rPr>
              <a:t>When?</a:t>
            </a:r>
          </a:p>
          <a:p>
            <a:r>
              <a:rPr lang="en-GB" sz="2400" dirty="0"/>
              <a:t>No deadline to apply. Open and inclusive process. </a:t>
            </a:r>
          </a:p>
          <a:p>
            <a:r>
              <a:rPr lang="en-GB" sz="2400" dirty="0"/>
              <a:t>First signatories will be announced at the First Mission Forum </a:t>
            </a:r>
          </a:p>
          <a:p>
            <a:endParaRPr lang="en-GB" sz="2400" dirty="0">
              <a:solidFill>
                <a:srgbClr val="024B9C"/>
              </a:solidFill>
            </a:endParaRPr>
          </a:p>
          <a:p>
            <a:r>
              <a:rPr lang="en-GB" sz="2400" b="1" dirty="0">
                <a:solidFill>
                  <a:srgbClr val="024B9C"/>
                </a:solidFill>
              </a:rPr>
              <a:t>Who?</a:t>
            </a:r>
          </a:p>
          <a:p>
            <a:r>
              <a:rPr lang="en-US" sz="2400" dirty="0"/>
              <a:t>Representatives from regional and local authorities will sign the Mission Charter on behalf of their respective authorities.</a:t>
            </a:r>
            <a:endParaRPr lang="en-GB" sz="2400" dirty="0">
              <a:solidFill>
                <a:srgbClr val="024B9C"/>
              </a:solidFill>
            </a:endParaRPr>
          </a:p>
          <a:p>
            <a:endParaRPr lang="fr-BE" sz="2400" b="1" dirty="0"/>
          </a:p>
        </p:txBody>
      </p:sp>
    </p:spTree>
    <p:extLst>
      <p:ext uri="{BB962C8B-B14F-4D97-AF65-F5344CB8AC3E}">
        <p14:creationId xmlns:p14="http://schemas.microsoft.com/office/powerpoint/2010/main" val="312199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563417"/>
            <a:ext cx="11045707" cy="1524001"/>
          </a:xfrm>
        </p:spPr>
        <p:txBody>
          <a:bodyPr>
            <a:normAutofit/>
          </a:bodyPr>
          <a:lstStyle/>
          <a:p>
            <a:r>
              <a:rPr lang="en-IE" sz="3200" dirty="0"/>
              <a:t>Support through the Mission Implementation Platform (early 2023)</a:t>
            </a:r>
            <a:endParaRPr lang="fr-BE"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3489966"/>
              </p:ext>
            </p:extLst>
          </p:nvPr>
        </p:nvGraphicFramePr>
        <p:xfrm>
          <a:off x="350982" y="2295319"/>
          <a:ext cx="10663878" cy="43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F7BA006-4B3C-49C5-9110-B99377324681}"/>
              </a:ext>
            </a:extLst>
          </p:cNvPr>
          <p:cNvSpPr txBox="1"/>
          <p:nvPr/>
        </p:nvSpPr>
        <p:spPr>
          <a:xfrm>
            <a:off x="1059530" y="5351227"/>
            <a:ext cx="4689695" cy="954107"/>
          </a:xfrm>
          <a:prstGeom prst="rect">
            <a:avLst/>
          </a:prstGeom>
          <a:noFill/>
        </p:spPr>
        <p:txBody>
          <a:bodyPr wrap="square" rtlCol="0">
            <a:spAutoFit/>
          </a:bodyPr>
          <a:lstStyle/>
          <a:p>
            <a:pPr marL="285750" lvl="0" indent="-109538">
              <a:buFont typeface="Arial" panose="020B0604020202020204" pitchFamily="34" charset="0"/>
              <a:buChar char="•"/>
            </a:pPr>
            <a:r>
              <a:rPr lang="en-GB" sz="1400" dirty="0"/>
              <a:t>Network with other regions</a:t>
            </a:r>
            <a:endParaRPr lang="en-US" sz="1400" dirty="0"/>
          </a:p>
          <a:p>
            <a:pPr marL="285750" lvl="0" indent="-109538">
              <a:buFont typeface="Arial" panose="020B0604020202020204" pitchFamily="34" charset="0"/>
              <a:buChar char="•"/>
            </a:pPr>
            <a:r>
              <a:rPr lang="en-GB" sz="1400" dirty="0"/>
              <a:t>Sharing experiences</a:t>
            </a:r>
            <a:endParaRPr lang="en-US" sz="1400" dirty="0"/>
          </a:p>
          <a:p>
            <a:pPr marL="285750" lvl="0" indent="-109538">
              <a:buFont typeface="Arial" panose="020B0604020202020204" pitchFamily="34" charset="0"/>
              <a:buChar char="•"/>
            </a:pPr>
            <a:r>
              <a:rPr lang="en-US" sz="1400" dirty="0"/>
              <a:t>Access adaptation best practices</a:t>
            </a:r>
          </a:p>
          <a:p>
            <a:pPr marL="176212" lvl="0"/>
            <a:r>
              <a:rPr lang="en-US" sz="1400" dirty="0"/>
              <a:t>  from previous projects</a:t>
            </a:r>
            <a:endParaRPr lang="en-IE" sz="1400" dirty="0"/>
          </a:p>
        </p:txBody>
      </p:sp>
      <p:sp>
        <p:nvSpPr>
          <p:cNvPr id="4" name="TextBox 3">
            <a:extLst>
              <a:ext uri="{FF2B5EF4-FFF2-40B4-BE49-F238E27FC236}">
                <a16:creationId xmlns:a16="http://schemas.microsoft.com/office/drawing/2014/main" id="{6303FD37-8C92-45B6-9C4A-3D1848BF1200}"/>
              </a:ext>
            </a:extLst>
          </p:cNvPr>
          <p:cNvSpPr txBox="1"/>
          <p:nvPr/>
        </p:nvSpPr>
        <p:spPr>
          <a:xfrm>
            <a:off x="7365589" y="5340476"/>
            <a:ext cx="3200811" cy="1169551"/>
          </a:xfrm>
          <a:prstGeom prst="rect">
            <a:avLst/>
          </a:prstGeom>
          <a:noFill/>
        </p:spPr>
        <p:txBody>
          <a:bodyPr wrap="square" rtlCol="0">
            <a:spAutoFit/>
          </a:bodyPr>
          <a:lstStyle/>
          <a:p>
            <a:pPr marL="360363" lvl="0" indent="-92075">
              <a:buFont typeface="Arial" panose="020B0604020202020204" pitchFamily="34" charset="0"/>
              <a:buChar char="•"/>
            </a:pPr>
            <a:r>
              <a:rPr lang="en-US" sz="1400" dirty="0"/>
              <a:t>Tracking progress and reporting on the Mission different streams of activities</a:t>
            </a:r>
          </a:p>
          <a:p>
            <a:pPr marL="360363" lvl="0" indent="-92075">
              <a:buFont typeface="Arial" panose="020B0604020202020204" pitchFamily="34" charset="0"/>
              <a:buChar char="•"/>
            </a:pPr>
            <a:r>
              <a:rPr lang="en-US" sz="1400" dirty="0"/>
              <a:t> Visibility for regional efforts and progress to tackle climate change</a:t>
            </a:r>
          </a:p>
        </p:txBody>
      </p:sp>
    </p:spTree>
    <p:extLst>
      <p:ext uri="{BB962C8B-B14F-4D97-AF65-F5344CB8AC3E}">
        <p14:creationId xmlns:p14="http://schemas.microsoft.com/office/powerpoint/2010/main" val="22244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262609"/>
            <a:ext cx="11045707" cy="1325563"/>
          </a:xfrm>
        </p:spPr>
        <p:txBody>
          <a:bodyPr>
            <a:normAutofit/>
          </a:bodyPr>
          <a:lstStyle/>
          <a:p>
            <a:r>
              <a:rPr lang="en-IE" sz="3200" dirty="0">
                <a:solidFill>
                  <a:srgbClr val="92D050"/>
                </a:solidFill>
              </a:rPr>
              <a:t>The Mission Charter</a:t>
            </a:r>
            <a:endParaRPr lang="fr-BE" sz="3200" dirty="0">
              <a:solidFill>
                <a:srgbClr val="92D050"/>
              </a:solidFill>
            </a:endParaRPr>
          </a:p>
        </p:txBody>
      </p:sp>
      <p:sp>
        <p:nvSpPr>
          <p:cNvPr id="3" name="Rectangle 2"/>
          <p:cNvSpPr/>
          <p:nvPr/>
        </p:nvSpPr>
        <p:spPr>
          <a:xfrm>
            <a:off x="494224" y="1687354"/>
            <a:ext cx="11264960" cy="2169825"/>
          </a:xfrm>
          <a:prstGeom prst="rect">
            <a:avLst/>
          </a:prstGeom>
        </p:spPr>
        <p:txBody>
          <a:bodyPr wrap="square">
            <a:spAutoFit/>
          </a:bodyPr>
          <a:lstStyle/>
          <a:p>
            <a:pPr marL="342900" indent="-342900">
              <a:spcAft>
                <a:spcPts val="600"/>
              </a:spcAft>
              <a:buFont typeface="Arial" panose="020B0604020202020204" pitchFamily="34" charset="0"/>
              <a:buChar char="•"/>
            </a:pPr>
            <a:r>
              <a:rPr lang="en-GB" sz="2400" dirty="0"/>
              <a:t>260 applications received in total</a:t>
            </a:r>
          </a:p>
          <a:p>
            <a:pPr marL="342900" indent="-342900">
              <a:spcAft>
                <a:spcPts val="600"/>
              </a:spcAft>
              <a:buFont typeface="Arial" panose="020B0604020202020204" pitchFamily="34" charset="0"/>
              <a:buChar char="•"/>
            </a:pPr>
            <a:r>
              <a:rPr lang="en-GB" sz="2400" dirty="0"/>
              <a:t>118 signatories announced on June 7 at the Mission Forum</a:t>
            </a:r>
          </a:p>
          <a:p>
            <a:pPr marL="342900" indent="-342900">
              <a:spcAft>
                <a:spcPts val="600"/>
              </a:spcAft>
              <a:buFont typeface="Arial" panose="020B0604020202020204" pitchFamily="34" charset="0"/>
              <a:buChar char="•"/>
            </a:pPr>
            <a:r>
              <a:rPr lang="en-GB" sz="2400" dirty="0"/>
              <a:t>17 Friends of the Mission announced</a:t>
            </a:r>
          </a:p>
          <a:p>
            <a:endParaRPr lang="en-GB" sz="2400" dirty="0">
              <a:solidFill>
                <a:srgbClr val="024B9C"/>
              </a:solidFill>
            </a:endParaRPr>
          </a:p>
          <a:p>
            <a:endParaRPr lang="fr-BE" sz="2400" b="1" dirty="0"/>
          </a:p>
        </p:txBody>
      </p:sp>
    </p:spTree>
    <p:extLst>
      <p:ext uri="{BB962C8B-B14F-4D97-AF65-F5344CB8AC3E}">
        <p14:creationId xmlns:p14="http://schemas.microsoft.com/office/powerpoint/2010/main" val="782296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5359" y="712621"/>
            <a:ext cx="11045707" cy="728238"/>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fr-BE" dirty="0">
                <a:solidFill>
                  <a:srgbClr val="ACD144"/>
                </a:solidFill>
              </a:rPr>
              <a:t>First Mission </a:t>
            </a:r>
            <a:r>
              <a:rPr lang="fr-BE" dirty="0" err="1">
                <a:solidFill>
                  <a:srgbClr val="ACD144"/>
                </a:solidFill>
              </a:rPr>
              <a:t>signatories</a:t>
            </a:r>
            <a:r>
              <a:rPr lang="fr-BE" dirty="0">
                <a:solidFill>
                  <a:srgbClr val="ACD144"/>
                </a:solidFill>
              </a:rPr>
              <a:t> @ the Mission Forum</a:t>
            </a:r>
            <a:endParaRPr lang="en-US" dirty="0">
              <a:solidFill>
                <a:srgbClr val="ACD144"/>
              </a:solidFill>
            </a:endParaRPr>
          </a:p>
        </p:txBody>
      </p:sp>
      <p:grpSp>
        <p:nvGrpSpPr>
          <p:cNvPr id="4" name="Group 3"/>
          <p:cNvGrpSpPr/>
          <p:nvPr/>
        </p:nvGrpSpPr>
        <p:grpSpPr>
          <a:xfrm>
            <a:off x="192854" y="1532709"/>
            <a:ext cx="6722331" cy="5325291"/>
            <a:chOff x="402776" y="1600200"/>
            <a:chExt cx="6643954" cy="5550491"/>
          </a:xfrm>
        </p:grpSpPr>
        <p:pic>
          <p:nvPicPr>
            <p:cNvPr id="10" name="Picture 9"/>
            <p:cNvPicPr>
              <a:picLocks noChangeAspect="1"/>
            </p:cNvPicPr>
            <p:nvPr/>
          </p:nvPicPr>
          <p:blipFill rotWithShape="1">
            <a:blip r:embed="rId3"/>
            <a:srcRect l="56279" t="27714" r="37055" b="66237"/>
            <a:stretch/>
          </p:blipFill>
          <p:spPr>
            <a:xfrm>
              <a:off x="4429500" y="6528391"/>
              <a:ext cx="1219201" cy="622300"/>
            </a:xfrm>
            <a:prstGeom prst="rect">
              <a:avLst/>
            </a:prstGeom>
          </p:spPr>
        </p:pic>
        <p:pic>
          <p:nvPicPr>
            <p:cNvPr id="2" name="Picture 1"/>
            <p:cNvPicPr>
              <a:picLocks noChangeAspect="1"/>
            </p:cNvPicPr>
            <p:nvPr/>
          </p:nvPicPr>
          <p:blipFill rotWithShape="1">
            <a:blip r:embed="rId3"/>
            <a:srcRect l="33750" t="24074" r="35278" b="33210"/>
            <a:stretch/>
          </p:blipFill>
          <p:spPr>
            <a:xfrm>
              <a:off x="402776" y="1600200"/>
              <a:ext cx="5664200" cy="4394200"/>
            </a:xfrm>
            <a:prstGeom prst="rect">
              <a:avLst/>
            </a:prstGeom>
          </p:spPr>
        </p:pic>
        <p:pic>
          <p:nvPicPr>
            <p:cNvPr id="5" name="Picture 4"/>
            <p:cNvPicPr>
              <a:picLocks noChangeAspect="1"/>
            </p:cNvPicPr>
            <p:nvPr/>
          </p:nvPicPr>
          <p:blipFill rotWithShape="1">
            <a:blip r:embed="rId3"/>
            <a:srcRect l="40932" t="67037" r="50735" b="6049"/>
            <a:stretch/>
          </p:blipFill>
          <p:spPr>
            <a:xfrm>
              <a:off x="3045200" y="1987822"/>
              <a:ext cx="1524000" cy="2768600"/>
            </a:xfrm>
            <a:prstGeom prst="rect">
              <a:avLst/>
            </a:prstGeom>
          </p:spPr>
        </p:pic>
        <p:pic>
          <p:nvPicPr>
            <p:cNvPr id="6" name="Picture 5"/>
            <p:cNvPicPr>
              <a:picLocks noChangeAspect="1"/>
            </p:cNvPicPr>
            <p:nvPr/>
          </p:nvPicPr>
          <p:blipFill rotWithShape="1">
            <a:blip r:embed="rId3"/>
            <a:srcRect l="48954" t="47837" r="44027" b="6848"/>
            <a:stretch/>
          </p:blipFill>
          <p:spPr>
            <a:xfrm>
              <a:off x="4429501" y="1866900"/>
              <a:ext cx="1283728" cy="4661491"/>
            </a:xfrm>
            <a:prstGeom prst="rect">
              <a:avLst/>
            </a:prstGeom>
          </p:spPr>
        </p:pic>
        <p:pic>
          <p:nvPicPr>
            <p:cNvPr id="8" name="Picture 7"/>
            <p:cNvPicPr>
              <a:picLocks noChangeAspect="1"/>
            </p:cNvPicPr>
            <p:nvPr/>
          </p:nvPicPr>
          <p:blipFill rotWithShape="1">
            <a:blip r:embed="rId3"/>
            <a:srcRect l="48501" t="27220" r="44485" b="51792"/>
            <a:stretch/>
          </p:blipFill>
          <p:spPr>
            <a:xfrm>
              <a:off x="3146799" y="4699000"/>
              <a:ext cx="1282701" cy="2159000"/>
            </a:xfrm>
            <a:prstGeom prst="rect">
              <a:avLst/>
            </a:prstGeom>
          </p:spPr>
        </p:pic>
        <p:pic>
          <p:nvPicPr>
            <p:cNvPr id="11" name="Picture 10"/>
            <p:cNvPicPr>
              <a:picLocks noChangeAspect="1"/>
            </p:cNvPicPr>
            <p:nvPr/>
          </p:nvPicPr>
          <p:blipFill rotWithShape="1">
            <a:blip r:embed="rId3"/>
            <a:srcRect l="55862" t="33516" r="36846" b="25003"/>
            <a:stretch/>
          </p:blipFill>
          <p:spPr>
            <a:xfrm>
              <a:off x="5713229" y="1866900"/>
              <a:ext cx="1333501" cy="4267200"/>
            </a:xfrm>
            <a:prstGeom prst="rect">
              <a:avLst/>
            </a:prstGeom>
          </p:spPr>
        </p:pic>
      </p:grpSp>
      <p:sp>
        <p:nvSpPr>
          <p:cNvPr id="12" name="Rectangle 11"/>
          <p:cNvSpPr/>
          <p:nvPr/>
        </p:nvSpPr>
        <p:spPr>
          <a:xfrm>
            <a:off x="3769360" y="1440859"/>
            <a:ext cx="2661920" cy="347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rotWithShape="1">
          <a:blip r:embed="rId3"/>
          <a:srcRect l="56070" t="75739" r="35388" b="10311"/>
          <a:stretch/>
        </p:blipFill>
        <p:spPr>
          <a:xfrm>
            <a:off x="192853" y="5445354"/>
            <a:ext cx="1562101" cy="1435100"/>
          </a:xfrm>
          <a:prstGeom prst="rect">
            <a:avLst/>
          </a:prstGeom>
        </p:spPr>
      </p:pic>
      <p:pic>
        <p:nvPicPr>
          <p:cNvPr id="13" name="Picture 12"/>
          <p:cNvPicPr>
            <a:picLocks noChangeAspect="1"/>
          </p:cNvPicPr>
          <p:nvPr/>
        </p:nvPicPr>
        <p:blipFill rotWithShape="1">
          <a:blip r:embed="rId4"/>
          <a:srcRect l="33860" t="52846" r="37719" b="28597"/>
          <a:stretch/>
        </p:blipFill>
        <p:spPr>
          <a:xfrm>
            <a:off x="7043475" y="4024768"/>
            <a:ext cx="5126542" cy="1882897"/>
          </a:xfrm>
          <a:prstGeom prst="rect">
            <a:avLst/>
          </a:prstGeom>
        </p:spPr>
      </p:pic>
      <p:sp>
        <p:nvSpPr>
          <p:cNvPr id="14" name="TextBox 13"/>
          <p:cNvSpPr txBox="1"/>
          <p:nvPr/>
        </p:nvSpPr>
        <p:spPr>
          <a:xfrm>
            <a:off x="7565303" y="1836618"/>
            <a:ext cx="4475747" cy="1384995"/>
          </a:xfrm>
          <a:prstGeom prst="rect">
            <a:avLst/>
          </a:prstGeom>
          <a:noFill/>
        </p:spPr>
        <p:txBody>
          <a:bodyPr wrap="square" rtlCol="0">
            <a:spAutoFit/>
          </a:bodyPr>
          <a:lstStyle/>
          <a:p>
            <a:r>
              <a:rPr lang="en-GB" sz="2400" dirty="0">
                <a:solidFill>
                  <a:srgbClr val="024EA2"/>
                </a:solidFill>
              </a:rPr>
              <a:t>Press release and Factsheet available at: </a:t>
            </a:r>
          </a:p>
          <a:p>
            <a:r>
              <a:rPr lang="fr-BE" dirty="0">
                <a:hlinkClick r:id="rId5"/>
              </a:rPr>
              <a:t>ec_rtd_eu-climate-mission-meet-the-regions.pdf (europa.eu)</a:t>
            </a:r>
            <a:endParaRPr lang="fr-BE" dirty="0"/>
          </a:p>
        </p:txBody>
      </p:sp>
    </p:spTree>
    <p:extLst>
      <p:ext uri="{BB962C8B-B14F-4D97-AF65-F5344CB8AC3E}">
        <p14:creationId xmlns:p14="http://schemas.microsoft.com/office/powerpoint/2010/main" val="33212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262609"/>
            <a:ext cx="11045707" cy="1325563"/>
          </a:xfrm>
        </p:spPr>
        <p:txBody>
          <a:bodyPr>
            <a:normAutofit/>
          </a:bodyPr>
          <a:lstStyle/>
          <a:p>
            <a:r>
              <a:rPr lang="en-IE" sz="3200" dirty="0">
                <a:solidFill>
                  <a:srgbClr val="92D050"/>
                </a:solidFill>
              </a:rPr>
              <a:t>The Mission Forum</a:t>
            </a:r>
            <a:endParaRPr lang="fr-BE" sz="3200" dirty="0">
              <a:solidFill>
                <a:srgbClr val="92D050"/>
              </a:solidFill>
            </a:endParaRPr>
          </a:p>
        </p:txBody>
      </p:sp>
      <p:sp>
        <p:nvSpPr>
          <p:cNvPr id="3" name="Rectangle 2"/>
          <p:cNvSpPr/>
          <p:nvPr/>
        </p:nvSpPr>
        <p:spPr>
          <a:xfrm>
            <a:off x="494224" y="1687354"/>
            <a:ext cx="11264960" cy="6478697"/>
          </a:xfrm>
          <a:prstGeom prst="rect">
            <a:avLst/>
          </a:prstGeom>
        </p:spPr>
        <p:txBody>
          <a:bodyPr wrap="square">
            <a:spAutoFit/>
          </a:bodyPr>
          <a:lstStyle/>
          <a:p>
            <a:pPr marL="342900" indent="-342900">
              <a:spcAft>
                <a:spcPts val="600"/>
              </a:spcAft>
              <a:buFont typeface="Arial" panose="020B0604020202020204" pitchFamily="34" charset="0"/>
              <a:buChar char="•"/>
            </a:pPr>
            <a:r>
              <a:rPr lang="en-GB" sz="2400" dirty="0"/>
              <a:t>First ever Mission Forum</a:t>
            </a:r>
          </a:p>
          <a:p>
            <a:pPr marL="342900" indent="-342900">
              <a:spcAft>
                <a:spcPts val="600"/>
              </a:spcAft>
              <a:buFont typeface="Arial" panose="020B0604020202020204" pitchFamily="34" charset="0"/>
              <a:buChar char="•"/>
            </a:pPr>
            <a:r>
              <a:rPr lang="en-GB" sz="2400" dirty="0"/>
              <a:t>Important element of governance</a:t>
            </a:r>
          </a:p>
          <a:p>
            <a:pPr marL="342900" indent="-342900">
              <a:spcAft>
                <a:spcPts val="600"/>
              </a:spcAft>
              <a:buFont typeface="Arial" panose="020B0604020202020204" pitchFamily="34" charset="0"/>
              <a:buChar char="•"/>
            </a:pPr>
            <a:r>
              <a:rPr lang="en-GB" sz="2400" dirty="0"/>
              <a:t>150 participants in the room, 120 linked through </a:t>
            </a:r>
            <a:r>
              <a:rPr lang="en-GB" sz="2400" dirty="0" err="1"/>
              <a:t>Interactio</a:t>
            </a:r>
            <a:r>
              <a:rPr lang="en-GB" sz="2400" dirty="0"/>
              <a:t>, 1200 participants on-line, 200 participants participating in the sli.do polls. </a:t>
            </a:r>
          </a:p>
          <a:p>
            <a:pPr marL="342900" indent="-342900">
              <a:spcAft>
                <a:spcPts val="600"/>
              </a:spcAft>
              <a:buFont typeface="Arial" panose="020B0604020202020204" pitchFamily="34" charset="0"/>
              <a:buChar char="•"/>
            </a:pPr>
            <a:endParaRPr lang="en-GB" sz="2400" dirty="0"/>
          </a:p>
          <a:p>
            <a:pPr marL="342900" indent="-342900">
              <a:spcAft>
                <a:spcPts val="600"/>
              </a:spcAft>
              <a:buFont typeface="Arial" panose="020B0604020202020204" pitchFamily="34" charset="0"/>
              <a:buChar char="•"/>
            </a:pPr>
            <a:r>
              <a:rPr lang="en-GB" sz="2400" dirty="0"/>
              <a:t>Links between European, national and regional level discussed</a:t>
            </a:r>
          </a:p>
          <a:p>
            <a:pPr marL="342900" indent="-342900">
              <a:spcAft>
                <a:spcPts val="600"/>
              </a:spcAft>
              <a:buFont typeface="Arial" panose="020B0604020202020204" pitchFamily="34" charset="0"/>
              <a:buChar char="•"/>
            </a:pPr>
            <a:r>
              <a:rPr lang="en-GB" sz="2400" dirty="0"/>
              <a:t>Approach confirmed</a:t>
            </a:r>
          </a:p>
          <a:p>
            <a:pPr marL="342900" indent="-342900">
              <a:spcAft>
                <a:spcPts val="600"/>
              </a:spcAft>
              <a:buFont typeface="Arial" panose="020B0604020202020204" pitchFamily="34" charset="0"/>
              <a:buChar char="•"/>
            </a:pPr>
            <a:r>
              <a:rPr lang="en-GB" sz="2400" dirty="0"/>
              <a:t>Urged to work across Missions (especially Cities and Adaptation)</a:t>
            </a:r>
          </a:p>
          <a:p>
            <a:pPr marL="342900" indent="-342900">
              <a:spcAft>
                <a:spcPts val="600"/>
              </a:spcAft>
              <a:buFont typeface="Arial" panose="020B0604020202020204" pitchFamily="34" charset="0"/>
              <a:buChar char="•"/>
            </a:pPr>
            <a:r>
              <a:rPr lang="en-GB" sz="2400" dirty="0"/>
              <a:t>Financing and combination of finances identified as a major headache for regions</a:t>
            </a:r>
          </a:p>
          <a:p>
            <a:pPr marL="342900" indent="-342900">
              <a:spcAft>
                <a:spcPts val="600"/>
              </a:spcAft>
              <a:buFont typeface="Arial" panose="020B0604020202020204" pitchFamily="34" charset="0"/>
              <a:buChar char="•"/>
            </a:pPr>
            <a:r>
              <a:rPr lang="en-GB" sz="2400" dirty="0"/>
              <a:t>Not enough skilled staff in regional administrations</a:t>
            </a:r>
          </a:p>
          <a:p>
            <a:pPr marL="342900" indent="-342900">
              <a:spcAft>
                <a:spcPts val="600"/>
              </a:spcAft>
              <a:buFont typeface="Arial" panose="020B0604020202020204" pitchFamily="34" charset="0"/>
              <a:buChar char="•"/>
            </a:pPr>
            <a:endParaRPr lang="en-GB" sz="2400" dirty="0"/>
          </a:p>
          <a:p>
            <a:pPr marL="342900" indent="-342900">
              <a:spcAft>
                <a:spcPts val="600"/>
              </a:spcAft>
              <a:buFont typeface="Arial" panose="020B0604020202020204" pitchFamily="34" charset="0"/>
              <a:buChar char="•"/>
            </a:pPr>
            <a:endParaRPr lang="en-GB" sz="2400" dirty="0"/>
          </a:p>
          <a:p>
            <a:endParaRPr lang="en-GB" sz="2400" dirty="0">
              <a:solidFill>
                <a:srgbClr val="024B9C"/>
              </a:solidFill>
            </a:endParaRPr>
          </a:p>
          <a:p>
            <a:endParaRPr lang="fr-BE" sz="2400" b="1" dirty="0"/>
          </a:p>
        </p:txBody>
      </p:sp>
    </p:spTree>
    <p:extLst>
      <p:ext uri="{BB962C8B-B14F-4D97-AF65-F5344CB8AC3E}">
        <p14:creationId xmlns:p14="http://schemas.microsoft.com/office/powerpoint/2010/main" val="401014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Actors</a:t>
            </a:r>
          </a:p>
        </p:txBody>
      </p:sp>
      <p:sp>
        <p:nvSpPr>
          <p:cNvPr id="3" name="Content Placeholder 2"/>
          <p:cNvSpPr>
            <a:spLocks noGrp="1"/>
          </p:cNvSpPr>
          <p:nvPr>
            <p:ph sz="half" idx="2"/>
          </p:nvPr>
        </p:nvSpPr>
        <p:spPr>
          <a:solidFill>
            <a:schemeClr val="bg1">
              <a:lumMod val="95000"/>
            </a:schemeClr>
          </a:solidFill>
        </p:spPr>
        <p:txBody>
          <a:bodyPr/>
          <a:lstStyle/>
          <a:p>
            <a:r>
              <a:rPr lang="en-GB" sz="1800" dirty="0"/>
              <a:t>Commissioner Carlos Moedas</a:t>
            </a:r>
          </a:p>
          <a:p>
            <a:r>
              <a:rPr lang="en-GB" sz="1800" dirty="0"/>
              <a:t>Mariana </a:t>
            </a:r>
            <a:r>
              <a:rPr lang="en-GB" sz="1800" dirty="0" err="1"/>
              <a:t>Mazzucato</a:t>
            </a:r>
            <a:endParaRPr lang="en-GB" sz="1800" dirty="0"/>
          </a:p>
          <a:p>
            <a:r>
              <a:rPr lang="en-GB" sz="1800" dirty="0"/>
              <a:t>Other expert groups</a:t>
            </a:r>
          </a:p>
        </p:txBody>
      </p:sp>
      <p:sp>
        <p:nvSpPr>
          <p:cNvPr id="4" name="Text Placeholder 3"/>
          <p:cNvSpPr>
            <a:spLocks noGrp="1"/>
          </p:cNvSpPr>
          <p:nvPr>
            <p:ph type="body" sz="quarter" idx="3"/>
          </p:nvPr>
        </p:nvSpPr>
        <p:spPr/>
        <p:txBody>
          <a:bodyPr/>
          <a:lstStyle/>
          <a:p>
            <a:r>
              <a:rPr lang="en-GB" dirty="0"/>
              <a:t>Reading*</a:t>
            </a:r>
          </a:p>
        </p:txBody>
      </p:sp>
      <p:sp>
        <p:nvSpPr>
          <p:cNvPr id="5" name="Content Placeholder 4"/>
          <p:cNvSpPr>
            <a:spLocks noGrp="1"/>
          </p:cNvSpPr>
          <p:nvPr>
            <p:ph sz="quarter" idx="4"/>
          </p:nvPr>
        </p:nvSpPr>
        <p:spPr>
          <a:solidFill>
            <a:schemeClr val="tx1">
              <a:lumMod val="20000"/>
              <a:lumOff val="80000"/>
            </a:schemeClr>
          </a:solidFill>
        </p:spPr>
        <p:txBody>
          <a:bodyPr/>
          <a:lstStyle/>
          <a:p>
            <a:r>
              <a:rPr lang="fr-BE" sz="1800" dirty="0"/>
              <a:t>LAB – FAB – APP</a:t>
            </a:r>
          </a:p>
          <a:p>
            <a:r>
              <a:rPr lang="en-US" sz="1800" dirty="0"/>
              <a:t>Mission-Oriented Research and Innovation: Inventory and </a:t>
            </a:r>
            <a:r>
              <a:rPr lang="en-US" sz="1800" dirty="0" err="1"/>
              <a:t>characterisation</a:t>
            </a:r>
            <a:r>
              <a:rPr lang="en-US" sz="1800" dirty="0"/>
              <a:t> of initiatives</a:t>
            </a:r>
          </a:p>
          <a:p>
            <a:r>
              <a:rPr lang="en-US" sz="1800" dirty="0"/>
              <a:t>Mission-oriented research &amp; innovation in the European Union: A problem-solving approach to fuel innovation-led growth</a:t>
            </a:r>
          </a:p>
          <a:p>
            <a:r>
              <a:rPr lang="en-US" sz="1800" dirty="0"/>
              <a:t>Governing Missions: Governing Missions in the European Union</a:t>
            </a:r>
            <a:endParaRPr lang="en-GB" sz="1800" dirty="0"/>
          </a:p>
        </p:txBody>
      </p:sp>
      <p:sp>
        <p:nvSpPr>
          <p:cNvPr id="6" name="Title 5"/>
          <p:cNvSpPr>
            <a:spLocks noGrp="1"/>
          </p:cNvSpPr>
          <p:nvPr>
            <p:ph type="title"/>
          </p:nvPr>
        </p:nvSpPr>
        <p:spPr/>
        <p:txBody>
          <a:bodyPr/>
          <a:lstStyle/>
          <a:p>
            <a:r>
              <a:rPr lang="en-GB" dirty="0"/>
              <a:t>The Mission – History of driving forces</a:t>
            </a:r>
          </a:p>
        </p:txBody>
      </p:sp>
      <p:sp>
        <p:nvSpPr>
          <p:cNvPr id="7" name="TextBox 6"/>
          <p:cNvSpPr txBox="1"/>
          <p:nvPr/>
        </p:nvSpPr>
        <p:spPr>
          <a:xfrm>
            <a:off x="5037514" y="6010102"/>
            <a:ext cx="4979324" cy="677108"/>
          </a:xfrm>
          <a:prstGeom prst="rect">
            <a:avLst/>
          </a:prstGeom>
          <a:noFill/>
        </p:spPr>
        <p:txBody>
          <a:bodyPr wrap="square" rtlCol="0">
            <a:spAutoFit/>
          </a:bodyPr>
          <a:lstStyle/>
          <a:p>
            <a:r>
              <a:rPr lang="fr-BE" dirty="0"/>
              <a:t>*</a:t>
            </a:r>
            <a:r>
              <a:rPr lang="fr-BE" sz="1000" dirty="0"/>
              <a:t>https://ec.europa.eu/info/research-and-innovation/funding/funding-opportunities/funding-programmes-and-open-calls/horizon-europe/missions-horizon-europe/mission-oriented-policy-studies-and-reports_en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550" y="3495701"/>
            <a:ext cx="1629295" cy="2034619"/>
          </a:xfrm>
          <a:prstGeom prst="rect">
            <a:avLst/>
          </a:prstGeom>
        </p:spPr>
      </p:pic>
    </p:spTree>
    <p:extLst>
      <p:ext uri="{BB962C8B-B14F-4D97-AF65-F5344CB8AC3E}">
        <p14:creationId xmlns:p14="http://schemas.microsoft.com/office/powerpoint/2010/main" val="375918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The Mission – History </a:t>
            </a:r>
          </a:p>
        </p:txBody>
      </p:sp>
      <p:sp>
        <p:nvSpPr>
          <p:cNvPr id="7" name="TextBox 6"/>
          <p:cNvSpPr txBox="1"/>
          <p:nvPr/>
        </p:nvSpPr>
        <p:spPr>
          <a:xfrm>
            <a:off x="5037514" y="6010102"/>
            <a:ext cx="4979324" cy="246221"/>
          </a:xfrm>
          <a:prstGeom prst="rect">
            <a:avLst/>
          </a:prstGeom>
          <a:noFill/>
        </p:spPr>
        <p:txBody>
          <a:bodyPr wrap="square" rtlCol="0">
            <a:spAutoFit/>
          </a:bodyPr>
          <a:lstStyle/>
          <a:p>
            <a:endParaRPr lang="fr-BE" sz="1000" dirty="0"/>
          </a:p>
        </p:txBody>
      </p:sp>
      <p:graphicFrame>
        <p:nvGraphicFramePr>
          <p:cNvPr id="11" name="Content Placeholder 10"/>
          <p:cNvGraphicFramePr>
            <a:graphicFrameLocks noGrp="1"/>
          </p:cNvGraphicFramePr>
          <p:nvPr>
            <p:ph sz="half" idx="2"/>
          </p:nvPr>
        </p:nvGraphicFramePr>
        <p:xfrm>
          <a:off x="3391795" y="1790180"/>
          <a:ext cx="5157787" cy="309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391795" y="4688042"/>
            <a:ext cx="816194" cy="1165991"/>
            <a:chOff x="1" y="1929936"/>
            <a:chExt cx="816194" cy="1165991"/>
          </a:xfrm>
        </p:grpSpPr>
        <p:sp>
          <p:nvSpPr>
            <p:cNvPr id="8" name="Chevron 7"/>
            <p:cNvSpPr/>
            <p:nvPr/>
          </p:nvSpPr>
          <p:spPr>
            <a:xfrm rot="5400000">
              <a:off x="-174898" y="2104835"/>
              <a:ext cx="1165991" cy="816194"/>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hevron 4"/>
            <p:cNvSpPr txBox="1"/>
            <p:nvPr/>
          </p:nvSpPr>
          <p:spPr>
            <a:xfrm>
              <a:off x="1" y="2338034"/>
              <a:ext cx="816194" cy="3497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Implementation</a:t>
              </a:r>
            </a:p>
          </p:txBody>
        </p:sp>
      </p:grpSp>
      <p:sp>
        <p:nvSpPr>
          <p:cNvPr id="2" name="TextBox 1"/>
          <p:cNvSpPr txBox="1"/>
          <p:nvPr/>
        </p:nvSpPr>
        <p:spPr>
          <a:xfrm>
            <a:off x="4207989" y="4802416"/>
            <a:ext cx="4206240" cy="646331"/>
          </a:xfrm>
          <a:prstGeom prst="rect">
            <a:avLst/>
          </a:prstGeom>
          <a:noFill/>
        </p:spPr>
        <p:txBody>
          <a:bodyPr wrap="square" rtlCol="0">
            <a:spAutoFit/>
          </a:bodyPr>
          <a:lstStyle/>
          <a:p>
            <a:pPr marL="285750" indent="-285750">
              <a:buFont typeface="Arial" panose="020B0604020202020204" pitchFamily="34" charset="0"/>
              <a:buChar char="•"/>
            </a:pPr>
            <a:r>
              <a:rPr lang="fr-BE" sz="1200" dirty="0" err="1"/>
              <a:t>Implementation</a:t>
            </a:r>
            <a:r>
              <a:rPr lang="fr-BE" sz="1200" dirty="0"/>
              <a:t> Plan</a:t>
            </a:r>
          </a:p>
          <a:p>
            <a:pPr marL="285750" indent="-285750">
              <a:buFont typeface="Arial" panose="020B0604020202020204" pitchFamily="34" charset="0"/>
              <a:buChar char="•"/>
            </a:pPr>
            <a:r>
              <a:rPr lang="fr-BE" sz="1200" dirty="0"/>
              <a:t>Nomination Mission Manager </a:t>
            </a:r>
            <a:r>
              <a:rPr lang="fr-BE" sz="1200" dirty="0" err="1"/>
              <a:t>Feb</a:t>
            </a:r>
            <a:r>
              <a:rPr lang="fr-BE" sz="1200" dirty="0"/>
              <a:t> 2021</a:t>
            </a:r>
          </a:p>
          <a:p>
            <a:pPr marL="285750" indent="-285750">
              <a:buFont typeface="Arial" panose="020B0604020202020204" pitchFamily="34" charset="0"/>
              <a:buChar char="•"/>
            </a:pPr>
            <a:r>
              <a:rPr lang="fr-BE" sz="1200" dirty="0"/>
              <a:t>Mission </a:t>
            </a:r>
            <a:r>
              <a:rPr lang="fr-BE" sz="1200" dirty="0" err="1"/>
              <a:t>secretariat</a:t>
            </a:r>
            <a:endParaRPr lang="fr-BE" sz="1200" dirty="0"/>
          </a:p>
        </p:txBody>
      </p:sp>
      <p:sp>
        <p:nvSpPr>
          <p:cNvPr id="3" name="Rounded Rectangle 2"/>
          <p:cNvSpPr/>
          <p:nvPr/>
        </p:nvSpPr>
        <p:spPr>
          <a:xfrm>
            <a:off x="4150483" y="4802416"/>
            <a:ext cx="4399099" cy="64352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8917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358271" y="3288171"/>
            <a:ext cx="6803692" cy="35698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Rectangle 1"/>
          <p:cNvSpPr/>
          <p:nvPr/>
        </p:nvSpPr>
        <p:spPr>
          <a:xfrm>
            <a:off x="623292" y="3288171"/>
            <a:ext cx="10926451" cy="342831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Down Arrow Callout 22"/>
          <p:cNvSpPr/>
          <p:nvPr/>
        </p:nvSpPr>
        <p:spPr>
          <a:xfrm>
            <a:off x="1520884" y="1431809"/>
            <a:ext cx="2498482" cy="2695624"/>
          </a:xfrm>
          <a:prstGeom prst="downArrowCallout">
            <a:avLst>
              <a:gd name="adj1" fmla="val 15415"/>
              <a:gd name="adj2" fmla="val 25000"/>
              <a:gd name="adj3" fmla="val 25000"/>
              <a:gd name="adj4" fmla="val 649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itle 1"/>
          <p:cNvSpPr txBox="1">
            <a:spLocks/>
          </p:cNvSpPr>
          <p:nvPr/>
        </p:nvSpPr>
        <p:spPr>
          <a:xfrm>
            <a:off x="623292" y="953042"/>
            <a:ext cx="11630725" cy="1693888"/>
          </a:xfrm>
          <a:prstGeom prst="rect">
            <a:avLst/>
          </a:prstGeom>
        </p:spPr>
        <p:txBody>
          <a:bodyPr>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GB" sz="2700" dirty="0">
                <a:solidFill>
                  <a:schemeClr val="tx2"/>
                </a:solidFill>
              </a:rPr>
              <a:t>Green Deal Missions: </a:t>
            </a:r>
            <a:br>
              <a:rPr lang="en-GB" sz="2700" dirty="0">
                <a:solidFill>
                  <a:schemeClr val="tx2"/>
                </a:solidFill>
              </a:rPr>
            </a:br>
            <a:br>
              <a:rPr lang="en-GB" sz="2700" dirty="0">
                <a:solidFill>
                  <a:schemeClr val="tx2"/>
                </a:solidFill>
              </a:rPr>
            </a:br>
            <a:endParaRPr lang="en-US" dirty="0"/>
          </a:p>
        </p:txBody>
      </p:sp>
      <p:sp>
        <p:nvSpPr>
          <p:cNvPr id="7" name="Rectangle 6"/>
          <p:cNvSpPr/>
          <p:nvPr/>
        </p:nvSpPr>
        <p:spPr>
          <a:xfrm>
            <a:off x="1830148" y="1505702"/>
            <a:ext cx="2085975" cy="645442"/>
          </a:xfrm>
          <a:prstGeom prst="rect">
            <a:avLst/>
          </a:prstGeom>
          <a:solidFill>
            <a:srgbClr val="00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066026" y="1484490"/>
            <a:ext cx="2085975" cy="645442"/>
          </a:xfrm>
          <a:prstGeom prst="rect">
            <a:avLst/>
          </a:prstGeom>
          <a:solidFill>
            <a:srgbClr val="0D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29799" y="1484490"/>
            <a:ext cx="2085975" cy="645442"/>
          </a:xfrm>
          <a:prstGeom prst="rect">
            <a:avLst/>
          </a:prstGeom>
          <a:solidFill>
            <a:srgbClr val="059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593573" y="1484490"/>
            <a:ext cx="2085975" cy="645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2151" y="2216885"/>
            <a:ext cx="989931" cy="87443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752" y="2232317"/>
            <a:ext cx="726844" cy="99819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3080" y="2194814"/>
            <a:ext cx="1128607" cy="104208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1978" y="2213486"/>
            <a:ext cx="866879" cy="991131"/>
          </a:xfrm>
          <a:prstGeom prst="rect">
            <a:avLst/>
          </a:prstGeom>
        </p:spPr>
      </p:pic>
      <p:sp>
        <p:nvSpPr>
          <p:cNvPr id="18" name="Content Placeholder 1"/>
          <p:cNvSpPr txBox="1">
            <a:spLocks/>
          </p:cNvSpPr>
          <p:nvPr/>
        </p:nvSpPr>
        <p:spPr>
          <a:xfrm>
            <a:off x="4066025" y="1484490"/>
            <a:ext cx="2085976"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1800" dirty="0" err="1">
                <a:solidFill>
                  <a:schemeClr val="bg1"/>
                </a:solidFill>
              </a:rPr>
              <a:t>Climate-neutral</a:t>
            </a:r>
            <a:r>
              <a:rPr lang="fr-BE" sz="1800" dirty="0">
                <a:solidFill>
                  <a:schemeClr val="bg1"/>
                </a:solidFill>
              </a:rPr>
              <a:t> and Smart </a:t>
            </a:r>
            <a:r>
              <a:rPr lang="fr-BE" sz="1800" dirty="0" err="1">
                <a:solidFill>
                  <a:schemeClr val="bg1"/>
                </a:solidFill>
              </a:rPr>
              <a:t>Cities</a:t>
            </a:r>
            <a:endParaRPr lang="en-GB" sz="1800" dirty="0">
              <a:solidFill>
                <a:schemeClr val="bg1"/>
              </a:solidFill>
            </a:endParaRPr>
          </a:p>
        </p:txBody>
      </p:sp>
      <p:sp>
        <p:nvSpPr>
          <p:cNvPr id="19" name="Content Placeholder 1"/>
          <p:cNvSpPr txBox="1">
            <a:spLocks/>
          </p:cNvSpPr>
          <p:nvPr/>
        </p:nvSpPr>
        <p:spPr>
          <a:xfrm>
            <a:off x="6329798" y="1484490"/>
            <a:ext cx="2085977"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bg1"/>
                </a:solidFill>
              </a:rPr>
              <a:t>Restore our Ocean and Waters</a:t>
            </a:r>
            <a:endParaRPr lang="en-GB" sz="1800" dirty="0">
              <a:solidFill>
                <a:schemeClr val="bg1"/>
              </a:solidFill>
            </a:endParaRPr>
          </a:p>
        </p:txBody>
      </p:sp>
      <p:sp>
        <p:nvSpPr>
          <p:cNvPr id="20" name="Content Placeholder 1"/>
          <p:cNvSpPr txBox="1">
            <a:spLocks/>
          </p:cNvSpPr>
          <p:nvPr/>
        </p:nvSpPr>
        <p:spPr>
          <a:xfrm>
            <a:off x="8593572" y="1484490"/>
            <a:ext cx="2085976"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1800" dirty="0" err="1">
                <a:solidFill>
                  <a:schemeClr val="bg1"/>
                </a:solidFill>
              </a:rPr>
              <a:t>Soil</a:t>
            </a:r>
            <a:r>
              <a:rPr lang="fr-BE" sz="1800" dirty="0">
                <a:solidFill>
                  <a:schemeClr val="bg1"/>
                </a:solidFill>
              </a:rPr>
              <a:t> Deal </a:t>
            </a:r>
            <a:br>
              <a:rPr lang="fr-BE" sz="1800" dirty="0">
                <a:solidFill>
                  <a:schemeClr val="bg1"/>
                </a:solidFill>
              </a:rPr>
            </a:br>
            <a:r>
              <a:rPr lang="fr-BE" sz="1800" dirty="0">
                <a:solidFill>
                  <a:schemeClr val="bg1"/>
                </a:solidFill>
              </a:rPr>
              <a:t>for Europe </a:t>
            </a:r>
            <a:endParaRPr lang="en-GB" sz="1800" dirty="0">
              <a:solidFill>
                <a:schemeClr val="bg1"/>
              </a:solidFill>
            </a:endParaRPr>
          </a:p>
        </p:txBody>
      </p:sp>
      <p:sp>
        <p:nvSpPr>
          <p:cNvPr id="21" name="Content Placeholder 1"/>
          <p:cNvSpPr txBox="1">
            <a:spLocks/>
          </p:cNvSpPr>
          <p:nvPr/>
        </p:nvSpPr>
        <p:spPr>
          <a:xfrm>
            <a:off x="1830148" y="1515464"/>
            <a:ext cx="2085975" cy="645442"/>
          </a:xfrm>
          <a:prstGeom prst="rect">
            <a:avLst/>
          </a:prstGeom>
        </p:spPr>
        <p:txBody>
          <a:bodyPr anchor="ct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1800" dirty="0">
                <a:solidFill>
                  <a:schemeClr val="bg1"/>
                </a:solidFill>
              </a:rPr>
              <a:t>Adaptation to </a:t>
            </a:r>
            <a:r>
              <a:rPr lang="fr-BE" sz="1800" dirty="0" err="1">
                <a:solidFill>
                  <a:schemeClr val="bg1"/>
                </a:solidFill>
              </a:rPr>
              <a:t>Climate</a:t>
            </a:r>
            <a:r>
              <a:rPr lang="fr-BE" sz="1800" dirty="0">
                <a:solidFill>
                  <a:schemeClr val="bg1"/>
                </a:solidFill>
              </a:rPr>
              <a:t> Change</a:t>
            </a:r>
            <a:endParaRPr lang="en-GB" sz="1800" dirty="0">
              <a:solidFill>
                <a:schemeClr val="bg1"/>
              </a:solidFill>
            </a:endParaRPr>
          </a:p>
        </p:txBody>
      </p:sp>
      <p:sp>
        <p:nvSpPr>
          <p:cNvPr id="22" name="TextBox 21"/>
          <p:cNvSpPr txBox="1"/>
          <p:nvPr/>
        </p:nvSpPr>
        <p:spPr>
          <a:xfrm>
            <a:off x="993576" y="4119674"/>
            <a:ext cx="3774367" cy="2677656"/>
          </a:xfrm>
          <a:prstGeom prst="rect">
            <a:avLst/>
          </a:prstGeom>
          <a:noFill/>
        </p:spPr>
        <p:txBody>
          <a:bodyPr wrap="square" rtlCol="0">
            <a:spAutoFit/>
          </a:bodyPr>
          <a:lstStyle/>
          <a:p>
            <a:r>
              <a:rPr lang="en-GB" sz="2400" b="1" dirty="0">
                <a:solidFill>
                  <a:schemeClr val="tx2"/>
                </a:solidFill>
              </a:rPr>
              <a:t>Objective:</a:t>
            </a:r>
          </a:p>
          <a:p>
            <a:r>
              <a:rPr lang="en-GB" sz="2400" b="1" dirty="0">
                <a:solidFill>
                  <a:srgbClr val="024B9C"/>
                </a:solidFill>
              </a:rPr>
              <a:t>Support at least 150 European regions and communities towards climate resilience by 2030</a:t>
            </a:r>
            <a:endParaRPr lang="en-US" sz="2400" b="1" dirty="0"/>
          </a:p>
          <a:p>
            <a:endParaRPr lang="fr-BE" sz="2400" b="1" dirty="0"/>
          </a:p>
        </p:txBody>
      </p:sp>
    </p:spTree>
    <p:extLst>
      <p:ext uri="{BB962C8B-B14F-4D97-AF65-F5344CB8AC3E}">
        <p14:creationId xmlns:p14="http://schemas.microsoft.com/office/powerpoint/2010/main" val="164546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128" y="208107"/>
            <a:ext cx="10515600" cy="1325563"/>
          </a:xfrm>
        </p:spPr>
        <p:txBody>
          <a:bodyPr/>
          <a:lstStyle/>
          <a:p>
            <a:r>
              <a:rPr lang="fr-BE" dirty="0"/>
              <a:t>Innovation areas</a:t>
            </a:r>
            <a:endParaRPr lang="en-US" dirty="0"/>
          </a:p>
        </p:txBody>
      </p:sp>
      <p:pic>
        <p:nvPicPr>
          <p:cNvPr id="4" name="Picture 3"/>
          <p:cNvPicPr>
            <a:picLocks noChangeAspect="1"/>
          </p:cNvPicPr>
          <p:nvPr/>
        </p:nvPicPr>
        <p:blipFill>
          <a:blip r:embed="rId3"/>
          <a:stretch>
            <a:fillRect/>
          </a:stretch>
        </p:blipFill>
        <p:spPr>
          <a:xfrm>
            <a:off x="2201398" y="1337261"/>
            <a:ext cx="5218702" cy="5580818"/>
          </a:xfrm>
          <a:prstGeom prst="rect">
            <a:avLst/>
          </a:prstGeom>
        </p:spPr>
      </p:pic>
      <p:pic>
        <p:nvPicPr>
          <p:cNvPr id="5" name="Picture Placeholder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42265" y="3648364"/>
            <a:ext cx="1847351" cy="3209636"/>
          </a:xfrm>
          <a:prstGeom prst="rect">
            <a:avLst/>
          </a:prstGeom>
        </p:spPr>
      </p:pic>
      <p:sp>
        <p:nvSpPr>
          <p:cNvPr id="6" name="TextBox 5"/>
          <p:cNvSpPr txBox="1"/>
          <p:nvPr/>
        </p:nvSpPr>
        <p:spPr>
          <a:xfrm rot="16200000">
            <a:off x="9393006" y="5865006"/>
            <a:ext cx="17368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2C2C2C"/>
                </a:solidFill>
                <a:effectLst/>
                <a:uLnTx/>
                <a:uFillTx/>
                <a:latin typeface="Segoe UI"/>
                <a:ea typeface="+mn-ea"/>
                <a:cs typeface="+mn-cs"/>
              </a:rPr>
              <a:t>©</a:t>
            </a:r>
            <a:r>
              <a:rPr kumimoji="0" lang="en-IE" sz="1800" b="0" i="0" u="none" strike="noStrike" kern="1200" cap="none" spc="0" normalizeH="0" baseline="0" noProof="0" dirty="0">
                <a:ln>
                  <a:noFill/>
                </a:ln>
                <a:solidFill>
                  <a:srgbClr val="2C2C2C"/>
                </a:solidFill>
                <a:effectLst/>
                <a:uLnTx/>
                <a:uFillTx/>
                <a:latin typeface="Segoe UI"/>
                <a:ea typeface="+mn-ea"/>
                <a:cs typeface="+mn-cs"/>
              </a:rPr>
              <a:t> </a:t>
            </a:r>
            <a:r>
              <a:rPr kumimoji="0" lang="en-IE" sz="1100" b="0" i="0" u="none" strike="noStrike" kern="1200" cap="none" spc="0" normalizeH="0" baseline="0" noProof="0" dirty="0">
                <a:ln>
                  <a:noFill/>
                </a:ln>
                <a:solidFill>
                  <a:srgbClr val="2C2C2C"/>
                </a:solidFill>
                <a:effectLst/>
                <a:uLnTx/>
                <a:uFillTx/>
                <a:latin typeface="Segoe UI"/>
                <a:ea typeface="+mn-ea"/>
                <a:cs typeface="+mn-cs"/>
              </a:rPr>
              <a:t>picture: Peter </a:t>
            </a:r>
            <a:r>
              <a:rPr kumimoji="0" lang="en-IE" sz="1100" b="0" i="0" u="none" strike="noStrike" kern="1200" cap="none" spc="0" normalizeH="0" baseline="0" noProof="0" dirty="0" err="1">
                <a:ln>
                  <a:noFill/>
                </a:ln>
                <a:solidFill>
                  <a:srgbClr val="2C2C2C"/>
                </a:solidFill>
                <a:effectLst/>
                <a:uLnTx/>
                <a:uFillTx/>
                <a:latin typeface="Segoe UI"/>
                <a:ea typeface="+mn-ea"/>
                <a:cs typeface="+mn-cs"/>
              </a:rPr>
              <a:t>Lőffler</a:t>
            </a:r>
            <a:endParaRPr kumimoji="0" lang="en-IE" sz="1100" b="0" i="0" u="none" strike="noStrike" kern="1200" cap="none" spc="0" normalizeH="0" baseline="0" noProof="0" dirty="0">
              <a:ln>
                <a:noFill/>
              </a:ln>
              <a:solidFill>
                <a:srgbClr val="2C2C2C"/>
              </a:solidFill>
              <a:effectLst/>
              <a:uLnTx/>
              <a:uFillTx/>
              <a:latin typeface="Segoe UI"/>
              <a:ea typeface="+mn-ea"/>
              <a:cs typeface="+mn-cs"/>
            </a:endParaRPr>
          </a:p>
        </p:txBody>
      </p:sp>
      <p:pic>
        <p:nvPicPr>
          <p:cNvPr id="2" name="Picture 1"/>
          <p:cNvPicPr>
            <a:picLocks noChangeAspect="1"/>
          </p:cNvPicPr>
          <p:nvPr/>
        </p:nvPicPr>
        <p:blipFill>
          <a:blip r:embed="rId5"/>
          <a:stretch>
            <a:fillRect/>
          </a:stretch>
        </p:blipFill>
        <p:spPr>
          <a:xfrm>
            <a:off x="9803265" y="0"/>
            <a:ext cx="2386351" cy="1538240"/>
          </a:xfrm>
          <a:prstGeom prst="rect">
            <a:avLst/>
          </a:prstGeom>
        </p:spPr>
      </p:pic>
    </p:spTree>
    <p:extLst>
      <p:ext uri="{BB962C8B-B14F-4D97-AF65-F5344CB8AC3E}">
        <p14:creationId xmlns:p14="http://schemas.microsoft.com/office/powerpoint/2010/main" val="72154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256145" y="1439333"/>
          <a:ext cx="927330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82254" y="535709"/>
            <a:ext cx="89962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Phases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7"/>
          <a:stretch>
            <a:fillRect/>
          </a:stretch>
        </p:blipFill>
        <p:spPr>
          <a:xfrm>
            <a:off x="10011999" y="0"/>
            <a:ext cx="2180001" cy="1405227"/>
          </a:xfrm>
          <a:prstGeom prst="rect">
            <a:avLst/>
          </a:prstGeom>
        </p:spPr>
      </p:pic>
    </p:spTree>
    <p:extLst>
      <p:ext uri="{BB962C8B-B14F-4D97-AF65-F5344CB8AC3E}">
        <p14:creationId xmlns:p14="http://schemas.microsoft.com/office/powerpoint/2010/main" val="7325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262609"/>
            <a:ext cx="11045707" cy="1325563"/>
          </a:xfrm>
        </p:spPr>
        <p:txBody>
          <a:bodyPr>
            <a:normAutofit/>
          </a:bodyPr>
          <a:lstStyle/>
          <a:p>
            <a:r>
              <a:rPr lang="en-IE" sz="3200">
                <a:solidFill>
                  <a:srgbClr val="ACD144"/>
                </a:solidFill>
              </a:rPr>
              <a:t>How will the Mission support the Regions?</a:t>
            </a:r>
            <a:endParaRPr lang="fr-BE" sz="3200">
              <a:solidFill>
                <a:srgbClr val="ACD144"/>
              </a:solidFill>
            </a:endParaRPr>
          </a:p>
        </p:txBody>
      </p:sp>
      <p:graphicFrame>
        <p:nvGraphicFramePr>
          <p:cNvPr id="4" name="Content Placeholder 3"/>
          <p:cNvGraphicFramePr>
            <a:graphicFrameLocks noGrp="1"/>
          </p:cNvGraphicFramePr>
          <p:nvPr>
            <p:ph idx="1"/>
          </p:nvPr>
        </p:nvGraphicFramePr>
        <p:xfrm>
          <a:off x="8848437" y="1311502"/>
          <a:ext cx="3957453" cy="3158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98721" y="2202635"/>
            <a:ext cx="9699823" cy="3539430"/>
          </a:xfrm>
          <a:prstGeom prst="rect">
            <a:avLst/>
          </a:prstGeom>
          <a:noFill/>
        </p:spPr>
        <p:txBody>
          <a:bodyPr wrap="square" rtlCol="0">
            <a:spAutoFit/>
          </a:bodyPr>
          <a:lstStyle/>
          <a:p>
            <a:pPr marL="457200" indent="-457200">
              <a:lnSpc>
                <a:spcPct val="150000"/>
              </a:lnSpc>
              <a:buFont typeface="+mj-lt"/>
              <a:buAutoNum type="arabicPeriod"/>
            </a:pPr>
            <a:r>
              <a:rPr lang="en-GB" sz="2000" dirty="0">
                <a:solidFill>
                  <a:srgbClr val="024B9C"/>
                </a:solidFill>
              </a:rPr>
              <a:t>Horizon Europe project grants: calls currently opened and future yearly calls (</a:t>
            </a:r>
            <a:r>
              <a:rPr lang="en-GB" sz="2000" dirty="0" err="1">
                <a:solidFill>
                  <a:srgbClr val="024B9C"/>
                </a:solidFill>
              </a:rPr>
              <a:t>eg</a:t>
            </a:r>
            <a:r>
              <a:rPr lang="en-GB" sz="2000" dirty="0">
                <a:solidFill>
                  <a:srgbClr val="024B9C"/>
                </a:solidFill>
              </a:rPr>
              <a:t> possible support to public procurers to buy innovative/pre-commercial solutions for climate resilience)</a:t>
            </a:r>
          </a:p>
          <a:p>
            <a:pPr marL="457200" indent="-457200">
              <a:lnSpc>
                <a:spcPct val="150000"/>
              </a:lnSpc>
              <a:buFont typeface="+mj-lt"/>
              <a:buAutoNum type="arabicPeriod"/>
            </a:pPr>
            <a:r>
              <a:rPr lang="en-US" sz="2000" dirty="0">
                <a:solidFill>
                  <a:srgbClr val="024B9C"/>
                </a:solidFill>
              </a:rPr>
              <a:t>Services by Mission Implementation Platform (MIP)</a:t>
            </a:r>
          </a:p>
          <a:p>
            <a:pPr marL="457200" indent="-457200">
              <a:lnSpc>
                <a:spcPct val="150000"/>
              </a:lnSpc>
              <a:buFont typeface="+mj-lt"/>
              <a:buAutoNum type="arabicPeriod"/>
            </a:pPr>
            <a:r>
              <a:rPr lang="en-GB" sz="2000" dirty="0">
                <a:solidFill>
                  <a:srgbClr val="024B9C"/>
                </a:solidFill>
              </a:rPr>
              <a:t>Scientific guidance and support by JRC</a:t>
            </a:r>
          </a:p>
          <a:p>
            <a:pPr marL="457200" indent="-457200">
              <a:lnSpc>
                <a:spcPct val="150000"/>
              </a:lnSpc>
              <a:buFont typeface="+mj-lt"/>
              <a:buAutoNum type="arabicPeriod"/>
            </a:pPr>
            <a:r>
              <a:rPr lang="en-GB" sz="2000" dirty="0">
                <a:solidFill>
                  <a:srgbClr val="024B9C"/>
                </a:solidFill>
              </a:rPr>
              <a:t>Access to climate adaptation knowledge from Climate-ADAPT by EEA</a:t>
            </a:r>
          </a:p>
          <a:p>
            <a:pPr marL="342900" indent="-342900">
              <a:buFontTx/>
              <a:buChar char="-"/>
            </a:pPr>
            <a:endParaRPr lang="fr-BE" sz="2000" dirty="0">
              <a:solidFill>
                <a:srgbClr val="024B9C"/>
              </a:solidFill>
            </a:endParaRPr>
          </a:p>
          <a:p>
            <a:endParaRPr lang="fr-BE" sz="2400" b="1" dirty="0"/>
          </a:p>
        </p:txBody>
      </p:sp>
    </p:spTree>
    <p:extLst>
      <p:ext uri="{BB962C8B-B14F-4D97-AF65-F5344CB8AC3E}">
        <p14:creationId xmlns:p14="http://schemas.microsoft.com/office/powerpoint/2010/main" val="184506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25088" y="1763409"/>
            <a:ext cx="111964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B9C"/>
                </a:solidFill>
                <a:effectLst/>
                <a:uLnTx/>
                <a:uFillTx/>
                <a:latin typeface="Arial"/>
                <a:ea typeface="+mn-ea"/>
                <a:cs typeface="+mn-cs"/>
              </a:rPr>
              <a:t>Help at least 150 European regions and communities towards climate resilience by 2030</a:t>
            </a:r>
            <a:endParaRPr kumimoji="0" lang="en-US" sz="2400" b="1" i="0" u="none" strike="noStrike" kern="1200" cap="none" spc="0" normalizeH="0" baseline="0" noProof="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a:ln>
                <a:noFill/>
              </a:ln>
              <a:solidFill>
                <a:srgbClr val="4D4D4D"/>
              </a:solidFill>
              <a:effectLst/>
              <a:uLnTx/>
              <a:uFillTx/>
              <a:latin typeface="Arial"/>
              <a:ea typeface="+mn-ea"/>
              <a:cs typeface="+mn-cs"/>
            </a:endParaRPr>
          </a:p>
        </p:txBody>
      </p:sp>
      <p:sp>
        <p:nvSpPr>
          <p:cNvPr id="17" name="Title 1"/>
          <p:cNvSpPr>
            <a:spLocks noGrp="1"/>
          </p:cNvSpPr>
          <p:nvPr>
            <p:ph type="title"/>
          </p:nvPr>
        </p:nvSpPr>
        <p:spPr>
          <a:xfrm>
            <a:off x="402778" y="149249"/>
            <a:ext cx="11045707" cy="1325563"/>
          </a:xfrm>
        </p:spPr>
        <p:txBody>
          <a:bodyPr>
            <a:normAutofit/>
          </a:bodyPr>
          <a:lstStyle/>
          <a:p>
            <a:r>
              <a:rPr lang="fr-BE" sz="2800" dirty="0">
                <a:solidFill>
                  <a:schemeClr val="accent1">
                    <a:lumMod val="75000"/>
                  </a:schemeClr>
                </a:solidFill>
                <a:latin typeface="Arial"/>
                <a:cs typeface="Arial"/>
              </a:rPr>
              <a:t>Work Programme 2021: RECAP </a:t>
            </a:r>
            <a:endParaRPr lang="fr-BE" sz="2800" dirty="0">
              <a:solidFill>
                <a:schemeClr val="accent1">
                  <a:lumMod val="75000"/>
                </a:schemeClr>
              </a:solidFill>
            </a:endParaRPr>
          </a:p>
        </p:txBody>
      </p:sp>
      <p:sp>
        <p:nvSpPr>
          <p:cNvPr id="2" name="Content Placeholder 1"/>
          <p:cNvSpPr>
            <a:spLocks noGrp="1"/>
          </p:cNvSpPr>
          <p:nvPr>
            <p:ph idx="1"/>
          </p:nvPr>
        </p:nvSpPr>
        <p:spPr/>
        <p:txBody>
          <a:bodyPr/>
          <a:lstStyle/>
          <a:p>
            <a:endParaRPr lang="fr-BE"/>
          </a:p>
        </p:txBody>
      </p:sp>
      <p:graphicFrame>
        <p:nvGraphicFramePr>
          <p:cNvPr id="6" name="Table 5"/>
          <p:cNvGraphicFramePr>
            <a:graphicFrameLocks noGrp="1"/>
          </p:cNvGraphicFramePr>
          <p:nvPr/>
        </p:nvGraphicFramePr>
        <p:xfrm>
          <a:off x="402776" y="1622936"/>
          <a:ext cx="11476471" cy="5039121"/>
        </p:xfrm>
        <a:graphic>
          <a:graphicData uri="http://schemas.openxmlformats.org/drawingml/2006/table">
            <a:tbl>
              <a:tblPr firstRow="1" firstCol="1" bandRow="1">
                <a:tableStyleId>{5C22544A-7EE6-4342-B048-85BDC9FD1C3A}</a:tableStyleId>
              </a:tblPr>
              <a:tblGrid>
                <a:gridCol w="1883224">
                  <a:extLst>
                    <a:ext uri="{9D8B030D-6E8A-4147-A177-3AD203B41FA5}">
                      <a16:colId xmlns:a16="http://schemas.microsoft.com/office/drawing/2014/main" val="1807824428"/>
                    </a:ext>
                  </a:extLst>
                </a:gridCol>
                <a:gridCol w="6572250">
                  <a:extLst>
                    <a:ext uri="{9D8B030D-6E8A-4147-A177-3AD203B41FA5}">
                      <a16:colId xmlns:a16="http://schemas.microsoft.com/office/drawing/2014/main" val="3612139159"/>
                    </a:ext>
                  </a:extLst>
                </a:gridCol>
                <a:gridCol w="1542255">
                  <a:extLst>
                    <a:ext uri="{9D8B030D-6E8A-4147-A177-3AD203B41FA5}">
                      <a16:colId xmlns:a16="http://schemas.microsoft.com/office/drawing/2014/main" val="3494710003"/>
                    </a:ext>
                  </a:extLst>
                </a:gridCol>
                <a:gridCol w="1478742">
                  <a:extLst>
                    <a:ext uri="{9D8B030D-6E8A-4147-A177-3AD203B41FA5}">
                      <a16:colId xmlns:a16="http://schemas.microsoft.com/office/drawing/2014/main" val="3660719883"/>
                    </a:ext>
                  </a:extLst>
                </a:gridCol>
              </a:tblGrid>
              <a:tr h="519521">
                <a:tc>
                  <a:txBody>
                    <a:bodyPr/>
                    <a:lstStyle/>
                    <a:p>
                      <a:pPr>
                        <a:lnSpc>
                          <a:spcPct val="115000"/>
                        </a:lnSpc>
                        <a:spcAft>
                          <a:spcPts val="0"/>
                        </a:spcAft>
                      </a:pPr>
                      <a:r>
                        <a:rPr lang="en-GB" sz="1400">
                          <a:effectLst/>
                          <a:latin typeface="+mn-lt"/>
                          <a:ea typeface="+mn-ea"/>
                          <a:cs typeface="+mn-cs"/>
                        </a:rPr>
                        <a:t>Topic</a:t>
                      </a:r>
                    </a:p>
                  </a:txBody>
                  <a:tcPr marL="46025" marR="46025" marT="0" marB="0">
                    <a:solidFill>
                      <a:schemeClr val="tx2">
                        <a:lumMod val="75000"/>
                      </a:schemeClr>
                    </a:solidFill>
                  </a:tcPr>
                </a:tc>
                <a:tc>
                  <a:txBody>
                    <a:bodyPr/>
                    <a:lstStyle/>
                    <a:p>
                      <a:pPr>
                        <a:lnSpc>
                          <a:spcPct val="115000"/>
                        </a:lnSpc>
                        <a:spcAft>
                          <a:spcPts val="0"/>
                        </a:spcAft>
                      </a:pPr>
                      <a:r>
                        <a:rPr lang="en-GB" sz="1400">
                          <a:effectLst/>
                        </a:rPr>
                        <a:t>Action description</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GB" sz="1400">
                          <a:effectLst/>
                        </a:rPr>
                        <a:t>Type of action</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Budget</a:t>
                      </a:r>
                    </a:p>
                    <a:p>
                      <a:pPr>
                        <a:lnSpc>
                          <a:spcPct val="115000"/>
                        </a:lnSpc>
                        <a:spcAft>
                          <a:spcPts val="0"/>
                        </a:spcAft>
                      </a:pPr>
                      <a:r>
                        <a:rPr lang="en-IE" sz="1400" b="0">
                          <a:effectLst/>
                          <a:latin typeface="Calibri" panose="020F0502020204030204" pitchFamily="34" charset="0"/>
                          <a:ea typeface="Calibri" panose="020F0502020204030204" pitchFamily="34" charset="0"/>
                          <a:cs typeface="Times New Roman" panose="02020603050405020304" pitchFamily="18" charset="0"/>
                        </a:rPr>
                        <a:t>In</a:t>
                      </a:r>
                      <a:r>
                        <a:rPr lang="en-IE" sz="1400" b="0" baseline="0">
                          <a:effectLst/>
                          <a:latin typeface="Calibri" panose="020F0502020204030204" pitchFamily="34" charset="0"/>
                          <a:ea typeface="Calibri" panose="020F0502020204030204" pitchFamily="34" charset="0"/>
                          <a:cs typeface="Times New Roman" panose="02020603050405020304" pitchFamily="18" charset="0"/>
                        </a:rPr>
                        <a:t> millions EUR</a:t>
                      </a:r>
                      <a:endParaRPr lang="fr-BE" sz="1400" b="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extLst>
                  <a:ext uri="{0D108BD9-81ED-4DB2-BD59-A6C34878D82A}">
                    <a16:rowId xmlns:a16="http://schemas.microsoft.com/office/drawing/2014/main" val="4138886749"/>
                  </a:ext>
                </a:extLst>
              </a:tr>
              <a:tr h="890608">
                <a:tc>
                  <a:txBody>
                    <a:bodyPr/>
                    <a:lstStyle/>
                    <a:p>
                      <a:pPr>
                        <a:lnSpc>
                          <a:spcPct val="115000"/>
                        </a:lnSpc>
                        <a:spcAft>
                          <a:spcPts val="0"/>
                        </a:spcAft>
                      </a:pPr>
                      <a:r>
                        <a:rPr lang="en-GB" sz="1600" kern="1200">
                          <a:solidFill>
                            <a:schemeClr val="bg1"/>
                          </a:solidFill>
                          <a:effectLst/>
                          <a:latin typeface="+mn-lt"/>
                          <a:ea typeface="+mn-ea"/>
                          <a:cs typeface="+mn-cs"/>
                        </a:rPr>
                        <a:t>HORIZON-MISS-2021-CLIMA-02-01</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GB" sz="1600" kern="1200">
                          <a:solidFill>
                            <a:schemeClr val="dk1"/>
                          </a:solidFill>
                          <a:effectLst/>
                          <a:latin typeface="+mn-lt"/>
                          <a:ea typeface="+mn-ea"/>
                          <a:cs typeface="+mn-cs"/>
                        </a:rPr>
                        <a:t>Development of climate change risk assessments in European regions and communities based on a transparent and harmonised Climate Risk Assessment approach</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20</a:t>
                      </a:r>
                    </a:p>
                    <a:p>
                      <a:pPr>
                        <a:lnSpc>
                          <a:spcPct val="115000"/>
                        </a:lnSpc>
                        <a:spcAft>
                          <a:spcPts val="0"/>
                        </a:spcAft>
                      </a:pPr>
                      <a:r>
                        <a:rPr lang="en-I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60% cascading funds</a:t>
                      </a:r>
                      <a:r>
                        <a:rPr lang="en-IE" sz="16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23357508"/>
                  </a:ext>
                </a:extLst>
              </a:tr>
              <a:tr h="657192">
                <a:tc>
                  <a:txBody>
                    <a:bodyPr/>
                    <a:lstStyle/>
                    <a:p>
                      <a:pPr>
                        <a:lnSpc>
                          <a:spcPct val="115000"/>
                        </a:lnSpc>
                        <a:spcAft>
                          <a:spcPts val="0"/>
                        </a:spcAft>
                      </a:pPr>
                      <a:r>
                        <a:rPr lang="en-GB" sz="1600" kern="1200">
                          <a:solidFill>
                            <a:schemeClr val="bg1"/>
                          </a:solidFill>
                          <a:effectLst/>
                          <a:latin typeface="+mn-lt"/>
                          <a:ea typeface="+mn-ea"/>
                          <a:cs typeface="+mn-cs"/>
                        </a:rPr>
                        <a:t>HORIZON-MISS-2021-CLIMA-02-02</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marL="0" lvl="0" indent="0">
                        <a:lnSpc>
                          <a:spcPct val="115000"/>
                        </a:lnSpc>
                        <a:spcAft>
                          <a:spcPts val="0"/>
                        </a:spcAft>
                        <a:buFont typeface="Symbol" panose="05050102010706020507" pitchFamily="18" charset="2"/>
                        <a:buNone/>
                      </a:pPr>
                      <a:r>
                        <a:rPr lang="en-GB" sz="1600" kern="1200">
                          <a:solidFill>
                            <a:schemeClr val="dk1"/>
                          </a:solidFill>
                          <a:effectLst/>
                          <a:latin typeface="+mn-lt"/>
                          <a:ea typeface="+mn-ea"/>
                          <a:cs typeface="+mn-cs"/>
                        </a:rPr>
                        <a:t>Support to the regions in developing pathways towards climate resilience and corresponding innovation agendas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GB" sz="1600">
                          <a:effectLst/>
                        </a:rPr>
                        <a:t>RIA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30</a:t>
                      </a:r>
                    </a:p>
                    <a:p>
                      <a:pPr>
                        <a:lnSpc>
                          <a:spcPct val="115000"/>
                        </a:lnSpc>
                        <a:spcAft>
                          <a:spcPts val="0"/>
                        </a:spcAft>
                      </a:pPr>
                      <a:r>
                        <a:rPr lang="en-I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70% cascading funds</a:t>
                      </a:r>
                      <a:r>
                        <a:rPr lang="en-IE" sz="16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3717768763"/>
                  </a:ext>
                </a:extLst>
              </a:tr>
              <a:tr h="697868">
                <a:tc>
                  <a:txBody>
                    <a:bodyPr/>
                    <a:lstStyle/>
                    <a:p>
                      <a:r>
                        <a:rPr lang="en-GB" sz="1600" kern="1200">
                          <a:solidFill>
                            <a:schemeClr val="bg1"/>
                          </a:solidFill>
                          <a:effectLst/>
                          <a:latin typeface="+mn-lt"/>
                          <a:ea typeface="+mn-ea"/>
                          <a:cs typeface="+mn-cs"/>
                        </a:rPr>
                        <a:t>HORIZON-MISS-2021-CLIMA-02-03</a:t>
                      </a:r>
                      <a:endParaRPr lang="fr-BE" sz="1600">
                        <a:solidFill>
                          <a:schemeClr val="bg1"/>
                        </a:solidFill>
                      </a:endParaRPr>
                    </a:p>
                  </a:txBody>
                  <a:tcPr marL="46025" marR="46025" marT="0" marB="0">
                    <a:solidFill>
                      <a:schemeClr val="tx2">
                        <a:lumMod val="75000"/>
                      </a:schemeClr>
                    </a:solidFill>
                  </a:tcPr>
                </a:tc>
                <a:tc>
                  <a:txBody>
                    <a:bodyPr/>
                    <a:lstStyle/>
                    <a:p>
                      <a:pPr marL="0" lvl="0" indent="0">
                        <a:lnSpc>
                          <a:spcPct val="115000"/>
                        </a:lnSpc>
                        <a:spcAft>
                          <a:spcPts val="0"/>
                        </a:spcAft>
                        <a:buFont typeface="Symbol" panose="05050102010706020507" pitchFamily="18" charset="2"/>
                        <a:buNone/>
                      </a:pPr>
                      <a:r>
                        <a:rPr lang="en-GB" sz="1600" kern="1200">
                          <a:solidFill>
                            <a:schemeClr val="dk1"/>
                          </a:solidFill>
                          <a:effectLst/>
                          <a:latin typeface="+mn-lt"/>
                          <a:ea typeface="+mn-ea"/>
                          <a:cs typeface="+mn-cs"/>
                        </a:rPr>
                        <a:t>Towards asset level modelling of climate risks and adaptation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1990248482"/>
                  </a:ext>
                </a:extLst>
              </a:tr>
              <a:tr h="718458">
                <a:tc>
                  <a:txBody>
                    <a:bodyPr/>
                    <a:lstStyle/>
                    <a:p>
                      <a:pPr>
                        <a:lnSpc>
                          <a:spcPct val="115000"/>
                        </a:lnSpc>
                        <a:spcAft>
                          <a:spcPts val="0"/>
                        </a:spcAft>
                      </a:pPr>
                      <a:r>
                        <a:rPr lang="en-GB" sz="1600" kern="1200">
                          <a:solidFill>
                            <a:schemeClr val="bg1"/>
                          </a:solidFill>
                          <a:effectLst/>
                          <a:latin typeface="+mn-lt"/>
                          <a:ea typeface="+mn-ea"/>
                          <a:cs typeface="+mn-cs"/>
                        </a:rPr>
                        <a:t>HORIZON-MISS-2021-CLIMA-02-04</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GB" sz="1600" kern="1200">
                          <a:solidFill>
                            <a:schemeClr val="dk1"/>
                          </a:solidFill>
                          <a:effectLst/>
                          <a:latin typeface="+mn-lt"/>
                          <a:ea typeface="+mn-ea"/>
                          <a:cs typeface="+mn-cs"/>
                        </a:rPr>
                        <a:t>Large scale demonstrators of climate resilience creating cross-border value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GB" sz="1600">
                          <a:effectLst/>
                        </a:rPr>
                        <a:t>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50</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2861977828"/>
                  </a:ext>
                </a:extLst>
              </a:tr>
              <a:tr h="767442">
                <a:tc>
                  <a:txBody>
                    <a:bodyPr/>
                    <a:lstStyle/>
                    <a:p>
                      <a:pPr>
                        <a:lnSpc>
                          <a:spcPct val="115000"/>
                        </a:lnSpc>
                        <a:spcAft>
                          <a:spcPts val="0"/>
                        </a:spcAft>
                      </a:pPr>
                      <a:r>
                        <a:rPr lang="en-GB" sz="1600" kern="1200">
                          <a:solidFill>
                            <a:schemeClr val="bg1"/>
                          </a:solidFill>
                          <a:effectLst/>
                          <a:latin typeface="+mn-lt"/>
                          <a:ea typeface="+mn-ea"/>
                          <a:cs typeface="+mn-cs"/>
                        </a:rPr>
                        <a:t>HORIZON-MISS-2021-CLIMA-02-05</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GB" sz="1600" kern="1200">
                          <a:solidFill>
                            <a:schemeClr val="dk1"/>
                          </a:solidFill>
                          <a:effectLst/>
                          <a:latin typeface="+mn-lt"/>
                          <a:ea typeface="+mn-ea"/>
                          <a:cs typeface="+mn-cs"/>
                        </a:rPr>
                        <a:t>Local engagement of citizens in the co-creation of societal transformational change for climate resilience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5</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4280598005"/>
                  </a:ext>
                </a:extLst>
              </a:tr>
              <a:tr h="620486">
                <a:tc>
                  <a:txBody>
                    <a:bodyPr/>
                    <a:lstStyle/>
                    <a:p>
                      <a:pPr>
                        <a:lnSpc>
                          <a:spcPct val="115000"/>
                        </a:lnSpc>
                        <a:spcAft>
                          <a:spcPts val="0"/>
                        </a:spcAft>
                      </a:pPr>
                      <a:r>
                        <a:rPr lang="en-I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Other actions</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GB" sz="1600" kern="1200">
                          <a:solidFill>
                            <a:schemeClr val="dk1"/>
                          </a:solidFill>
                          <a:effectLst/>
                          <a:latin typeface="+mn-lt"/>
                          <a:ea typeface="+mn-ea"/>
                          <a:cs typeface="+mn-cs"/>
                        </a:rPr>
                        <a:t>Building the Implementation Platform for the Adaptation to Climate Change Mission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GB" sz="1600">
                          <a:effectLst/>
                        </a:rPr>
                        <a:t>Public Procurement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10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386368133"/>
                  </a:ext>
                </a:extLst>
              </a:tr>
            </a:tbl>
          </a:graphicData>
        </a:graphic>
      </p:graphicFrame>
    </p:spTree>
    <p:extLst>
      <p:ext uri="{BB962C8B-B14F-4D97-AF65-F5344CB8AC3E}">
        <p14:creationId xmlns:p14="http://schemas.microsoft.com/office/powerpoint/2010/main" val="151480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25088" y="1763409"/>
            <a:ext cx="111964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24B9C"/>
                </a:solidFill>
                <a:effectLst/>
                <a:uLnTx/>
                <a:uFillTx/>
                <a:latin typeface="Arial"/>
                <a:ea typeface="+mn-ea"/>
                <a:cs typeface="+mn-cs"/>
              </a:rPr>
              <a:t>Help at least 150 European regions and communities towards climate resilience by 2030</a:t>
            </a:r>
            <a:endParaRPr kumimoji="0" lang="en-US" sz="2400" b="1" i="0" u="none" strike="noStrike" kern="1200" cap="none" spc="0" normalizeH="0" baseline="0" noProof="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a:ln>
                <a:noFill/>
              </a:ln>
              <a:solidFill>
                <a:srgbClr val="4D4D4D"/>
              </a:solidFill>
              <a:effectLst/>
              <a:uLnTx/>
              <a:uFillTx/>
              <a:latin typeface="Arial"/>
              <a:ea typeface="+mn-ea"/>
              <a:cs typeface="+mn-cs"/>
            </a:endParaRPr>
          </a:p>
        </p:txBody>
      </p:sp>
      <p:sp>
        <p:nvSpPr>
          <p:cNvPr id="17" name="Title 1"/>
          <p:cNvSpPr>
            <a:spLocks noGrp="1"/>
          </p:cNvSpPr>
          <p:nvPr>
            <p:ph type="title"/>
          </p:nvPr>
        </p:nvSpPr>
        <p:spPr>
          <a:xfrm>
            <a:off x="402778" y="149249"/>
            <a:ext cx="11045707" cy="1325563"/>
          </a:xfrm>
        </p:spPr>
        <p:txBody>
          <a:bodyPr>
            <a:normAutofit/>
          </a:bodyPr>
          <a:lstStyle/>
          <a:p>
            <a:r>
              <a:rPr lang="fr-BE" sz="2800">
                <a:solidFill>
                  <a:schemeClr val="accent1">
                    <a:lumMod val="75000"/>
                  </a:schemeClr>
                </a:solidFill>
                <a:latin typeface="Arial"/>
                <a:cs typeface="Arial"/>
              </a:rPr>
              <a:t>Work Programme 2022 </a:t>
            </a:r>
            <a:endParaRPr lang="fr-BE" sz="2800">
              <a:solidFill>
                <a:schemeClr val="accent1">
                  <a:lumMod val="75000"/>
                </a:schemeClr>
              </a:solidFill>
            </a:endParaRPr>
          </a:p>
        </p:txBody>
      </p:sp>
      <p:sp>
        <p:nvSpPr>
          <p:cNvPr id="2" name="Content Placeholder 1"/>
          <p:cNvSpPr>
            <a:spLocks noGrp="1"/>
          </p:cNvSpPr>
          <p:nvPr>
            <p:ph idx="1"/>
          </p:nvPr>
        </p:nvSpPr>
        <p:spPr/>
        <p:txBody>
          <a:bodyPr/>
          <a:lstStyle/>
          <a:p>
            <a:endParaRPr lang="fr-BE"/>
          </a:p>
        </p:txBody>
      </p:sp>
      <p:graphicFrame>
        <p:nvGraphicFramePr>
          <p:cNvPr id="6" name="Table 5"/>
          <p:cNvGraphicFramePr>
            <a:graphicFrameLocks noGrp="1"/>
          </p:cNvGraphicFramePr>
          <p:nvPr/>
        </p:nvGraphicFramePr>
        <p:xfrm>
          <a:off x="402776" y="1622936"/>
          <a:ext cx="11476471" cy="5033729"/>
        </p:xfrm>
        <a:graphic>
          <a:graphicData uri="http://schemas.openxmlformats.org/drawingml/2006/table">
            <a:tbl>
              <a:tblPr firstRow="1" firstCol="1" bandRow="1">
                <a:tableStyleId>{5C22544A-7EE6-4342-B048-85BDC9FD1C3A}</a:tableStyleId>
              </a:tblPr>
              <a:tblGrid>
                <a:gridCol w="1883224">
                  <a:extLst>
                    <a:ext uri="{9D8B030D-6E8A-4147-A177-3AD203B41FA5}">
                      <a16:colId xmlns:a16="http://schemas.microsoft.com/office/drawing/2014/main" val="1807824428"/>
                    </a:ext>
                  </a:extLst>
                </a:gridCol>
                <a:gridCol w="6572250">
                  <a:extLst>
                    <a:ext uri="{9D8B030D-6E8A-4147-A177-3AD203B41FA5}">
                      <a16:colId xmlns:a16="http://schemas.microsoft.com/office/drawing/2014/main" val="3612139159"/>
                    </a:ext>
                  </a:extLst>
                </a:gridCol>
                <a:gridCol w="1542255">
                  <a:extLst>
                    <a:ext uri="{9D8B030D-6E8A-4147-A177-3AD203B41FA5}">
                      <a16:colId xmlns:a16="http://schemas.microsoft.com/office/drawing/2014/main" val="3494710003"/>
                    </a:ext>
                  </a:extLst>
                </a:gridCol>
                <a:gridCol w="1478742">
                  <a:extLst>
                    <a:ext uri="{9D8B030D-6E8A-4147-A177-3AD203B41FA5}">
                      <a16:colId xmlns:a16="http://schemas.microsoft.com/office/drawing/2014/main" val="3660719883"/>
                    </a:ext>
                  </a:extLst>
                </a:gridCol>
              </a:tblGrid>
              <a:tr h="519521">
                <a:tc>
                  <a:txBody>
                    <a:bodyPr/>
                    <a:lstStyle/>
                    <a:p>
                      <a:pPr>
                        <a:lnSpc>
                          <a:spcPct val="115000"/>
                        </a:lnSpc>
                        <a:spcAft>
                          <a:spcPts val="0"/>
                        </a:spcAft>
                      </a:pPr>
                      <a:r>
                        <a:rPr lang="en-GB" sz="1400">
                          <a:effectLst/>
                          <a:latin typeface="+mn-lt"/>
                          <a:ea typeface="+mn-ea"/>
                          <a:cs typeface="+mn-cs"/>
                        </a:rPr>
                        <a:t>Topic</a:t>
                      </a:r>
                    </a:p>
                  </a:txBody>
                  <a:tcPr marL="46025" marR="46025" marT="0" marB="0">
                    <a:solidFill>
                      <a:schemeClr val="tx2">
                        <a:lumMod val="75000"/>
                      </a:schemeClr>
                    </a:solidFill>
                  </a:tcPr>
                </a:tc>
                <a:tc>
                  <a:txBody>
                    <a:bodyPr/>
                    <a:lstStyle/>
                    <a:p>
                      <a:pPr>
                        <a:lnSpc>
                          <a:spcPct val="115000"/>
                        </a:lnSpc>
                        <a:spcAft>
                          <a:spcPts val="0"/>
                        </a:spcAft>
                      </a:pPr>
                      <a:r>
                        <a:rPr lang="en-GB" sz="1400">
                          <a:effectLst/>
                        </a:rPr>
                        <a:t>Action description</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GB" sz="1400">
                          <a:effectLst/>
                        </a:rPr>
                        <a:t>Type of action</a:t>
                      </a:r>
                      <a:endParaRPr lang="fr-BE" sz="14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a:lnSpc>
                          <a:spcPct val="115000"/>
                        </a:lnSpc>
                        <a:spcAft>
                          <a:spcPts val="0"/>
                        </a:spcAft>
                      </a:pPr>
                      <a:r>
                        <a:rPr lang="en-IE" sz="1400">
                          <a:effectLst/>
                          <a:latin typeface="Calibri" panose="020F0502020204030204" pitchFamily="34" charset="0"/>
                          <a:ea typeface="Calibri" panose="020F0502020204030204" pitchFamily="34" charset="0"/>
                          <a:cs typeface="Times New Roman" panose="02020603050405020304" pitchFamily="18" charset="0"/>
                        </a:rPr>
                        <a:t>Budget</a:t>
                      </a:r>
                    </a:p>
                    <a:p>
                      <a:pPr>
                        <a:lnSpc>
                          <a:spcPct val="115000"/>
                        </a:lnSpc>
                        <a:spcAft>
                          <a:spcPts val="0"/>
                        </a:spcAft>
                      </a:pPr>
                      <a:r>
                        <a:rPr lang="en-IE" sz="1400" b="0">
                          <a:effectLst/>
                          <a:latin typeface="Calibri" panose="020F0502020204030204" pitchFamily="34" charset="0"/>
                          <a:ea typeface="Calibri" panose="020F0502020204030204" pitchFamily="34" charset="0"/>
                          <a:cs typeface="Times New Roman" panose="02020603050405020304" pitchFamily="18" charset="0"/>
                        </a:rPr>
                        <a:t>In</a:t>
                      </a:r>
                      <a:r>
                        <a:rPr lang="en-IE" sz="1400" b="0" baseline="0">
                          <a:effectLst/>
                          <a:latin typeface="Calibri" panose="020F0502020204030204" pitchFamily="34" charset="0"/>
                          <a:ea typeface="Calibri" panose="020F0502020204030204" pitchFamily="34" charset="0"/>
                          <a:cs typeface="Times New Roman" panose="02020603050405020304" pitchFamily="18" charset="0"/>
                        </a:rPr>
                        <a:t> millions EUR</a:t>
                      </a:r>
                      <a:endParaRPr lang="fr-BE" sz="1400" b="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extLst>
                  <a:ext uri="{0D108BD9-81ED-4DB2-BD59-A6C34878D82A}">
                    <a16:rowId xmlns:a16="http://schemas.microsoft.com/office/drawing/2014/main" val="4138886749"/>
                  </a:ext>
                </a:extLst>
              </a:tr>
              <a:tr h="562970">
                <a:tc>
                  <a:txBody>
                    <a:bodyPr/>
                    <a:lstStyle/>
                    <a:p>
                      <a:pPr>
                        <a:lnSpc>
                          <a:spcPct val="115000"/>
                        </a:lnSpc>
                        <a:spcAft>
                          <a:spcPts val="0"/>
                        </a:spcAft>
                      </a:pPr>
                      <a:r>
                        <a:rPr lang="en-GB" sz="1600" kern="1200">
                          <a:solidFill>
                            <a:schemeClr val="bg1"/>
                          </a:solidFill>
                          <a:effectLst/>
                          <a:latin typeface="+mn-lt"/>
                          <a:ea typeface="+mn-ea"/>
                          <a:cs typeface="+mn-cs"/>
                        </a:rPr>
                        <a:t>HORIZON-MISS-2022-CLIMA-01-01</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lvl="0">
                        <a:lnSpc>
                          <a:spcPct val="114999"/>
                        </a:lnSpc>
                        <a:spcAft>
                          <a:spcPts val="0"/>
                        </a:spcAft>
                        <a:buNone/>
                      </a:pPr>
                      <a:r>
                        <a:rPr lang="en-GB" sz="1600" b="0" i="0" u="none" strike="noStrike" kern="1200" noProof="0">
                          <a:effectLst/>
                        </a:rPr>
                        <a:t>User driven applications and tools for regional and local authorities, and other end users focusing on climate impacts, data and knowledge</a:t>
                      </a:r>
                      <a:endParaRPr lang="en-US"/>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a:ea typeface="Calibri" panose="020F0502020204030204" pitchFamily="34" charset="0"/>
                          <a:cs typeface="Times New Roman"/>
                        </a:rPr>
                        <a:t>6</a:t>
                      </a:r>
                    </a:p>
                  </a:txBody>
                  <a:tcPr marL="46025" marR="46025" marT="0" marB="0"/>
                </a:tc>
                <a:extLst>
                  <a:ext uri="{0D108BD9-81ED-4DB2-BD59-A6C34878D82A}">
                    <a16:rowId xmlns:a16="http://schemas.microsoft.com/office/drawing/2014/main" val="23357508"/>
                  </a:ext>
                </a:extLst>
              </a:tr>
              <a:tr h="562970">
                <a:tc>
                  <a:txBody>
                    <a:bodyPr/>
                    <a:lstStyle/>
                    <a:p>
                      <a:pPr>
                        <a:lnSpc>
                          <a:spcPct val="115000"/>
                        </a:lnSpc>
                        <a:spcAft>
                          <a:spcPts val="0"/>
                        </a:spcAft>
                      </a:pPr>
                      <a:r>
                        <a:rPr lang="en-GB" sz="1600" kern="1200">
                          <a:solidFill>
                            <a:schemeClr val="bg1"/>
                          </a:solidFill>
                          <a:effectLst/>
                          <a:latin typeface="+mn-lt"/>
                          <a:ea typeface="+mn-ea"/>
                          <a:cs typeface="+mn-cs"/>
                        </a:rPr>
                        <a:t>HORIZON-MISS-2022-CLIMA-01-02</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marL="0" lvl="0" indent="0">
                        <a:lnSpc>
                          <a:spcPct val="114999"/>
                        </a:lnSpc>
                        <a:spcAft>
                          <a:spcPts val="0"/>
                        </a:spcAft>
                        <a:buNone/>
                      </a:pPr>
                      <a:r>
                        <a:rPr lang="en-GB" sz="1600" b="0" i="0" u="none" strike="noStrike" kern="1200" noProof="0">
                          <a:effectLst/>
                        </a:rPr>
                        <a:t>Unlocking of financial resources for investments into climate resilience</a:t>
                      </a:r>
                      <a:endParaRPr lang="en-US" b="0" i="0" u="none" strike="noStrike" noProof="0"/>
                    </a:p>
                  </a:txBody>
                  <a:tcPr marL="46025" marR="46025" marT="0" marB="0"/>
                </a:tc>
                <a:tc>
                  <a:txBody>
                    <a:bodyPr/>
                    <a:lstStyle/>
                    <a:p>
                      <a:pPr>
                        <a:lnSpc>
                          <a:spcPct val="115000"/>
                        </a:lnSpc>
                        <a:spcAft>
                          <a:spcPts val="0"/>
                        </a:spcAft>
                      </a:pPr>
                      <a:r>
                        <a:rPr lang="en-GB" sz="1600">
                          <a:effectLst/>
                        </a:rPr>
                        <a:t>RIA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a:ea typeface="Calibri" panose="020F0502020204030204" pitchFamily="34" charset="0"/>
                          <a:cs typeface="Times New Roman"/>
                        </a:rPr>
                        <a:t>6</a:t>
                      </a:r>
                      <a:r>
                        <a:rPr lang="en-IE" sz="1600" baseline="0">
                          <a:effectLst/>
                          <a:latin typeface="Calibri"/>
                          <a:ea typeface="Calibri" panose="020F0502020204030204" pitchFamily="34" charset="0"/>
                          <a:cs typeface="Times New Roman"/>
                        </a:rPr>
                        <a:t> </a:t>
                      </a:r>
                      <a:endParaRPr lang="fr-BE" sz="1600">
                        <a:effectLst/>
                        <a:latin typeface="Calibri"/>
                        <a:ea typeface="Calibri" panose="020F0502020204030204" pitchFamily="34" charset="0"/>
                        <a:cs typeface="Times New Roman"/>
                      </a:endParaRPr>
                    </a:p>
                  </a:txBody>
                  <a:tcPr marL="46025" marR="46025" marT="0" marB="0"/>
                </a:tc>
                <a:extLst>
                  <a:ext uri="{0D108BD9-81ED-4DB2-BD59-A6C34878D82A}">
                    <a16:rowId xmlns:a16="http://schemas.microsoft.com/office/drawing/2014/main" val="3717768763"/>
                  </a:ext>
                </a:extLst>
              </a:tr>
              <a:tr h="562970">
                <a:tc>
                  <a:txBody>
                    <a:bodyPr/>
                    <a:lstStyle/>
                    <a:p>
                      <a:r>
                        <a:rPr lang="en-GB" sz="1600" kern="1200">
                          <a:solidFill>
                            <a:schemeClr val="bg1"/>
                          </a:solidFill>
                          <a:effectLst/>
                          <a:latin typeface="+mn-lt"/>
                          <a:ea typeface="+mn-ea"/>
                          <a:cs typeface="+mn-cs"/>
                        </a:rPr>
                        <a:t>HORIZON-MISS-2022-CLIMA-01-03</a:t>
                      </a:r>
                      <a:endParaRPr lang="fr-BE" sz="1600">
                        <a:solidFill>
                          <a:schemeClr val="bg1"/>
                        </a:solidFill>
                      </a:endParaRPr>
                    </a:p>
                  </a:txBody>
                  <a:tcPr marL="46025" marR="46025" marT="0" marB="0">
                    <a:solidFill>
                      <a:schemeClr val="tx2">
                        <a:lumMod val="75000"/>
                      </a:schemeClr>
                    </a:solidFill>
                  </a:tcPr>
                </a:tc>
                <a:tc>
                  <a:txBody>
                    <a:bodyPr/>
                    <a:lstStyle/>
                    <a:p>
                      <a:pPr marL="0" lvl="0" indent="0">
                        <a:lnSpc>
                          <a:spcPct val="114999"/>
                        </a:lnSpc>
                        <a:spcAft>
                          <a:spcPts val="0"/>
                        </a:spcAft>
                        <a:buNone/>
                      </a:pPr>
                      <a:r>
                        <a:rPr lang="en-GB" sz="1600" b="0" i="0" u="none" strike="noStrike" kern="1200" noProof="0">
                          <a:effectLst/>
                        </a:rPr>
                        <a:t>Best practices on and piloting insurance solutions for climate adaptation in EU regions and communities</a:t>
                      </a:r>
                      <a:endParaRPr lang="en-US"/>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a:ea typeface="Calibri" panose="020F0502020204030204" pitchFamily="34" charset="0"/>
                          <a:cs typeface="Times New Roman"/>
                        </a:rPr>
                        <a:t>6</a:t>
                      </a:r>
                    </a:p>
                  </a:txBody>
                  <a:tcPr marL="46025" marR="46025" marT="0" marB="0"/>
                </a:tc>
                <a:extLst>
                  <a:ext uri="{0D108BD9-81ED-4DB2-BD59-A6C34878D82A}">
                    <a16:rowId xmlns:a16="http://schemas.microsoft.com/office/drawing/2014/main" val="1990248482"/>
                  </a:ext>
                </a:extLst>
              </a:tr>
              <a:tr h="562970">
                <a:tc>
                  <a:txBody>
                    <a:bodyPr/>
                    <a:lstStyle/>
                    <a:p>
                      <a:pPr>
                        <a:lnSpc>
                          <a:spcPct val="115000"/>
                        </a:lnSpc>
                        <a:spcAft>
                          <a:spcPts val="0"/>
                        </a:spcAft>
                      </a:pPr>
                      <a:r>
                        <a:rPr lang="en-GB" sz="1600" kern="1200">
                          <a:solidFill>
                            <a:schemeClr val="bg1"/>
                          </a:solidFill>
                          <a:effectLst/>
                          <a:latin typeface="+mn-lt"/>
                          <a:ea typeface="+mn-ea"/>
                          <a:cs typeface="+mn-cs"/>
                        </a:rPr>
                        <a:t>HORIZON-MISS-2022-CLIMA-01-04</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lvl="0">
                        <a:lnSpc>
                          <a:spcPct val="114999"/>
                        </a:lnSpc>
                        <a:spcAft>
                          <a:spcPts val="0"/>
                        </a:spcAft>
                        <a:buNone/>
                      </a:pPr>
                      <a:r>
                        <a:rPr lang="en-GB" sz="1600" b="0" i="0" u="none" strike="noStrike" kern="1200" noProof="0">
                          <a:effectLst/>
                        </a:rPr>
                        <a:t>Transformation of regional economic systems for climate resilience and sustainability</a:t>
                      </a:r>
                      <a:endParaRPr lang="en-US"/>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a:ea typeface="Calibri" panose="020F0502020204030204" pitchFamily="34" charset="0"/>
                          <a:cs typeface="Times New Roman"/>
                        </a:rPr>
                        <a:t>6</a:t>
                      </a:r>
                    </a:p>
                  </a:txBody>
                  <a:tcPr marL="46025" marR="46025" marT="0" marB="0"/>
                </a:tc>
                <a:extLst>
                  <a:ext uri="{0D108BD9-81ED-4DB2-BD59-A6C34878D82A}">
                    <a16:rowId xmlns:a16="http://schemas.microsoft.com/office/drawing/2014/main" val="2861977828"/>
                  </a:ext>
                </a:extLst>
              </a:tr>
              <a:tr h="562970">
                <a:tc>
                  <a:txBody>
                    <a:bodyPr/>
                    <a:lstStyle/>
                    <a:p>
                      <a:pPr>
                        <a:lnSpc>
                          <a:spcPct val="115000"/>
                        </a:lnSpc>
                        <a:spcAft>
                          <a:spcPts val="0"/>
                        </a:spcAft>
                      </a:pPr>
                      <a:r>
                        <a:rPr lang="en-GB" sz="1600" kern="1200">
                          <a:solidFill>
                            <a:schemeClr val="bg1"/>
                          </a:solidFill>
                          <a:effectLst/>
                          <a:latin typeface="+mn-lt"/>
                          <a:ea typeface="+mn-ea"/>
                          <a:cs typeface="+mn-cs"/>
                        </a:rPr>
                        <a:t>HORIZON-MISS-2022-CLIMA-01-05</a:t>
                      </a:r>
                      <a:endParaRPr lang="fr-BE"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solidFill>
                      <a:schemeClr val="tx2">
                        <a:lumMod val="75000"/>
                      </a:schemeClr>
                    </a:solidFill>
                  </a:tcPr>
                </a:tc>
                <a:tc>
                  <a:txBody>
                    <a:bodyPr/>
                    <a:lstStyle/>
                    <a:p>
                      <a:pPr lvl="0">
                        <a:lnSpc>
                          <a:spcPct val="114999"/>
                        </a:lnSpc>
                        <a:spcAft>
                          <a:spcPts val="0"/>
                        </a:spcAft>
                        <a:buNone/>
                      </a:pPr>
                      <a:r>
                        <a:rPr lang="en-GB" sz="1600" b="0" i="0" u="none" strike="noStrike" kern="1200" noProof="0">
                          <a:effectLst/>
                        </a:rPr>
                        <a:t>Boost the sponge function of landscape as a way to improve climate-resilience to water management challenges</a:t>
                      </a:r>
                      <a:endParaRPr lang="en-US"/>
                    </a:p>
                  </a:txBody>
                  <a:tcPr marL="46025" marR="46025" marT="0" marB="0"/>
                </a:tc>
                <a:tc>
                  <a:txBody>
                    <a:bodyPr/>
                    <a:lstStyle/>
                    <a:p>
                      <a:pPr>
                        <a:lnSpc>
                          <a:spcPct val="115000"/>
                        </a:lnSpc>
                        <a:spcAft>
                          <a:spcPts val="0"/>
                        </a:spcAft>
                      </a:pPr>
                      <a:r>
                        <a:rPr lang="en-GB" sz="1600">
                          <a:effectLst/>
                        </a:rPr>
                        <a:t>RIA</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46025" marR="46025" marT="0" marB="0"/>
                </a:tc>
                <a:tc>
                  <a:txBody>
                    <a:bodyPr/>
                    <a:lstStyle/>
                    <a:p>
                      <a:pPr>
                        <a:lnSpc>
                          <a:spcPct val="115000"/>
                        </a:lnSpc>
                        <a:spcAft>
                          <a:spcPts val="0"/>
                        </a:spcAft>
                      </a:pPr>
                      <a:r>
                        <a:rPr lang="en-IE" sz="1600">
                          <a:effectLst/>
                          <a:latin typeface="Calibri"/>
                          <a:ea typeface="Calibri" panose="020F0502020204030204" pitchFamily="34" charset="0"/>
                          <a:cs typeface="Times New Roman"/>
                        </a:rPr>
                        <a:t>3</a:t>
                      </a:r>
                    </a:p>
                  </a:txBody>
                  <a:tcPr marL="46025" marR="46025" marT="0" marB="0"/>
                </a:tc>
                <a:extLst>
                  <a:ext uri="{0D108BD9-81ED-4DB2-BD59-A6C34878D82A}">
                    <a16:rowId xmlns:a16="http://schemas.microsoft.com/office/drawing/2014/main" val="4280598005"/>
                  </a:ext>
                </a:extLst>
              </a:tr>
              <a:tr h="620486">
                <a:tc>
                  <a:txBody>
                    <a:bodyPr/>
                    <a:lstStyle/>
                    <a:p>
                      <a:pPr lvl="0" algn="l">
                        <a:lnSpc>
                          <a:spcPct val="100000"/>
                        </a:lnSpc>
                        <a:spcBef>
                          <a:spcPts val="0"/>
                        </a:spcBef>
                        <a:spcAft>
                          <a:spcPts val="0"/>
                        </a:spcAft>
                        <a:buNone/>
                      </a:pPr>
                      <a:r>
                        <a:rPr lang="en-GB" sz="1600" b="1" i="0" u="none" strike="noStrike" noProof="0">
                          <a:solidFill>
                            <a:schemeClr val="bg1"/>
                          </a:solidFill>
                          <a:effectLst/>
                          <a:latin typeface="Arial"/>
                        </a:rPr>
                        <a:t>HORIZON-MISS-2022-CLIMA-01-06</a:t>
                      </a:r>
                      <a:endParaRPr lang="en-IE" sz="1600" b="1" i="0" u="none" strike="noStrike" noProof="0">
                        <a:effectLst/>
                      </a:endParaRPr>
                    </a:p>
                    <a:p>
                      <a:pPr lvl="0">
                        <a:lnSpc>
                          <a:spcPct val="114999"/>
                        </a:lnSpc>
                        <a:spcAft>
                          <a:spcPts val="0"/>
                        </a:spcAft>
                        <a:buNone/>
                      </a:pPr>
                      <a:endParaRPr lang="en-IE" sz="1600">
                        <a:solidFill>
                          <a:schemeClr val="bg1"/>
                        </a:solidFill>
                        <a:effectLst/>
                        <a:latin typeface="Calibri"/>
                        <a:ea typeface="Calibri" panose="020F0502020204030204" pitchFamily="34" charset="0"/>
                        <a:cs typeface="Times New Roman"/>
                      </a:endParaRPr>
                    </a:p>
                  </a:txBody>
                  <a:tcPr marL="46025" marR="46025" marT="0" marB="0">
                    <a:solidFill>
                      <a:schemeClr val="tx2">
                        <a:lumMod val="75000"/>
                      </a:schemeClr>
                    </a:solidFill>
                  </a:tcPr>
                </a:tc>
                <a:tc>
                  <a:txBody>
                    <a:bodyPr/>
                    <a:lstStyle/>
                    <a:p>
                      <a:pPr lvl="0">
                        <a:lnSpc>
                          <a:spcPct val="114999"/>
                        </a:lnSpc>
                        <a:spcAft>
                          <a:spcPts val="0"/>
                        </a:spcAft>
                        <a:buNone/>
                      </a:pPr>
                      <a:r>
                        <a:rPr lang="en-GB" sz="1600" b="0" i="0" u="none" strike="noStrike" kern="1200" noProof="0">
                          <a:effectLst/>
                        </a:rPr>
                        <a:t>Testing and demonstrating transformative solutions on climate resilience, mainstreaming nature based solutions in the systemic transformation</a:t>
                      </a:r>
                      <a:endParaRPr lang="en-US"/>
                    </a:p>
                  </a:txBody>
                  <a:tcPr marL="46025" marR="46025" marT="0" marB="0"/>
                </a:tc>
                <a:tc>
                  <a:txBody>
                    <a:bodyPr/>
                    <a:lstStyle/>
                    <a:p>
                      <a:pPr>
                        <a:lnSpc>
                          <a:spcPct val="115000"/>
                        </a:lnSpc>
                        <a:spcAft>
                          <a:spcPts val="0"/>
                        </a:spcAft>
                      </a:pPr>
                      <a:r>
                        <a:rPr lang="en-GB" sz="1600">
                          <a:effectLst/>
                        </a:rPr>
                        <a:t>IA</a:t>
                      </a:r>
                    </a:p>
                  </a:txBody>
                  <a:tcPr marL="46025" marR="46025" marT="0" marB="0"/>
                </a:tc>
                <a:tc>
                  <a:txBody>
                    <a:bodyPr/>
                    <a:lstStyle/>
                    <a:p>
                      <a:pPr>
                        <a:lnSpc>
                          <a:spcPct val="115000"/>
                        </a:lnSpc>
                        <a:spcAft>
                          <a:spcPts val="0"/>
                        </a:spcAft>
                      </a:pPr>
                      <a:r>
                        <a:rPr lang="en-IE" sz="1600">
                          <a:effectLst/>
                          <a:latin typeface="Calibri"/>
                          <a:ea typeface="Calibri" panose="020F0502020204030204" pitchFamily="34" charset="0"/>
                          <a:cs typeface="Times New Roman"/>
                        </a:rPr>
                        <a:t>88</a:t>
                      </a:r>
                      <a:endParaRPr lang="fr-BE" sz="1600">
                        <a:effectLst/>
                        <a:latin typeface="Calibri"/>
                        <a:ea typeface="Calibri" panose="020F0502020204030204" pitchFamily="34" charset="0"/>
                        <a:cs typeface="Times New Roman" panose="02020603050405020304" pitchFamily="18" charset="0"/>
                      </a:endParaRPr>
                    </a:p>
                  </a:txBody>
                  <a:tcPr marL="46025" marR="46025" marT="0" marB="0"/>
                </a:tc>
                <a:extLst>
                  <a:ext uri="{0D108BD9-81ED-4DB2-BD59-A6C34878D82A}">
                    <a16:rowId xmlns:a16="http://schemas.microsoft.com/office/drawing/2014/main" val="386368133"/>
                  </a:ext>
                </a:extLst>
              </a:tr>
              <a:tr h="881986">
                <a:tc>
                  <a:txBody>
                    <a:bodyPr/>
                    <a:lstStyle/>
                    <a:p>
                      <a:pPr lvl="0" algn="l">
                        <a:lnSpc>
                          <a:spcPct val="100000"/>
                        </a:lnSpc>
                        <a:spcBef>
                          <a:spcPts val="0"/>
                        </a:spcBef>
                        <a:spcAft>
                          <a:spcPts val="0"/>
                        </a:spcAft>
                        <a:buNone/>
                      </a:pPr>
                      <a:r>
                        <a:rPr lang="en-GB" sz="1600" b="1" i="0" u="none" strike="noStrike" noProof="0">
                          <a:solidFill>
                            <a:schemeClr val="bg1"/>
                          </a:solidFill>
                          <a:effectLst/>
                          <a:latin typeface="Arial"/>
                        </a:rPr>
                        <a:t>HORIZON-MISS-2022-OCEAN-CLIMA-01-01</a:t>
                      </a:r>
                      <a:endParaRPr lang="en-IE" sz="1600" b="1" i="0" u="none" strike="noStrike" noProof="0">
                        <a:effectLst/>
                      </a:endParaRPr>
                    </a:p>
                  </a:txBody>
                  <a:tcPr marL="46025" marR="46025" marT="0" marB="0">
                    <a:solidFill>
                      <a:schemeClr val="tx2">
                        <a:lumMod val="75000"/>
                      </a:schemeClr>
                    </a:solidFill>
                  </a:tcPr>
                </a:tc>
                <a:tc>
                  <a:txBody>
                    <a:bodyPr/>
                    <a:lstStyle/>
                    <a:p>
                      <a:pPr lvl="0">
                        <a:lnSpc>
                          <a:spcPct val="114999"/>
                        </a:lnSpc>
                        <a:spcAft>
                          <a:spcPts val="0"/>
                        </a:spcAft>
                        <a:buNone/>
                      </a:pPr>
                      <a:r>
                        <a:rPr lang="en-GB" sz="1600" b="0" i="0" u="none" strike="noStrike" kern="1200" noProof="0">
                          <a:effectLst/>
                          <a:latin typeface="Arial"/>
                        </a:rPr>
                        <a:t>Joint demonstration for coastal resilience in the Arctic and Atlantic sea basin</a:t>
                      </a:r>
                      <a:endParaRPr lang="en-US"/>
                    </a:p>
                  </a:txBody>
                  <a:tcPr marL="46025" marR="46025" marT="0" marB="0"/>
                </a:tc>
                <a:tc>
                  <a:txBody>
                    <a:bodyPr/>
                    <a:lstStyle/>
                    <a:p>
                      <a:pPr lvl="0">
                        <a:lnSpc>
                          <a:spcPct val="114999"/>
                        </a:lnSpc>
                        <a:spcAft>
                          <a:spcPts val="0"/>
                        </a:spcAft>
                        <a:buNone/>
                      </a:pPr>
                      <a:r>
                        <a:rPr lang="en-GB" sz="1600">
                          <a:effectLst/>
                        </a:rPr>
                        <a:t>IA</a:t>
                      </a:r>
                    </a:p>
                  </a:txBody>
                  <a:tcPr marL="46025" marR="46025" marT="0" marB="0"/>
                </a:tc>
                <a:tc>
                  <a:txBody>
                    <a:bodyPr/>
                    <a:lstStyle/>
                    <a:p>
                      <a:pPr lvl="0">
                        <a:lnSpc>
                          <a:spcPct val="114999"/>
                        </a:lnSpc>
                        <a:spcAft>
                          <a:spcPts val="0"/>
                        </a:spcAft>
                        <a:buNone/>
                      </a:pPr>
                      <a:r>
                        <a:rPr lang="en-IE" sz="1600">
                          <a:effectLst/>
                          <a:latin typeface="Calibri"/>
                          <a:ea typeface="Calibri" panose="020F0502020204030204" pitchFamily="34" charset="0"/>
                          <a:cs typeface="Times New Roman"/>
                        </a:rPr>
                        <a:t>20</a:t>
                      </a:r>
                    </a:p>
                  </a:txBody>
                  <a:tcPr marL="46025" marR="46025" marT="0" marB="0"/>
                </a:tc>
                <a:extLst>
                  <a:ext uri="{0D108BD9-81ED-4DB2-BD59-A6C34878D82A}">
                    <a16:rowId xmlns:a16="http://schemas.microsoft.com/office/drawing/2014/main" val="3471302179"/>
                  </a:ext>
                </a:extLst>
              </a:tr>
            </a:tbl>
          </a:graphicData>
        </a:graphic>
      </p:graphicFrame>
    </p:spTree>
    <p:extLst>
      <p:ext uri="{BB962C8B-B14F-4D97-AF65-F5344CB8AC3E}">
        <p14:creationId xmlns:p14="http://schemas.microsoft.com/office/powerpoint/2010/main" val="3932285049"/>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Custom 3">
      <a:dk1>
        <a:srgbClr val="2C2C2C"/>
      </a:dk1>
      <a:lt1>
        <a:srgbClr val="FFFFFF"/>
      </a:lt1>
      <a:dk2>
        <a:srgbClr val="B0D10E"/>
      </a:dk2>
      <a:lt2>
        <a:srgbClr val="FFFFFF"/>
      </a:lt2>
      <a:accent1>
        <a:srgbClr val="104483"/>
      </a:accent1>
      <a:accent2>
        <a:srgbClr val="006889"/>
      </a:accent2>
      <a:accent3>
        <a:srgbClr val="A2D5D0"/>
      </a:accent3>
      <a:accent4>
        <a:srgbClr val="9BD4F0"/>
      </a:accent4>
      <a:accent5>
        <a:srgbClr val="CD6F15"/>
      </a:accent5>
      <a:accent6>
        <a:srgbClr val="CB5184"/>
      </a:accent6>
      <a:hlink>
        <a:srgbClr val="104483"/>
      </a:hlink>
      <a:folHlink>
        <a:srgbClr val="B0D10E"/>
      </a:folHlink>
    </a:clrScheme>
    <a:fontScheme name="EIC 202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FDF3D715AA394A9B15E0E0FAA07E37" ma:contentTypeVersion="6" ma:contentTypeDescription="Create a new document." ma:contentTypeScope="" ma:versionID="24c14ae27ff33c3182e15ff988727df7">
  <xsd:schema xmlns:xsd="http://www.w3.org/2001/XMLSchema" xmlns:xs="http://www.w3.org/2001/XMLSchema" xmlns:p="http://schemas.microsoft.com/office/2006/metadata/properties" xmlns:ns2="33e07890-6196-4e26-9dd2-53178dae8e48" xmlns:ns3="faa54b14-608b-44ba-8621-4287d9574b27" targetNamespace="http://schemas.microsoft.com/office/2006/metadata/properties" ma:root="true" ma:fieldsID="9cf53249a85fec678e9dd91c23ea884b" ns2:_="" ns3:_="">
    <xsd:import namespace="33e07890-6196-4e26-9dd2-53178dae8e48"/>
    <xsd:import namespace="faa54b14-608b-44ba-8621-4287d9574b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7890-6196-4e26-9dd2-53178dae8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a54b14-608b-44ba-8621-4287d9574b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0C53A-88E4-41DD-84AB-AC7A56F2E10C}">
  <ds:schemaRefs>
    <ds:schemaRef ds:uri="http://schemas.microsoft.com/sharepoint/v3/contenttype/forms"/>
  </ds:schemaRefs>
</ds:datastoreItem>
</file>

<file path=customXml/itemProps2.xml><?xml version="1.0" encoding="utf-8"?>
<ds:datastoreItem xmlns:ds="http://schemas.openxmlformats.org/officeDocument/2006/customXml" ds:itemID="{F6C1DD55-5A1D-43CF-A720-CF0A2AAAFE45}">
  <ds:schemaRefs>
    <ds:schemaRef ds:uri="33e07890-6196-4e26-9dd2-53178dae8e48"/>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faa54b14-608b-44ba-8621-4287d9574b2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C870928-0DF3-485A-8C90-AEC666532642}">
  <ds:schemaRefs>
    <ds:schemaRef ds:uri="33e07890-6196-4e26-9dd2-53178dae8e48"/>
    <ds:schemaRef ds:uri="faa54b14-608b-44ba-8621-4287d9574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145</TotalTime>
  <Words>1156</Words>
  <Application>Microsoft Office PowerPoint</Application>
  <PresentationFormat>Widescreen</PresentationFormat>
  <Paragraphs>200</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Segoe UI</vt:lpstr>
      <vt:lpstr>Segoe UI Semibold</vt:lpstr>
      <vt:lpstr>Symbol</vt:lpstr>
      <vt:lpstr>Office Theme</vt:lpstr>
      <vt:lpstr>1_Office Theme</vt:lpstr>
      <vt:lpstr>Support at least 150 European regions and communities to become climate resilient by 2030</vt:lpstr>
      <vt:lpstr>The Mission – History of driving forces</vt:lpstr>
      <vt:lpstr>The Mission – History </vt:lpstr>
      <vt:lpstr>PowerPoint Presentation</vt:lpstr>
      <vt:lpstr>Innovation areas</vt:lpstr>
      <vt:lpstr>PowerPoint Presentation</vt:lpstr>
      <vt:lpstr>How will the Mission support the Regions?</vt:lpstr>
      <vt:lpstr>Work Programme 2021: RECAP </vt:lpstr>
      <vt:lpstr>Work Programme 2022 </vt:lpstr>
      <vt:lpstr>The Mission Charter</vt:lpstr>
      <vt:lpstr>Support through the Mission Implementation Platform (early 2023)</vt:lpstr>
      <vt:lpstr>The Mission Charter</vt:lpstr>
      <vt:lpstr>PowerPoint Presentation</vt:lpstr>
      <vt:lpstr>The Mission Forum</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CORREA Rosa (RTD)</dc:creator>
  <cp:lastModifiedBy>KLUMPERS Johannes (CLIMA)</cp:lastModifiedBy>
  <cp:revision>94</cp:revision>
  <dcterms:created xsi:type="dcterms:W3CDTF">2021-02-26T08:26:01Z</dcterms:created>
  <dcterms:modified xsi:type="dcterms:W3CDTF">2022-06-22T07:46:46Z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0x010100ECFDF3D715AA394A9B15E0E0FAA07E37</vt:lpwstr>
  </property>
  <property fmtid="{D5CDD505-2E9C-101B-9397-08002B2CF9AE}" pid="3" name="MSIP_Label_6bd9ddd1-4d20-43f6-abfa-fc3c07406f94_Enabled">
    <vt:lpwstr>true</vt:lpwstr>
  </property>
  <property fmtid="{D5CDD505-2E9C-101B-9397-08002B2CF9AE}" pid="4" name="MSIP_Label_6bd9ddd1-4d20-43f6-abfa-fc3c07406f94_SetDate">
    <vt:lpwstr>2022-04-08T06:40:19Z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515d7500-0f0f-4137-8377-724f66341830</vt:lpwstr>
  </property>
  <property fmtid="{D5CDD505-2E9C-101B-9397-08002B2CF9AE}" pid="9" name="MSIP_Label_6bd9ddd1-4d20-43f6-abfa-fc3c07406f94_ContentBits">
    <vt:lpwstr>0</vt:lpwstr>
  </property>
</Properties>
</file>