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17"/>
  </p:notesMasterIdLst>
  <p:handoutMasterIdLst>
    <p:handoutMasterId r:id="rId18"/>
  </p:handoutMasterIdLst>
  <p:sldIdLst>
    <p:sldId id="258" r:id="rId3"/>
    <p:sldId id="309" r:id="rId4"/>
    <p:sldId id="316" r:id="rId5"/>
    <p:sldId id="296" r:id="rId6"/>
    <p:sldId id="311" r:id="rId7"/>
    <p:sldId id="315" r:id="rId8"/>
    <p:sldId id="319" r:id="rId9"/>
    <p:sldId id="320" r:id="rId10"/>
    <p:sldId id="321" r:id="rId11"/>
    <p:sldId id="322" r:id="rId12"/>
    <p:sldId id="304" r:id="rId13"/>
    <p:sldId id="313" r:id="rId14"/>
    <p:sldId id="317"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B9C"/>
    <a:srgbClr val="024EA2"/>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65" d="100"/>
          <a:sy n="65" d="100"/>
        </p:scale>
        <p:origin x="436" y="6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ata4.xml.rels><?xml version="1.0" encoding="UTF-8" standalone="yes"?>
<Relationships xmlns="http://schemas.openxmlformats.org/package/2006/relationships"><Relationship Id="rId1" Type="http://schemas.openxmlformats.org/officeDocument/2006/relationships/image" Target="../media/image42.jpg"/></Relationships>
</file>

<file path=ppt/diagrams/_rels/data5.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42.jpg"/></Relationships>
</file>

<file path=ppt/diagrams/_rels/drawing5.xml.rels><?xml version="1.0" encoding="UTF-8" standalone="yes"?>
<Relationships xmlns="http://schemas.openxmlformats.org/package/2006/relationships"><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778ED-865B-4AB5-9FE1-7B3DBE7334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36BDFBF-2845-40D0-A566-77EDE58D9EA6}">
      <dgm:prSet phldrT="[Text]" custT="1"/>
      <dgm:spPr>
        <a:solidFill>
          <a:srgbClr val="035DC1"/>
        </a:solidFill>
      </dgm:spPr>
      <dgm:t>
        <a:bodyPr/>
        <a:lstStyle/>
        <a:p>
          <a:r>
            <a:rPr lang="en-US" sz="2000" b="1" cap="small" baseline="0" dirty="0"/>
            <a:t>Protect and restore marine and freshwaters ecosystems and biodiversity</a:t>
          </a:r>
        </a:p>
      </dgm:t>
    </dgm:pt>
    <dgm:pt modelId="{DE2DCEC4-407E-41C4-AC8D-8EB1A89F62D1}" type="parTrans" cxnId="{88F9DB95-79B6-475C-90B7-29A3D7001EC2}">
      <dgm:prSet/>
      <dgm:spPr/>
      <dgm:t>
        <a:bodyPr/>
        <a:lstStyle/>
        <a:p>
          <a:endParaRPr lang="en-US"/>
        </a:p>
      </dgm:t>
    </dgm:pt>
    <dgm:pt modelId="{581D3D42-DF0D-4F63-85A3-E0CE6EA810CE}" type="sibTrans" cxnId="{88F9DB95-79B6-475C-90B7-29A3D7001EC2}">
      <dgm:prSet/>
      <dgm:spPr/>
      <dgm:t>
        <a:bodyPr/>
        <a:lstStyle/>
        <a:p>
          <a:endParaRPr lang="en-US"/>
        </a:p>
      </dgm:t>
    </dgm:pt>
    <dgm:pt modelId="{BD31A995-C5F7-4EB6-BF20-5D832BEAB782}">
      <dgm:prSet phldrT="[Text]"/>
      <dgm:spPr>
        <a:solidFill>
          <a:schemeClr val="bg1">
            <a:lumMod val="85000"/>
            <a:alpha val="90000"/>
          </a:schemeClr>
        </a:solidFill>
      </dgm:spPr>
      <dgm:t>
        <a:bodyPr/>
        <a:lstStyle/>
        <a:p>
          <a:r>
            <a:rPr lang="en-US"/>
            <a:t>Protect at least 30% and strictly protect 10%  EU’s sea areas</a:t>
          </a:r>
        </a:p>
      </dgm:t>
    </dgm:pt>
    <dgm:pt modelId="{4BA52EC5-B720-4695-8C02-DA666617BE5D}" type="parTrans" cxnId="{2A2BF064-58D7-4834-995E-3C42A2AB4DD8}">
      <dgm:prSet/>
      <dgm:spPr/>
      <dgm:t>
        <a:bodyPr/>
        <a:lstStyle/>
        <a:p>
          <a:endParaRPr lang="en-US"/>
        </a:p>
      </dgm:t>
    </dgm:pt>
    <dgm:pt modelId="{E51463E0-7713-46AB-930A-62E93BEB950B}" type="sibTrans" cxnId="{2A2BF064-58D7-4834-995E-3C42A2AB4DD8}">
      <dgm:prSet/>
      <dgm:spPr/>
      <dgm:t>
        <a:bodyPr/>
        <a:lstStyle/>
        <a:p>
          <a:endParaRPr lang="en-US"/>
        </a:p>
      </dgm:t>
    </dgm:pt>
    <dgm:pt modelId="{6945926A-FBD1-49CE-AF87-3B218207F85B}">
      <dgm:prSet phldrT="[Text]" custT="1"/>
      <dgm:spPr>
        <a:solidFill>
          <a:srgbClr val="035DC1"/>
        </a:solidFill>
      </dgm:spPr>
      <dgm:t>
        <a:bodyPr/>
        <a:lstStyle/>
        <a:p>
          <a:r>
            <a:rPr lang="en-US" sz="2000" b="1" cap="small" baseline="0" dirty="0">
              <a:solidFill>
                <a:schemeClr val="bg1"/>
              </a:solidFill>
              <a:effectLst/>
            </a:rPr>
            <a:t>Prevent and eliminate pollution of our oceans, Seas and  waters</a:t>
          </a:r>
          <a:endParaRPr lang="en-US" sz="2000" b="1" cap="small" baseline="0" dirty="0">
            <a:effectLst/>
          </a:endParaRPr>
        </a:p>
      </dgm:t>
    </dgm:pt>
    <dgm:pt modelId="{B2025139-6580-49FE-A437-A20AA9DA56FB}" type="parTrans" cxnId="{A0E6AA17-2462-475C-90F3-D2713BB33B7E}">
      <dgm:prSet/>
      <dgm:spPr/>
      <dgm:t>
        <a:bodyPr/>
        <a:lstStyle/>
        <a:p>
          <a:endParaRPr lang="en-US"/>
        </a:p>
      </dgm:t>
    </dgm:pt>
    <dgm:pt modelId="{CF42E746-630F-4C5C-91CD-7328FFFC9B4A}" type="sibTrans" cxnId="{A0E6AA17-2462-475C-90F3-D2713BB33B7E}">
      <dgm:prSet/>
      <dgm:spPr/>
      <dgm:t>
        <a:bodyPr/>
        <a:lstStyle/>
        <a:p>
          <a:endParaRPr lang="en-US"/>
        </a:p>
      </dgm:t>
    </dgm:pt>
    <dgm:pt modelId="{9BE4BE56-E60C-432F-9AB2-FC6A6ADC1550}">
      <dgm:prSet phldrT="[Text]" custT="1"/>
      <dgm:spPr>
        <a:solidFill>
          <a:srgbClr val="035DC1"/>
        </a:solidFill>
      </dgm:spPr>
      <dgm:t>
        <a:bodyPr/>
        <a:lstStyle/>
        <a:p>
          <a:r>
            <a:rPr lang="en-GB" sz="2000" b="1" cap="small" baseline="0" dirty="0">
              <a:solidFill>
                <a:schemeClr val="bg1"/>
              </a:solidFill>
              <a:effectLst/>
            </a:rPr>
            <a:t>Make the blue economy carbon- neutral and circular </a:t>
          </a:r>
          <a:endParaRPr lang="en-US" sz="2000" b="1" cap="small" baseline="0" dirty="0">
            <a:effectLst/>
          </a:endParaRPr>
        </a:p>
      </dgm:t>
    </dgm:pt>
    <dgm:pt modelId="{8A73A2BB-895B-4DFC-857A-E8C84F07B5D8}" type="parTrans" cxnId="{0501A694-B1B6-48DD-8E04-423A2BECD479}">
      <dgm:prSet/>
      <dgm:spPr/>
      <dgm:t>
        <a:bodyPr/>
        <a:lstStyle/>
        <a:p>
          <a:endParaRPr lang="en-US"/>
        </a:p>
      </dgm:t>
    </dgm:pt>
    <dgm:pt modelId="{4DB93423-F2A9-49F8-A095-26F00E1E1A55}" type="sibTrans" cxnId="{0501A694-B1B6-48DD-8E04-423A2BECD479}">
      <dgm:prSet/>
      <dgm:spPr/>
      <dgm:t>
        <a:bodyPr/>
        <a:lstStyle/>
        <a:p>
          <a:endParaRPr lang="en-US"/>
        </a:p>
      </dgm:t>
    </dgm:pt>
    <dgm:pt modelId="{58E2E99C-356B-4614-8AD6-F8EA86A7B13E}">
      <dgm:prSet phldrT="[Text]"/>
      <dgm:spPr>
        <a:solidFill>
          <a:schemeClr val="bg1">
            <a:lumMod val="85000"/>
            <a:alpha val="90000"/>
          </a:schemeClr>
        </a:solidFill>
      </dgm:spPr>
      <dgm:t>
        <a:bodyPr/>
        <a:lstStyle/>
        <a:p>
          <a:r>
            <a:rPr lang="en-US" dirty="0"/>
            <a:t>Net zero maritime emissions</a:t>
          </a:r>
        </a:p>
      </dgm:t>
    </dgm:pt>
    <dgm:pt modelId="{F7AAFA95-0A98-4926-A883-1B6172BC19FF}" type="parTrans" cxnId="{B9D20CC7-B34E-43E1-A686-696D0006901C}">
      <dgm:prSet/>
      <dgm:spPr/>
      <dgm:t>
        <a:bodyPr/>
        <a:lstStyle/>
        <a:p>
          <a:endParaRPr lang="en-US"/>
        </a:p>
      </dgm:t>
    </dgm:pt>
    <dgm:pt modelId="{99F9254B-E4DB-47F6-8C92-675D4617FBE2}" type="sibTrans" cxnId="{B9D20CC7-B34E-43E1-A686-696D0006901C}">
      <dgm:prSet/>
      <dgm:spPr/>
      <dgm:t>
        <a:bodyPr/>
        <a:lstStyle/>
        <a:p>
          <a:endParaRPr lang="en-US"/>
        </a:p>
      </dgm:t>
    </dgm:pt>
    <dgm:pt modelId="{6E089838-FC9A-4D5F-BBF9-24F9235E8458}">
      <dgm:prSet phldrT="[Text]"/>
      <dgm:spPr>
        <a:solidFill>
          <a:schemeClr val="bg1">
            <a:lumMod val="85000"/>
            <a:alpha val="90000"/>
          </a:schemeClr>
        </a:solidFill>
      </dgm:spPr>
      <dgm:t>
        <a:bodyPr/>
        <a:lstStyle/>
        <a:p>
          <a:r>
            <a:rPr lang="en-US"/>
            <a:t>Zero carbon aquaculture, </a:t>
          </a:r>
        </a:p>
      </dgm:t>
    </dgm:pt>
    <dgm:pt modelId="{8F6CCB9D-B40D-43EE-8824-6B6090E50BC9}" type="parTrans" cxnId="{12FED691-2335-4DAA-AB54-89D79B712339}">
      <dgm:prSet/>
      <dgm:spPr/>
      <dgm:t>
        <a:bodyPr/>
        <a:lstStyle/>
        <a:p>
          <a:endParaRPr lang="en-US"/>
        </a:p>
      </dgm:t>
    </dgm:pt>
    <dgm:pt modelId="{6AA7B90A-CCD7-47F9-9820-85A38901FC1B}" type="sibTrans" cxnId="{12FED691-2335-4DAA-AB54-89D79B712339}">
      <dgm:prSet/>
      <dgm:spPr/>
      <dgm:t>
        <a:bodyPr/>
        <a:lstStyle/>
        <a:p>
          <a:endParaRPr lang="en-US"/>
        </a:p>
      </dgm:t>
    </dgm:pt>
    <dgm:pt modelId="{EEC363AE-162D-457E-817A-BF4EA567FB08}">
      <dgm:prSet phldrT="[Text]"/>
      <dgm:spPr>
        <a:solidFill>
          <a:schemeClr val="bg1">
            <a:lumMod val="85000"/>
            <a:alpha val="90000"/>
          </a:schemeClr>
        </a:solidFill>
      </dgm:spPr>
      <dgm:t>
        <a:bodyPr/>
        <a:lstStyle/>
        <a:p>
          <a:r>
            <a:rPr lang="en-US" dirty="0">
              <a:solidFill>
                <a:schemeClr val="tx1"/>
              </a:solidFill>
              <a:effectLst/>
            </a:rPr>
            <a:t>Reduce by at least 50% plastic litter </a:t>
          </a:r>
        </a:p>
      </dgm:t>
    </dgm:pt>
    <dgm:pt modelId="{F7509A6E-F01E-4C26-A7CD-3F7C17743566}" type="parTrans" cxnId="{C27ADC18-0D9B-4F00-BAD5-3CA003F374D8}">
      <dgm:prSet/>
      <dgm:spPr/>
      <dgm:t>
        <a:bodyPr/>
        <a:lstStyle/>
        <a:p>
          <a:endParaRPr lang="en-US"/>
        </a:p>
      </dgm:t>
    </dgm:pt>
    <dgm:pt modelId="{D6F34ED3-A2DD-4D51-B39E-8446B03FD533}" type="sibTrans" cxnId="{C27ADC18-0D9B-4F00-BAD5-3CA003F374D8}">
      <dgm:prSet/>
      <dgm:spPr/>
      <dgm:t>
        <a:bodyPr/>
        <a:lstStyle/>
        <a:p>
          <a:endParaRPr lang="en-US"/>
        </a:p>
      </dgm:t>
    </dgm:pt>
    <dgm:pt modelId="{BFCEB102-E9B1-426D-BB35-4B5BDEC40360}">
      <dgm:prSet phldrT="[Text]"/>
      <dgm:spPr>
        <a:solidFill>
          <a:schemeClr val="bg1">
            <a:lumMod val="85000"/>
            <a:alpha val="90000"/>
          </a:schemeClr>
        </a:solidFill>
      </dgm:spPr>
      <dgm:t>
        <a:bodyPr/>
        <a:lstStyle/>
        <a:p>
          <a:r>
            <a:rPr lang="en-US" dirty="0"/>
            <a:t>Restore 25.000 km free flowing rivers</a:t>
          </a:r>
        </a:p>
      </dgm:t>
    </dgm:pt>
    <dgm:pt modelId="{5931219F-9335-4157-BBE4-665D8A5B909F}" type="parTrans" cxnId="{58AB9139-F85D-4321-9F9A-ABC3FF8D9665}">
      <dgm:prSet/>
      <dgm:spPr/>
      <dgm:t>
        <a:bodyPr/>
        <a:lstStyle/>
        <a:p>
          <a:endParaRPr lang="en-US"/>
        </a:p>
      </dgm:t>
    </dgm:pt>
    <dgm:pt modelId="{9C2EE4A4-60A5-4E1C-A9E8-BDBA8B3FDA62}" type="sibTrans" cxnId="{58AB9139-F85D-4321-9F9A-ABC3FF8D9665}">
      <dgm:prSet/>
      <dgm:spPr/>
      <dgm:t>
        <a:bodyPr/>
        <a:lstStyle/>
        <a:p>
          <a:endParaRPr lang="en-US"/>
        </a:p>
      </dgm:t>
    </dgm:pt>
    <dgm:pt modelId="{D18D993F-FDE5-4581-9F60-D7262B864E66}">
      <dgm:prSet phldrT="[Text]"/>
      <dgm:spPr>
        <a:solidFill>
          <a:schemeClr val="bg1">
            <a:lumMod val="85000"/>
            <a:alpha val="90000"/>
          </a:schemeClr>
        </a:solidFill>
      </dgm:spPr>
      <dgm:t>
        <a:bodyPr/>
        <a:lstStyle/>
        <a:p>
          <a:r>
            <a:rPr lang="en-US"/>
            <a:t>Marine nature restoration targets (incl. degraded </a:t>
          </a:r>
          <a:r>
            <a:rPr lang="en-US" err="1"/>
            <a:t>seabeds</a:t>
          </a:r>
          <a:r>
            <a:rPr lang="en-US"/>
            <a:t>, coastal ecosystems) </a:t>
          </a:r>
        </a:p>
      </dgm:t>
    </dgm:pt>
    <dgm:pt modelId="{DF7EFE1C-4F79-48DD-A777-EFFB03EE8BF9}" type="parTrans" cxnId="{017BA7BA-FF0E-45B7-9694-ED479BD41F83}">
      <dgm:prSet/>
      <dgm:spPr/>
      <dgm:t>
        <a:bodyPr/>
        <a:lstStyle/>
        <a:p>
          <a:endParaRPr lang="en-US"/>
        </a:p>
      </dgm:t>
    </dgm:pt>
    <dgm:pt modelId="{EF9A6C8A-4B63-422C-8FA8-796493D7F49D}" type="sibTrans" cxnId="{017BA7BA-FF0E-45B7-9694-ED479BD41F83}">
      <dgm:prSet/>
      <dgm:spPr/>
      <dgm:t>
        <a:bodyPr/>
        <a:lstStyle/>
        <a:p>
          <a:endParaRPr lang="en-US"/>
        </a:p>
      </dgm:t>
    </dgm:pt>
    <dgm:pt modelId="{A7234407-0337-4FD7-ABEC-BC2A7E026BC5}">
      <dgm:prSet phldrT="[Text]"/>
      <dgm:spPr>
        <a:solidFill>
          <a:schemeClr val="bg1">
            <a:lumMod val="85000"/>
            <a:alpha val="90000"/>
          </a:schemeClr>
        </a:solidFill>
      </dgm:spPr>
      <dgm:t>
        <a:bodyPr/>
        <a:lstStyle/>
        <a:p>
          <a:r>
            <a:rPr lang="en-US">
              <a:solidFill>
                <a:schemeClr val="tx1"/>
              </a:solidFill>
              <a:effectLst/>
            </a:rPr>
            <a:t>Reduce  by at least 30% </a:t>
          </a:r>
          <a:r>
            <a:rPr lang="en-US" err="1">
              <a:solidFill>
                <a:schemeClr val="tx1"/>
              </a:solidFill>
              <a:effectLst/>
            </a:rPr>
            <a:t>microplastics</a:t>
          </a:r>
          <a:endParaRPr lang="en-US">
            <a:solidFill>
              <a:schemeClr val="tx1"/>
            </a:solidFill>
            <a:effectLst/>
          </a:endParaRPr>
        </a:p>
      </dgm:t>
    </dgm:pt>
    <dgm:pt modelId="{BBEC6BA2-AA17-4182-8200-C7095B31D78A}" type="parTrans" cxnId="{8AB51F55-F34B-420C-B3F5-17C0195322BE}">
      <dgm:prSet/>
      <dgm:spPr/>
      <dgm:t>
        <a:bodyPr/>
        <a:lstStyle/>
        <a:p>
          <a:endParaRPr lang="en-US"/>
        </a:p>
      </dgm:t>
    </dgm:pt>
    <dgm:pt modelId="{418FFC50-D743-49AC-8DEE-95F7E064F734}" type="sibTrans" cxnId="{8AB51F55-F34B-420C-B3F5-17C0195322BE}">
      <dgm:prSet/>
      <dgm:spPr/>
      <dgm:t>
        <a:bodyPr/>
        <a:lstStyle/>
        <a:p>
          <a:endParaRPr lang="en-US"/>
        </a:p>
      </dgm:t>
    </dgm:pt>
    <dgm:pt modelId="{00C42FB0-9BDD-453E-89E6-58EF53671C37}">
      <dgm:prSet phldrT="[Text]"/>
      <dgm:spPr>
        <a:solidFill>
          <a:schemeClr val="bg1">
            <a:lumMod val="85000"/>
            <a:alpha val="90000"/>
          </a:schemeClr>
        </a:solidFill>
      </dgm:spPr>
      <dgm:t>
        <a:bodyPr/>
        <a:lstStyle/>
        <a:p>
          <a:r>
            <a:rPr lang="en-US" dirty="0">
              <a:solidFill>
                <a:schemeClr val="tx1"/>
              </a:solidFill>
              <a:effectLst/>
            </a:rPr>
            <a:t>Reduce by at least 50% nutrient losses, chemical pesticides  </a:t>
          </a:r>
        </a:p>
      </dgm:t>
    </dgm:pt>
    <dgm:pt modelId="{8B734315-519B-4FBD-9F58-730BC89E1516}" type="parTrans" cxnId="{C46055D5-FC8E-4885-9BC0-A952DB6027F7}">
      <dgm:prSet/>
      <dgm:spPr/>
      <dgm:t>
        <a:bodyPr/>
        <a:lstStyle/>
        <a:p>
          <a:endParaRPr lang="en-US"/>
        </a:p>
      </dgm:t>
    </dgm:pt>
    <dgm:pt modelId="{8DD1ECE5-6F71-415F-9449-7636A15C8FC4}" type="sibTrans" cxnId="{C46055D5-FC8E-4885-9BC0-A952DB6027F7}">
      <dgm:prSet/>
      <dgm:spPr/>
      <dgm:t>
        <a:bodyPr/>
        <a:lstStyle/>
        <a:p>
          <a:endParaRPr lang="en-US"/>
        </a:p>
      </dgm:t>
    </dgm:pt>
    <dgm:pt modelId="{4BC7AF23-5F4C-49CC-A15B-43373B935C60}">
      <dgm:prSet phldrT="[Text]"/>
      <dgm:spPr>
        <a:solidFill>
          <a:schemeClr val="bg1">
            <a:lumMod val="85000"/>
            <a:alpha val="90000"/>
          </a:schemeClr>
        </a:solidFill>
      </dgm:spPr>
      <dgm:t>
        <a:bodyPr/>
        <a:lstStyle/>
        <a:p>
          <a:r>
            <a:rPr lang="en-US"/>
            <a:t>Low carbon multipurpose use of marine space  </a:t>
          </a:r>
        </a:p>
      </dgm:t>
    </dgm:pt>
    <dgm:pt modelId="{B0FB4437-4855-4160-9F74-2D6FE7269755}" type="parTrans" cxnId="{67BCCB83-596B-465B-9F1A-EBBE9D08092A}">
      <dgm:prSet/>
      <dgm:spPr/>
      <dgm:t>
        <a:bodyPr/>
        <a:lstStyle/>
        <a:p>
          <a:endParaRPr lang="en-US"/>
        </a:p>
      </dgm:t>
    </dgm:pt>
    <dgm:pt modelId="{DA5F139B-AC0B-46CF-801B-ADD0446114A3}" type="sibTrans" cxnId="{67BCCB83-596B-465B-9F1A-EBBE9D08092A}">
      <dgm:prSet/>
      <dgm:spPr/>
      <dgm:t>
        <a:bodyPr/>
        <a:lstStyle/>
        <a:p>
          <a:endParaRPr lang="en-US"/>
        </a:p>
      </dgm:t>
    </dgm:pt>
    <dgm:pt modelId="{AF9626B4-36F9-422A-98EB-C1B9B58B0E7D}" type="pres">
      <dgm:prSet presAssocID="{57F778ED-865B-4AB5-9FE1-7B3DBE7334C9}" presName="Name0" presStyleCnt="0">
        <dgm:presLayoutVars>
          <dgm:dir/>
          <dgm:animLvl val="lvl"/>
          <dgm:resizeHandles val="exact"/>
        </dgm:presLayoutVars>
      </dgm:prSet>
      <dgm:spPr/>
      <dgm:t>
        <a:bodyPr/>
        <a:lstStyle/>
        <a:p>
          <a:endParaRPr lang="en-US"/>
        </a:p>
      </dgm:t>
    </dgm:pt>
    <dgm:pt modelId="{972C4260-F2C4-4FBB-B6EC-678297C5D755}" type="pres">
      <dgm:prSet presAssocID="{136BDFBF-2845-40D0-A566-77EDE58D9EA6}" presName="linNode" presStyleCnt="0"/>
      <dgm:spPr/>
    </dgm:pt>
    <dgm:pt modelId="{AC335D0B-395F-4D82-B8DB-C23C85541612}" type="pres">
      <dgm:prSet presAssocID="{136BDFBF-2845-40D0-A566-77EDE58D9EA6}" presName="parentText" presStyleLbl="node1" presStyleIdx="0" presStyleCnt="3" custScaleY="84083" custLinFactNeighborX="393">
        <dgm:presLayoutVars>
          <dgm:chMax val="1"/>
          <dgm:bulletEnabled val="1"/>
        </dgm:presLayoutVars>
      </dgm:prSet>
      <dgm:spPr/>
      <dgm:t>
        <a:bodyPr/>
        <a:lstStyle/>
        <a:p>
          <a:endParaRPr lang="en-US"/>
        </a:p>
      </dgm:t>
    </dgm:pt>
    <dgm:pt modelId="{CDCB05FA-D2C8-4130-815D-C6C440EE74DD}" type="pres">
      <dgm:prSet presAssocID="{136BDFBF-2845-40D0-A566-77EDE58D9EA6}" presName="descendantText" presStyleLbl="alignAccFollowNode1" presStyleIdx="0" presStyleCnt="3" custLinFactNeighborX="1030" custLinFactNeighborY="-912">
        <dgm:presLayoutVars>
          <dgm:bulletEnabled val="1"/>
        </dgm:presLayoutVars>
      </dgm:prSet>
      <dgm:spPr/>
      <dgm:t>
        <a:bodyPr/>
        <a:lstStyle/>
        <a:p>
          <a:endParaRPr lang="en-US"/>
        </a:p>
      </dgm:t>
    </dgm:pt>
    <dgm:pt modelId="{E65036E8-D664-42A0-B5B0-2063623261EC}" type="pres">
      <dgm:prSet presAssocID="{581D3D42-DF0D-4F63-85A3-E0CE6EA810CE}" presName="sp" presStyleCnt="0"/>
      <dgm:spPr/>
    </dgm:pt>
    <dgm:pt modelId="{CFD819FB-A9FA-4C07-941F-0F9D1B30087D}" type="pres">
      <dgm:prSet presAssocID="{6945926A-FBD1-49CE-AF87-3B218207F85B}" presName="linNode" presStyleCnt="0"/>
      <dgm:spPr/>
    </dgm:pt>
    <dgm:pt modelId="{BA0F15C7-6E2C-438D-8F3C-BF25524DEF59}" type="pres">
      <dgm:prSet presAssocID="{6945926A-FBD1-49CE-AF87-3B218207F85B}" presName="parentText" presStyleLbl="node1" presStyleIdx="1" presStyleCnt="3" custScaleY="80759" custLinFactNeighborX="393">
        <dgm:presLayoutVars>
          <dgm:chMax val="1"/>
          <dgm:bulletEnabled val="1"/>
        </dgm:presLayoutVars>
      </dgm:prSet>
      <dgm:spPr/>
      <dgm:t>
        <a:bodyPr/>
        <a:lstStyle/>
        <a:p>
          <a:endParaRPr lang="en-US"/>
        </a:p>
      </dgm:t>
    </dgm:pt>
    <dgm:pt modelId="{7654FA08-791D-4C96-9CF9-1FCCE1A8145D}" type="pres">
      <dgm:prSet presAssocID="{6945926A-FBD1-49CE-AF87-3B218207F85B}" presName="descendantText" presStyleLbl="alignAccFollowNode1" presStyleIdx="1" presStyleCnt="3">
        <dgm:presLayoutVars>
          <dgm:bulletEnabled val="1"/>
        </dgm:presLayoutVars>
      </dgm:prSet>
      <dgm:spPr/>
      <dgm:t>
        <a:bodyPr/>
        <a:lstStyle/>
        <a:p>
          <a:endParaRPr lang="en-US"/>
        </a:p>
      </dgm:t>
    </dgm:pt>
    <dgm:pt modelId="{CF1BEC41-8CCF-4278-AF8F-374D7FAA0954}" type="pres">
      <dgm:prSet presAssocID="{CF42E746-630F-4C5C-91CD-7328FFFC9B4A}" presName="sp" presStyleCnt="0"/>
      <dgm:spPr/>
    </dgm:pt>
    <dgm:pt modelId="{B91D96C5-45FF-4FDF-A72B-BCC1A353F0E9}" type="pres">
      <dgm:prSet presAssocID="{9BE4BE56-E60C-432F-9AB2-FC6A6ADC1550}" presName="linNode" presStyleCnt="0"/>
      <dgm:spPr/>
    </dgm:pt>
    <dgm:pt modelId="{801B698D-87E8-440A-9B37-7BEF8D5B3487}" type="pres">
      <dgm:prSet presAssocID="{9BE4BE56-E60C-432F-9AB2-FC6A6ADC1550}" presName="parentText" presStyleLbl="node1" presStyleIdx="2" presStyleCnt="3" custScaleY="77501" custLinFactNeighborX="393">
        <dgm:presLayoutVars>
          <dgm:chMax val="1"/>
          <dgm:bulletEnabled val="1"/>
        </dgm:presLayoutVars>
      </dgm:prSet>
      <dgm:spPr/>
      <dgm:t>
        <a:bodyPr/>
        <a:lstStyle/>
        <a:p>
          <a:endParaRPr lang="en-US"/>
        </a:p>
      </dgm:t>
    </dgm:pt>
    <dgm:pt modelId="{61C4BB7F-18A8-4904-B5DC-DF091535F59E}" type="pres">
      <dgm:prSet presAssocID="{9BE4BE56-E60C-432F-9AB2-FC6A6ADC1550}" presName="descendantText" presStyleLbl="alignAccFollowNode1" presStyleIdx="2" presStyleCnt="3">
        <dgm:presLayoutVars>
          <dgm:bulletEnabled val="1"/>
        </dgm:presLayoutVars>
      </dgm:prSet>
      <dgm:spPr/>
      <dgm:t>
        <a:bodyPr/>
        <a:lstStyle/>
        <a:p>
          <a:endParaRPr lang="en-US"/>
        </a:p>
      </dgm:t>
    </dgm:pt>
  </dgm:ptLst>
  <dgm:cxnLst>
    <dgm:cxn modelId="{12FED691-2335-4DAA-AB54-89D79B712339}" srcId="{9BE4BE56-E60C-432F-9AB2-FC6A6ADC1550}" destId="{6E089838-FC9A-4D5F-BBF9-24F9235E8458}" srcOrd="1" destOrd="0" parTransId="{8F6CCB9D-B40D-43EE-8824-6B6090E50BC9}" sibTransId="{6AA7B90A-CCD7-47F9-9820-85A38901FC1B}"/>
    <dgm:cxn modelId="{B9D20CC7-B34E-43E1-A686-696D0006901C}" srcId="{9BE4BE56-E60C-432F-9AB2-FC6A6ADC1550}" destId="{58E2E99C-356B-4614-8AD6-F8EA86A7B13E}" srcOrd="0" destOrd="0" parTransId="{F7AAFA95-0A98-4926-A883-1B6172BC19FF}" sibTransId="{99F9254B-E4DB-47F6-8C92-675D4617FBE2}"/>
    <dgm:cxn modelId="{C27ADC18-0D9B-4F00-BAD5-3CA003F374D8}" srcId="{6945926A-FBD1-49CE-AF87-3B218207F85B}" destId="{EEC363AE-162D-457E-817A-BF4EA567FB08}" srcOrd="0" destOrd="0" parTransId="{F7509A6E-F01E-4C26-A7CD-3F7C17743566}" sibTransId="{D6F34ED3-A2DD-4D51-B39E-8446B03FD533}"/>
    <dgm:cxn modelId="{2A2BF064-58D7-4834-995E-3C42A2AB4DD8}" srcId="{136BDFBF-2845-40D0-A566-77EDE58D9EA6}" destId="{BD31A995-C5F7-4EB6-BF20-5D832BEAB782}" srcOrd="0" destOrd="0" parTransId="{4BA52EC5-B720-4695-8C02-DA666617BE5D}" sibTransId="{E51463E0-7713-46AB-930A-62E93BEB950B}"/>
    <dgm:cxn modelId="{91C6F65D-105D-445B-8D0B-80ABC658C128}" type="presOf" srcId="{58E2E99C-356B-4614-8AD6-F8EA86A7B13E}" destId="{61C4BB7F-18A8-4904-B5DC-DF091535F59E}" srcOrd="0" destOrd="0" presId="urn:microsoft.com/office/officeart/2005/8/layout/vList5"/>
    <dgm:cxn modelId="{2B4243AE-B02D-46DF-9A4A-91C8354F4276}" type="presOf" srcId="{9BE4BE56-E60C-432F-9AB2-FC6A6ADC1550}" destId="{801B698D-87E8-440A-9B37-7BEF8D5B3487}" srcOrd="0" destOrd="0" presId="urn:microsoft.com/office/officeart/2005/8/layout/vList5"/>
    <dgm:cxn modelId="{DC9DEC84-915E-433C-BA52-CD5FC1A2A498}" type="presOf" srcId="{6945926A-FBD1-49CE-AF87-3B218207F85B}" destId="{BA0F15C7-6E2C-438D-8F3C-BF25524DEF59}" srcOrd="0" destOrd="0" presId="urn:microsoft.com/office/officeart/2005/8/layout/vList5"/>
    <dgm:cxn modelId="{A0E6AA17-2462-475C-90F3-D2713BB33B7E}" srcId="{57F778ED-865B-4AB5-9FE1-7B3DBE7334C9}" destId="{6945926A-FBD1-49CE-AF87-3B218207F85B}" srcOrd="1" destOrd="0" parTransId="{B2025139-6580-49FE-A437-A20AA9DA56FB}" sibTransId="{CF42E746-630F-4C5C-91CD-7328FFFC9B4A}"/>
    <dgm:cxn modelId="{0501A694-B1B6-48DD-8E04-423A2BECD479}" srcId="{57F778ED-865B-4AB5-9FE1-7B3DBE7334C9}" destId="{9BE4BE56-E60C-432F-9AB2-FC6A6ADC1550}" srcOrd="2" destOrd="0" parTransId="{8A73A2BB-895B-4DFC-857A-E8C84F07B5D8}" sibTransId="{4DB93423-F2A9-49F8-A095-26F00E1E1A55}"/>
    <dgm:cxn modelId="{58AB9139-F85D-4321-9F9A-ABC3FF8D9665}" srcId="{136BDFBF-2845-40D0-A566-77EDE58D9EA6}" destId="{BFCEB102-E9B1-426D-BB35-4B5BDEC40360}" srcOrd="1" destOrd="0" parTransId="{5931219F-9335-4157-BBE4-665D8A5B909F}" sibTransId="{9C2EE4A4-60A5-4E1C-A9E8-BDBA8B3FDA62}"/>
    <dgm:cxn modelId="{C46055D5-FC8E-4885-9BC0-A952DB6027F7}" srcId="{6945926A-FBD1-49CE-AF87-3B218207F85B}" destId="{00C42FB0-9BDD-453E-89E6-58EF53671C37}" srcOrd="2" destOrd="0" parTransId="{8B734315-519B-4FBD-9F58-730BC89E1516}" sibTransId="{8DD1ECE5-6F71-415F-9449-7636A15C8FC4}"/>
    <dgm:cxn modelId="{017BA7BA-FF0E-45B7-9694-ED479BD41F83}" srcId="{136BDFBF-2845-40D0-A566-77EDE58D9EA6}" destId="{D18D993F-FDE5-4581-9F60-D7262B864E66}" srcOrd="2" destOrd="0" parTransId="{DF7EFE1C-4F79-48DD-A777-EFFB03EE8BF9}" sibTransId="{EF9A6C8A-4B63-422C-8FA8-796493D7F49D}"/>
    <dgm:cxn modelId="{0585DFFD-3FBA-4F03-811F-B00DC6485C7E}" type="presOf" srcId="{136BDFBF-2845-40D0-A566-77EDE58D9EA6}" destId="{AC335D0B-395F-4D82-B8DB-C23C85541612}" srcOrd="0" destOrd="0" presId="urn:microsoft.com/office/officeart/2005/8/layout/vList5"/>
    <dgm:cxn modelId="{E629842A-247D-40B9-A230-F062AA35DFFE}" type="presOf" srcId="{BD31A995-C5F7-4EB6-BF20-5D832BEAB782}" destId="{CDCB05FA-D2C8-4130-815D-C6C440EE74DD}" srcOrd="0" destOrd="0" presId="urn:microsoft.com/office/officeart/2005/8/layout/vList5"/>
    <dgm:cxn modelId="{861EFF05-2DA8-429C-AE0D-D3C19D88F69A}" type="presOf" srcId="{BFCEB102-E9B1-426D-BB35-4B5BDEC40360}" destId="{CDCB05FA-D2C8-4130-815D-C6C440EE74DD}" srcOrd="0" destOrd="1" presId="urn:microsoft.com/office/officeart/2005/8/layout/vList5"/>
    <dgm:cxn modelId="{5FFEA5A1-0322-4190-B9F5-5BDCD8E4DE0E}" type="presOf" srcId="{EEC363AE-162D-457E-817A-BF4EA567FB08}" destId="{7654FA08-791D-4C96-9CF9-1FCCE1A8145D}" srcOrd="0" destOrd="0" presId="urn:microsoft.com/office/officeart/2005/8/layout/vList5"/>
    <dgm:cxn modelId="{88F9DB95-79B6-475C-90B7-29A3D7001EC2}" srcId="{57F778ED-865B-4AB5-9FE1-7B3DBE7334C9}" destId="{136BDFBF-2845-40D0-A566-77EDE58D9EA6}" srcOrd="0" destOrd="0" parTransId="{DE2DCEC4-407E-41C4-AC8D-8EB1A89F62D1}" sibTransId="{581D3D42-DF0D-4F63-85A3-E0CE6EA810CE}"/>
    <dgm:cxn modelId="{67BCCB83-596B-465B-9F1A-EBBE9D08092A}" srcId="{9BE4BE56-E60C-432F-9AB2-FC6A6ADC1550}" destId="{4BC7AF23-5F4C-49CC-A15B-43373B935C60}" srcOrd="2" destOrd="0" parTransId="{B0FB4437-4855-4160-9F74-2D6FE7269755}" sibTransId="{DA5F139B-AC0B-46CF-801B-ADD0446114A3}"/>
    <dgm:cxn modelId="{6F96565C-70D1-4FAE-B519-F0991107BDF9}" type="presOf" srcId="{00C42FB0-9BDD-453E-89E6-58EF53671C37}" destId="{7654FA08-791D-4C96-9CF9-1FCCE1A8145D}" srcOrd="0" destOrd="2" presId="urn:microsoft.com/office/officeart/2005/8/layout/vList5"/>
    <dgm:cxn modelId="{6A600E45-7BF2-4FF5-8965-097BB67C9D61}" type="presOf" srcId="{6E089838-FC9A-4D5F-BBF9-24F9235E8458}" destId="{61C4BB7F-18A8-4904-B5DC-DF091535F59E}" srcOrd="0" destOrd="1" presId="urn:microsoft.com/office/officeart/2005/8/layout/vList5"/>
    <dgm:cxn modelId="{E76A4F80-F417-4C8D-B36A-3EBBCEA5B0AC}" type="presOf" srcId="{D18D993F-FDE5-4581-9F60-D7262B864E66}" destId="{CDCB05FA-D2C8-4130-815D-C6C440EE74DD}" srcOrd="0" destOrd="2" presId="urn:microsoft.com/office/officeart/2005/8/layout/vList5"/>
    <dgm:cxn modelId="{734F3707-D310-4062-9593-FA354A36341C}" type="presOf" srcId="{4BC7AF23-5F4C-49CC-A15B-43373B935C60}" destId="{61C4BB7F-18A8-4904-B5DC-DF091535F59E}" srcOrd="0" destOrd="2" presId="urn:microsoft.com/office/officeart/2005/8/layout/vList5"/>
    <dgm:cxn modelId="{7978BA0F-F141-4088-93F1-9059FA0531E3}" type="presOf" srcId="{A7234407-0337-4FD7-ABEC-BC2A7E026BC5}" destId="{7654FA08-791D-4C96-9CF9-1FCCE1A8145D}" srcOrd="0" destOrd="1" presId="urn:microsoft.com/office/officeart/2005/8/layout/vList5"/>
    <dgm:cxn modelId="{8AB51F55-F34B-420C-B3F5-17C0195322BE}" srcId="{6945926A-FBD1-49CE-AF87-3B218207F85B}" destId="{A7234407-0337-4FD7-ABEC-BC2A7E026BC5}" srcOrd="1" destOrd="0" parTransId="{BBEC6BA2-AA17-4182-8200-C7095B31D78A}" sibTransId="{418FFC50-D743-49AC-8DEE-95F7E064F734}"/>
    <dgm:cxn modelId="{CF42ADC4-132C-4FAF-8383-73184FE2FD8D}" type="presOf" srcId="{57F778ED-865B-4AB5-9FE1-7B3DBE7334C9}" destId="{AF9626B4-36F9-422A-98EB-C1B9B58B0E7D}" srcOrd="0" destOrd="0" presId="urn:microsoft.com/office/officeart/2005/8/layout/vList5"/>
    <dgm:cxn modelId="{C03E05BA-AEFB-4A73-8C6F-45F38D9D5AE2}" type="presParOf" srcId="{AF9626B4-36F9-422A-98EB-C1B9B58B0E7D}" destId="{972C4260-F2C4-4FBB-B6EC-678297C5D755}" srcOrd="0" destOrd="0" presId="urn:microsoft.com/office/officeart/2005/8/layout/vList5"/>
    <dgm:cxn modelId="{D1A9D0F4-B41D-4767-8FBB-CB4379BD608B}" type="presParOf" srcId="{972C4260-F2C4-4FBB-B6EC-678297C5D755}" destId="{AC335D0B-395F-4D82-B8DB-C23C85541612}" srcOrd="0" destOrd="0" presId="urn:microsoft.com/office/officeart/2005/8/layout/vList5"/>
    <dgm:cxn modelId="{2A046055-4C3A-4404-B04C-EEF6A0011D42}" type="presParOf" srcId="{972C4260-F2C4-4FBB-B6EC-678297C5D755}" destId="{CDCB05FA-D2C8-4130-815D-C6C440EE74DD}" srcOrd="1" destOrd="0" presId="urn:microsoft.com/office/officeart/2005/8/layout/vList5"/>
    <dgm:cxn modelId="{E6B286FE-8B7C-4D7A-AA42-C1A5D370A060}" type="presParOf" srcId="{AF9626B4-36F9-422A-98EB-C1B9B58B0E7D}" destId="{E65036E8-D664-42A0-B5B0-2063623261EC}" srcOrd="1" destOrd="0" presId="urn:microsoft.com/office/officeart/2005/8/layout/vList5"/>
    <dgm:cxn modelId="{8FD22A0A-523B-4256-8CE2-F91FD3317CC4}" type="presParOf" srcId="{AF9626B4-36F9-422A-98EB-C1B9B58B0E7D}" destId="{CFD819FB-A9FA-4C07-941F-0F9D1B30087D}" srcOrd="2" destOrd="0" presId="urn:microsoft.com/office/officeart/2005/8/layout/vList5"/>
    <dgm:cxn modelId="{1BAA8C2E-782E-40F5-8120-FF188C67D2EC}" type="presParOf" srcId="{CFD819FB-A9FA-4C07-941F-0F9D1B30087D}" destId="{BA0F15C7-6E2C-438D-8F3C-BF25524DEF59}" srcOrd="0" destOrd="0" presId="urn:microsoft.com/office/officeart/2005/8/layout/vList5"/>
    <dgm:cxn modelId="{1B40507F-158C-4156-B733-4806B7507DE7}" type="presParOf" srcId="{CFD819FB-A9FA-4C07-941F-0F9D1B30087D}" destId="{7654FA08-791D-4C96-9CF9-1FCCE1A8145D}" srcOrd="1" destOrd="0" presId="urn:microsoft.com/office/officeart/2005/8/layout/vList5"/>
    <dgm:cxn modelId="{0049DB4E-CF0F-4C2E-BC4B-2804AC56811B}" type="presParOf" srcId="{AF9626B4-36F9-422A-98EB-C1B9B58B0E7D}" destId="{CF1BEC41-8CCF-4278-AF8F-374D7FAA0954}" srcOrd="3" destOrd="0" presId="urn:microsoft.com/office/officeart/2005/8/layout/vList5"/>
    <dgm:cxn modelId="{3D3BD7A3-92E6-4B9F-9AE5-39D02E3C81A1}" type="presParOf" srcId="{AF9626B4-36F9-422A-98EB-C1B9B58B0E7D}" destId="{B91D96C5-45FF-4FDF-A72B-BCC1A353F0E9}" srcOrd="4" destOrd="0" presId="urn:microsoft.com/office/officeart/2005/8/layout/vList5"/>
    <dgm:cxn modelId="{715DF893-5FD6-4E40-80DC-B494C4AD0F62}" type="presParOf" srcId="{B91D96C5-45FF-4FDF-A72B-BCC1A353F0E9}" destId="{801B698D-87E8-440A-9B37-7BEF8D5B3487}" srcOrd="0" destOrd="0" presId="urn:microsoft.com/office/officeart/2005/8/layout/vList5"/>
    <dgm:cxn modelId="{92689A66-ACEB-424D-B281-C150E48A57E7}" type="presParOf" srcId="{B91D96C5-45FF-4FDF-A72B-BCC1A353F0E9}" destId="{61C4BB7F-18A8-4904-B5DC-DF091535F5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92EFFC-4BF4-41E8-A102-178BDCE17C94}"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413F1C87-7A5A-4D2E-A810-89EBFC7BE0AD}">
      <dgm:prSet phldrT="[Text]"/>
      <dgm:spPr/>
      <dgm:t>
        <a:bodyPr/>
        <a:lstStyle/>
        <a:p>
          <a:r>
            <a:rPr lang="en-GB" sz="1700" b="1" dirty="0" smtClean="0"/>
            <a:t>European Blue Parks</a:t>
          </a:r>
          <a:endParaRPr lang="en-US" sz="1700" dirty="0"/>
        </a:p>
      </dgm:t>
    </dgm:pt>
    <dgm:pt modelId="{FAA373BA-E875-46BD-94FC-0CCB08BC2003}" type="parTrans" cxnId="{0125AC74-B42E-4624-8365-5432BF7AA3F9}">
      <dgm:prSet/>
      <dgm:spPr/>
      <dgm:t>
        <a:bodyPr/>
        <a:lstStyle/>
        <a:p>
          <a:endParaRPr lang="en-US"/>
        </a:p>
      </dgm:t>
    </dgm:pt>
    <dgm:pt modelId="{CC7B001C-5349-47E6-A9EF-99B6373E85D5}" type="sibTrans" cxnId="{0125AC74-B42E-4624-8365-5432BF7AA3F9}">
      <dgm:prSet/>
      <dgm:spPr/>
      <dgm:t>
        <a:bodyPr/>
        <a:lstStyle/>
        <a:p>
          <a:endParaRPr lang="en-US"/>
        </a:p>
      </dgm:t>
    </dgm:pt>
    <dgm:pt modelId="{37896987-ECB5-405F-ACA8-C797A9DB813B}">
      <dgm:prSet phldrT="[Text]"/>
      <dgm:spPr>
        <a:solidFill>
          <a:schemeClr val="accent1">
            <a:lumMod val="40000"/>
            <a:lumOff val="60000"/>
          </a:schemeClr>
        </a:solidFill>
      </dgm:spPr>
      <dgm:t>
        <a:bodyPr/>
        <a:lstStyle/>
        <a:p>
          <a:r>
            <a:rPr lang="en-GB" b="1" dirty="0" smtClean="0">
              <a:solidFill>
                <a:schemeClr val="tx1">
                  <a:lumMod val="50000"/>
                </a:schemeClr>
              </a:solidFill>
            </a:rPr>
            <a:t>Danube river basin lighthouse</a:t>
          </a:r>
          <a:endParaRPr lang="en-US" dirty="0"/>
        </a:p>
      </dgm:t>
    </dgm:pt>
    <dgm:pt modelId="{9DFD2246-C23A-48F7-9281-281DC1362B6E}" type="parTrans" cxnId="{72CD2122-FBB1-4D6E-9D93-10E3D8F6006F}">
      <dgm:prSet/>
      <dgm:spPr/>
      <dgm:t>
        <a:bodyPr/>
        <a:lstStyle/>
        <a:p>
          <a:endParaRPr lang="en-US"/>
        </a:p>
      </dgm:t>
    </dgm:pt>
    <dgm:pt modelId="{83252545-0803-490C-AEF6-E0B6A069AA87}" type="sibTrans" cxnId="{72CD2122-FBB1-4D6E-9D93-10E3D8F6006F}">
      <dgm:prSet/>
      <dgm:spPr/>
      <dgm:t>
        <a:bodyPr/>
        <a:lstStyle/>
        <a:p>
          <a:endParaRPr lang="en-US"/>
        </a:p>
      </dgm:t>
    </dgm:pt>
    <dgm:pt modelId="{1CE0D893-2EF9-4985-9DA7-859D0CF6B1CB}">
      <dgm:prSet phldrT="[Text]"/>
      <dgm:spPr>
        <a:solidFill>
          <a:schemeClr val="tx2">
            <a:lumMod val="40000"/>
            <a:lumOff val="60000"/>
          </a:schemeClr>
        </a:solidFill>
      </dgm:spPr>
      <dgm:t>
        <a:bodyPr/>
        <a:lstStyle/>
        <a:p>
          <a:r>
            <a:rPr lang="en-GB" b="1" dirty="0" smtClean="0">
              <a:solidFill>
                <a:schemeClr val="tx1"/>
              </a:solidFill>
            </a:rPr>
            <a:t>Atlantic &amp; Arctic sea basin lighthouse </a:t>
          </a:r>
          <a:endParaRPr lang="en-US" dirty="0">
            <a:solidFill>
              <a:schemeClr val="tx1"/>
            </a:solidFill>
          </a:endParaRPr>
        </a:p>
      </dgm:t>
    </dgm:pt>
    <dgm:pt modelId="{28A325E8-16D0-4F86-B188-DE0C58BABF21}" type="parTrans" cxnId="{282D2CC7-1B96-4147-970F-4A7FAE171524}">
      <dgm:prSet/>
      <dgm:spPr/>
      <dgm:t>
        <a:bodyPr/>
        <a:lstStyle/>
        <a:p>
          <a:endParaRPr lang="en-US"/>
        </a:p>
      </dgm:t>
    </dgm:pt>
    <dgm:pt modelId="{0196A4E6-0E4C-491A-A3EE-0F13627F0878}" type="sibTrans" cxnId="{282D2CC7-1B96-4147-970F-4A7FAE171524}">
      <dgm:prSet/>
      <dgm:spPr/>
      <dgm:t>
        <a:bodyPr/>
        <a:lstStyle/>
        <a:p>
          <a:endParaRPr lang="en-US"/>
        </a:p>
      </dgm:t>
    </dgm:pt>
    <dgm:pt modelId="{2494102D-1D31-4794-AEB3-E3C05390B94D}">
      <dgm:prSet/>
      <dgm:spPr/>
      <dgm:t>
        <a:bodyPr/>
        <a:lstStyle/>
        <a:p>
          <a:r>
            <a:rPr lang="en-US" sz="1300" b="0" i="0" dirty="0" smtClean="0"/>
            <a:t>Protection and restoration solutions for degraded coastal and marine habitats (IA, 17million EUR)</a:t>
          </a:r>
          <a:r>
            <a:rPr lang="en-GB" sz="1300" b="1" dirty="0" smtClean="0"/>
            <a:t> </a:t>
          </a:r>
          <a:endParaRPr lang="en-US" sz="1300" dirty="0"/>
        </a:p>
      </dgm:t>
    </dgm:pt>
    <dgm:pt modelId="{61817075-881E-4647-BB45-3593B4D7A86B}" type="parTrans" cxnId="{2567FD97-45A8-4498-95EE-634EB8F4CB47}">
      <dgm:prSet/>
      <dgm:spPr/>
      <dgm:t>
        <a:bodyPr/>
        <a:lstStyle/>
        <a:p>
          <a:endParaRPr lang="en-US"/>
        </a:p>
      </dgm:t>
    </dgm:pt>
    <dgm:pt modelId="{09E84F51-8189-4006-BF20-01FFE4889B53}" type="sibTrans" cxnId="{2567FD97-45A8-4498-95EE-634EB8F4CB47}">
      <dgm:prSet/>
      <dgm:spPr/>
      <dgm:t>
        <a:bodyPr/>
        <a:lstStyle/>
        <a:p>
          <a:endParaRPr lang="en-US"/>
        </a:p>
      </dgm:t>
    </dgm:pt>
    <dgm:pt modelId="{E527D138-9D35-412C-8405-3CF9CAA8E221}">
      <dgm:prSet/>
      <dgm:spPr>
        <a:solidFill>
          <a:schemeClr val="accent1">
            <a:lumMod val="40000"/>
            <a:lumOff val="60000"/>
          </a:schemeClr>
        </a:solidFill>
      </dgm:spPr>
      <dgm:t>
        <a:bodyPr/>
        <a:lstStyle/>
        <a:p>
          <a:r>
            <a:rPr lang="en-GB" b="0" i="0" dirty="0" smtClean="0">
              <a:solidFill>
                <a:schemeClr val="tx1"/>
              </a:solidFill>
            </a:rPr>
            <a:t>Protection and restoration of wetlands, flood plains, coastal wetlands and salt marshes and their biodiversity</a:t>
          </a:r>
          <a:r>
            <a:rPr lang="en-US" b="0" i="0" dirty="0" smtClean="0">
              <a:solidFill>
                <a:schemeClr val="tx1"/>
              </a:solidFill>
            </a:rPr>
            <a:t> (IA, 17 million EUR)</a:t>
          </a:r>
          <a:endParaRPr lang="en-US" dirty="0">
            <a:solidFill>
              <a:schemeClr val="tx1">
                <a:lumMod val="50000"/>
              </a:schemeClr>
            </a:solidFill>
          </a:endParaRPr>
        </a:p>
      </dgm:t>
    </dgm:pt>
    <dgm:pt modelId="{B8512D02-34ED-445F-96CF-E073AD646175}" type="parTrans" cxnId="{F3B6006A-9999-443F-963F-22295315E62A}">
      <dgm:prSet/>
      <dgm:spPr/>
      <dgm:t>
        <a:bodyPr/>
        <a:lstStyle/>
        <a:p>
          <a:endParaRPr lang="en-US"/>
        </a:p>
      </dgm:t>
    </dgm:pt>
    <dgm:pt modelId="{8F1B8641-E4DF-4D07-AA1C-FC59F0A70685}" type="sibTrans" cxnId="{F3B6006A-9999-443F-963F-22295315E62A}">
      <dgm:prSet/>
      <dgm:spPr/>
      <dgm:t>
        <a:bodyPr/>
        <a:lstStyle/>
        <a:p>
          <a:endParaRPr lang="en-US"/>
        </a:p>
      </dgm:t>
    </dgm:pt>
    <dgm:pt modelId="{0D5BF4AC-87BF-4F3B-B08D-2D9B24BBDC6C}">
      <dgm:prSet/>
      <dgm:spPr>
        <a:solidFill>
          <a:schemeClr val="tx2">
            <a:lumMod val="40000"/>
            <a:lumOff val="60000"/>
          </a:schemeClr>
        </a:solidFill>
      </dgm:spPr>
      <dgm:t>
        <a:bodyPr/>
        <a:lstStyle/>
        <a:p>
          <a:r>
            <a:rPr lang="en-US" b="0" i="0" dirty="0" smtClean="0">
              <a:solidFill>
                <a:schemeClr val="tx1"/>
              </a:solidFill>
            </a:rPr>
            <a:t>Mission Climate adaptation and Mission Ocean and waters - Joint demonstration for coastal resilience in the Arctic and Atlantic sea basin (IA , 20 million EUR)</a:t>
          </a:r>
          <a:endParaRPr lang="en-US" b="0" i="0" dirty="0">
            <a:solidFill>
              <a:schemeClr val="tx1"/>
            </a:solidFill>
          </a:endParaRPr>
        </a:p>
      </dgm:t>
    </dgm:pt>
    <dgm:pt modelId="{31FF83CD-E4F3-4205-B2D2-61262A2E4D2D}" type="parTrans" cxnId="{8BAB91EE-AC8F-46DA-BBB4-5CEF02B6B440}">
      <dgm:prSet/>
      <dgm:spPr/>
      <dgm:t>
        <a:bodyPr/>
        <a:lstStyle/>
        <a:p>
          <a:endParaRPr lang="en-US"/>
        </a:p>
      </dgm:t>
    </dgm:pt>
    <dgm:pt modelId="{36A3B42C-4464-411A-8134-6EA05B125954}" type="sibTrans" cxnId="{8BAB91EE-AC8F-46DA-BBB4-5CEF02B6B440}">
      <dgm:prSet/>
      <dgm:spPr/>
      <dgm:t>
        <a:bodyPr/>
        <a:lstStyle/>
        <a:p>
          <a:endParaRPr lang="en-US"/>
        </a:p>
      </dgm:t>
    </dgm:pt>
    <dgm:pt modelId="{3F5AA1E1-B034-46B0-BFC9-0BFB2F7B26E2}" type="pres">
      <dgm:prSet presAssocID="{5C92EFFC-4BF4-41E8-A102-178BDCE17C94}" presName="linear" presStyleCnt="0">
        <dgm:presLayoutVars>
          <dgm:dir/>
          <dgm:resizeHandles val="exact"/>
        </dgm:presLayoutVars>
      </dgm:prSet>
      <dgm:spPr/>
      <dgm:t>
        <a:bodyPr/>
        <a:lstStyle/>
        <a:p>
          <a:endParaRPr lang="en-US"/>
        </a:p>
      </dgm:t>
    </dgm:pt>
    <dgm:pt modelId="{13BBF5F9-22DF-4AE2-949E-19EA9DCC24AF}" type="pres">
      <dgm:prSet presAssocID="{413F1C87-7A5A-4D2E-A810-89EBFC7BE0AD}" presName="comp" presStyleCnt="0"/>
      <dgm:spPr/>
    </dgm:pt>
    <dgm:pt modelId="{286CF422-3324-419A-A680-4013A417542B}" type="pres">
      <dgm:prSet presAssocID="{413F1C87-7A5A-4D2E-A810-89EBFC7BE0AD}" presName="box" presStyleLbl="node1" presStyleIdx="0" presStyleCnt="3" custLinFactNeighborY="4411"/>
      <dgm:spPr/>
      <dgm:t>
        <a:bodyPr/>
        <a:lstStyle/>
        <a:p>
          <a:endParaRPr lang="en-US"/>
        </a:p>
      </dgm:t>
    </dgm:pt>
    <dgm:pt modelId="{43B0737D-9CFF-4BE0-BABA-AD1978B4F94A}" type="pres">
      <dgm:prSet presAssocID="{413F1C87-7A5A-4D2E-A810-89EBFC7BE0AD}" presName="img" presStyleLbl="fgImgPlace1" presStyleIdx="0" presStyleCnt="3" custLinFactNeighborX="-1487" custLinFactNeighborY="4021"/>
      <dgm:spPr>
        <a:blipFill rotWithShape="1">
          <a:blip xmlns:r="http://schemas.openxmlformats.org/officeDocument/2006/relationships" r:embed="rId1"/>
          <a:stretch>
            <a:fillRect/>
          </a:stretch>
        </a:blipFill>
      </dgm:spPr>
      <dgm:t>
        <a:bodyPr/>
        <a:lstStyle/>
        <a:p>
          <a:endParaRPr lang="en-US"/>
        </a:p>
      </dgm:t>
    </dgm:pt>
    <dgm:pt modelId="{4910E90F-425D-400D-A19F-390EFF62A317}" type="pres">
      <dgm:prSet presAssocID="{413F1C87-7A5A-4D2E-A810-89EBFC7BE0AD}" presName="text" presStyleLbl="node1" presStyleIdx="0" presStyleCnt="3">
        <dgm:presLayoutVars>
          <dgm:bulletEnabled val="1"/>
        </dgm:presLayoutVars>
      </dgm:prSet>
      <dgm:spPr/>
      <dgm:t>
        <a:bodyPr/>
        <a:lstStyle/>
        <a:p>
          <a:endParaRPr lang="en-US"/>
        </a:p>
      </dgm:t>
    </dgm:pt>
    <dgm:pt modelId="{88D463A6-3E42-4628-B29E-4A7EECBF8556}" type="pres">
      <dgm:prSet presAssocID="{CC7B001C-5349-47E6-A9EF-99B6373E85D5}" presName="spacer" presStyleCnt="0"/>
      <dgm:spPr/>
    </dgm:pt>
    <dgm:pt modelId="{F5DB100B-494F-4174-BC9C-28E759E7A95D}" type="pres">
      <dgm:prSet presAssocID="{37896987-ECB5-405F-ACA8-C797A9DB813B}" presName="comp" presStyleCnt="0"/>
      <dgm:spPr/>
    </dgm:pt>
    <dgm:pt modelId="{37D8E81E-BB7A-4B50-9339-0A96B871E654}" type="pres">
      <dgm:prSet presAssocID="{37896987-ECB5-405F-ACA8-C797A9DB813B}" presName="box" presStyleLbl="node1" presStyleIdx="1" presStyleCnt="3"/>
      <dgm:spPr/>
      <dgm:t>
        <a:bodyPr/>
        <a:lstStyle/>
        <a:p>
          <a:endParaRPr lang="en-US"/>
        </a:p>
      </dgm:t>
    </dgm:pt>
    <dgm:pt modelId="{DB3E1479-9A61-4F12-94B1-F0DE8AF76AF2}" type="pres">
      <dgm:prSet presAssocID="{37896987-ECB5-405F-ACA8-C797A9DB813B}"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10DCFA68-AF21-435A-B7C7-31471070B98C}" type="pres">
      <dgm:prSet presAssocID="{37896987-ECB5-405F-ACA8-C797A9DB813B}" presName="text" presStyleLbl="node1" presStyleIdx="1" presStyleCnt="3">
        <dgm:presLayoutVars>
          <dgm:bulletEnabled val="1"/>
        </dgm:presLayoutVars>
      </dgm:prSet>
      <dgm:spPr/>
      <dgm:t>
        <a:bodyPr/>
        <a:lstStyle/>
        <a:p>
          <a:endParaRPr lang="en-US"/>
        </a:p>
      </dgm:t>
    </dgm:pt>
    <dgm:pt modelId="{5D367C33-4CC0-48C5-885A-AAE69EDA7778}" type="pres">
      <dgm:prSet presAssocID="{83252545-0803-490C-AEF6-E0B6A069AA87}" presName="spacer" presStyleCnt="0"/>
      <dgm:spPr/>
    </dgm:pt>
    <dgm:pt modelId="{2F2F4C86-27E7-41CA-8D4E-864E3A91B515}" type="pres">
      <dgm:prSet presAssocID="{1CE0D893-2EF9-4985-9DA7-859D0CF6B1CB}" presName="comp" presStyleCnt="0"/>
      <dgm:spPr/>
    </dgm:pt>
    <dgm:pt modelId="{1C37C8FC-C3C7-43FE-BF61-CEA76D0FA61A}" type="pres">
      <dgm:prSet presAssocID="{1CE0D893-2EF9-4985-9DA7-859D0CF6B1CB}" presName="box" presStyleLbl="node1" presStyleIdx="2" presStyleCnt="3"/>
      <dgm:spPr/>
      <dgm:t>
        <a:bodyPr/>
        <a:lstStyle/>
        <a:p>
          <a:endParaRPr lang="en-US"/>
        </a:p>
      </dgm:t>
    </dgm:pt>
    <dgm:pt modelId="{8492BA85-F133-46F4-9F20-32BA14386561}" type="pres">
      <dgm:prSet presAssocID="{1CE0D893-2EF9-4985-9DA7-859D0CF6B1CB}"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0F53DD83-A3C6-418B-919A-15027727AAD1}" type="pres">
      <dgm:prSet presAssocID="{1CE0D893-2EF9-4985-9DA7-859D0CF6B1CB}" presName="text" presStyleLbl="node1" presStyleIdx="2" presStyleCnt="3">
        <dgm:presLayoutVars>
          <dgm:bulletEnabled val="1"/>
        </dgm:presLayoutVars>
      </dgm:prSet>
      <dgm:spPr/>
      <dgm:t>
        <a:bodyPr/>
        <a:lstStyle/>
        <a:p>
          <a:endParaRPr lang="en-US"/>
        </a:p>
      </dgm:t>
    </dgm:pt>
  </dgm:ptLst>
  <dgm:cxnLst>
    <dgm:cxn modelId="{DE287C65-7B26-47ED-9D1D-6317D3C0B3F0}" type="presOf" srcId="{1CE0D893-2EF9-4985-9DA7-859D0CF6B1CB}" destId="{0F53DD83-A3C6-418B-919A-15027727AAD1}" srcOrd="1" destOrd="0" presId="urn:microsoft.com/office/officeart/2005/8/layout/vList4"/>
    <dgm:cxn modelId="{A2280FB1-6306-4D21-B54F-B966895D6ED6}" type="presOf" srcId="{0D5BF4AC-87BF-4F3B-B08D-2D9B24BBDC6C}" destId="{1C37C8FC-C3C7-43FE-BF61-CEA76D0FA61A}" srcOrd="0" destOrd="1" presId="urn:microsoft.com/office/officeart/2005/8/layout/vList4"/>
    <dgm:cxn modelId="{B2674C5C-A520-4DF8-8B6B-7989ABE865C9}" type="presOf" srcId="{2494102D-1D31-4794-AEB3-E3C05390B94D}" destId="{4910E90F-425D-400D-A19F-390EFF62A317}" srcOrd="1" destOrd="1" presId="urn:microsoft.com/office/officeart/2005/8/layout/vList4"/>
    <dgm:cxn modelId="{72CD2122-FBB1-4D6E-9D93-10E3D8F6006F}" srcId="{5C92EFFC-4BF4-41E8-A102-178BDCE17C94}" destId="{37896987-ECB5-405F-ACA8-C797A9DB813B}" srcOrd="1" destOrd="0" parTransId="{9DFD2246-C23A-48F7-9281-281DC1362B6E}" sibTransId="{83252545-0803-490C-AEF6-E0B6A069AA87}"/>
    <dgm:cxn modelId="{A8A98E39-C8E5-488B-B21A-09A7BADFAE8C}" type="presOf" srcId="{37896987-ECB5-405F-ACA8-C797A9DB813B}" destId="{10DCFA68-AF21-435A-B7C7-31471070B98C}" srcOrd="1" destOrd="0" presId="urn:microsoft.com/office/officeart/2005/8/layout/vList4"/>
    <dgm:cxn modelId="{F3B6006A-9999-443F-963F-22295315E62A}" srcId="{37896987-ECB5-405F-ACA8-C797A9DB813B}" destId="{E527D138-9D35-412C-8405-3CF9CAA8E221}" srcOrd="0" destOrd="0" parTransId="{B8512D02-34ED-445F-96CF-E073AD646175}" sibTransId="{8F1B8641-E4DF-4D07-AA1C-FC59F0A70685}"/>
    <dgm:cxn modelId="{2B7996D6-6479-4C75-BCC5-91C9230E1659}" type="presOf" srcId="{37896987-ECB5-405F-ACA8-C797A9DB813B}" destId="{37D8E81E-BB7A-4B50-9339-0A96B871E654}" srcOrd="0" destOrd="0" presId="urn:microsoft.com/office/officeart/2005/8/layout/vList4"/>
    <dgm:cxn modelId="{CC5C4175-FB53-4867-BA93-4ECE4CF4E4AB}" type="presOf" srcId="{2494102D-1D31-4794-AEB3-E3C05390B94D}" destId="{286CF422-3324-419A-A680-4013A417542B}" srcOrd="0" destOrd="1" presId="urn:microsoft.com/office/officeart/2005/8/layout/vList4"/>
    <dgm:cxn modelId="{282D2CC7-1B96-4147-970F-4A7FAE171524}" srcId="{5C92EFFC-4BF4-41E8-A102-178BDCE17C94}" destId="{1CE0D893-2EF9-4985-9DA7-859D0CF6B1CB}" srcOrd="2" destOrd="0" parTransId="{28A325E8-16D0-4F86-B188-DE0C58BABF21}" sibTransId="{0196A4E6-0E4C-491A-A3EE-0F13627F0878}"/>
    <dgm:cxn modelId="{2567FD97-45A8-4498-95EE-634EB8F4CB47}" srcId="{413F1C87-7A5A-4D2E-A810-89EBFC7BE0AD}" destId="{2494102D-1D31-4794-AEB3-E3C05390B94D}" srcOrd="0" destOrd="0" parTransId="{61817075-881E-4647-BB45-3593B4D7A86B}" sibTransId="{09E84F51-8189-4006-BF20-01FFE4889B53}"/>
    <dgm:cxn modelId="{37529B38-2BAF-4588-A87E-3ABD4DE7EAE0}" type="presOf" srcId="{1CE0D893-2EF9-4985-9DA7-859D0CF6B1CB}" destId="{1C37C8FC-C3C7-43FE-BF61-CEA76D0FA61A}" srcOrd="0" destOrd="0" presId="urn:microsoft.com/office/officeart/2005/8/layout/vList4"/>
    <dgm:cxn modelId="{2DC48B5C-A3EB-4F34-B82A-6DC3B60A414A}" type="presOf" srcId="{E527D138-9D35-412C-8405-3CF9CAA8E221}" destId="{10DCFA68-AF21-435A-B7C7-31471070B98C}" srcOrd="1" destOrd="1" presId="urn:microsoft.com/office/officeart/2005/8/layout/vList4"/>
    <dgm:cxn modelId="{675EEB54-BAC9-4E86-9CF7-A54647C51E28}" type="presOf" srcId="{5C92EFFC-4BF4-41E8-A102-178BDCE17C94}" destId="{3F5AA1E1-B034-46B0-BFC9-0BFB2F7B26E2}" srcOrd="0" destOrd="0" presId="urn:microsoft.com/office/officeart/2005/8/layout/vList4"/>
    <dgm:cxn modelId="{836964D3-DAF7-4C57-96CD-1DED219A33DE}" type="presOf" srcId="{0D5BF4AC-87BF-4F3B-B08D-2D9B24BBDC6C}" destId="{0F53DD83-A3C6-418B-919A-15027727AAD1}" srcOrd="1" destOrd="1" presId="urn:microsoft.com/office/officeart/2005/8/layout/vList4"/>
    <dgm:cxn modelId="{9FA89096-E967-48E5-B4F8-2FC3E2790B87}" type="presOf" srcId="{E527D138-9D35-412C-8405-3CF9CAA8E221}" destId="{37D8E81E-BB7A-4B50-9339-0A96B871E654}" srcOrd="0" destOrd="1" presId="urn:microsoft.com/office/officeart/2005/8/layout/vList4"/>
    <dgm:cxn modelId="{8BAB91EE-AC8F-46DA-BBB4-5CEF02B6B440}" srcId="{1CE0D893-2EF9-4985-9DA7-859D0CF6B1CB}" destId="{0D5BF4AC-87BF-4F3B-B08D-2D9B24BBDC6C}" srcOrd="0" destOrd="0" parTransId="{31FF83CD-E4F3-4205-B2D2-61262A2E4D2D}" sibTransId="{36A3B42C-4464-411A-8134-6EA05B125954}"/>
    <dgm:cxn modelId="{1A761C05-4BDF-4DBE-B73B-EB0A41E5E253}" type="presOf" srcId="{413F1C87-7A5A-4D2E-A810-89EBFC7BE0AD}" destId="{4910E90F-425D-400D-A19F-390EFF62A317}" srcOrd="1" destOrd="0" presId="urn:microsoft.com/office/officeart/2005/8/layout/vList4"/>
    <dgm:cxn modelId="{03CAFF19-6A9C-4FC3-A13F-1518916E434B}" type="presOf" srcId="{413F1C87-7A5A-4D2E-A810-89EBFC7BE0AD}" destId="{286CF422-3324-419A-A680-4013A417542B}" srcOrd="0" destOrd="0" presId="urn:microsoft.com/office/officeart/2005/8/layout/vList4"/>
    <dgm:cxn modelId="{0125AC74-B42E-4624-8365-5432BF7AA3F9}" srcId="{5C92EFFC-4BF4-41E8-A102-178BDCE17C94}" destId="{413F1C87-7A5A-4D2E-A810-89EBFC7BE0AD}" srcOrd="0" destOrd="0" parTransId="{FAA373BA-E875-46BD-94FC-0CCB08BC2003}" sibTransId="{CC7B001C-5349-47E6-A9EF-99B6373E85D5}"/>
    <dgm:cxn modelId="{4641AF9E-4C46-4A64-A266-658BA4866217}" type="presParOf" srcId="{3F5AA1E1-B034-46B0-BFC9-0BFB2F7B26E2}" destId="{13BBF5F9-22DF-4AE2-949E-19EA9DCC24AF}" srcOrd="0" destOrd="0" presId="urn:microsoft.com/office/officeart/2005/8/layout/vList4"/>
    <dgm:cxn modelId="{60F75841-BC3A-4128-846B-0D674C4F761C}" type="presParOf" srcId="{13BBF5F9-22DF-4AE2-949E-19EA9DCC24AF}" destId="{286CF422-3324-419A-A680-4013A417542B}" srcOrd="0" destOrd="0" presId="urn:microsoft.com/office/officeart/2005/8/layout/vList4"/>
    <dgm:cxn modelId="{D6D00B83-FD7C-4BB4-94D9-636FD7E431D6}" type="presParOf" srcId="{13BBF5F9-22DF-4AE2-949E-19EA9DCC24AF}" destId="{43B0737D-9CFF-4BE0-BABA-AD1978B4F94A}" srcOrd="1" destOrd="0" presId="urn:microsoft.com/office/officeart/2005/8/layout/vList4"/>
    <dgm:cxn modelId="{8E9C6778-12BE-4DE3-B8D1-FB00A90EDB1C}" type="presParOf" srcId="{13BBF5F9-22DF-4AE2-949E-19EA9DCC24AF}" destId="{4910E90F-425D-400D-A19F-390EFF62A317}" srcOrd="2" destOrd="0" presId="urn:microsoft.com/office/officeart/2005/8/layout/vList4"/>
    <dgm:cxn modelId="{0C1BB81F-BC25-4AE2-9AEB-BCEA8708097C}" type="presParOf" srcId="{3F5AA1E1-B034-46B0-BFC9-0BFB2F7B26E2}" destId="{88D463A6-3E42-4628-B29E-4A7EECBF8556}" srcOrd="1" destOrd="0" presId="urn:microsoft.com/office/officeart/2005/8/layout/vList4"/>
    <dgm:cxn modelId="{90315D31-541A-4A23-B710-5D3454B4BE66}" type="presParOf" srcId="{3F5AA1E1-B034-46B0-BFC9-0BFB2F7B26E2}" destId="{F5DB100B-494F-4174-BC9C-28E759E7A95D}" srcOrd="2" destOrd="0" presId="urn:microsoft.com/office/officeart/2005/8/layout/vList4"/>
    <dgm:cxn modelId="{6255F754-2C83-45E4-A016-62250CA62C72}" type="presParOf" srcId="{F5DB100B-494F-4174-BC9C-28E759E7A95D}" destId="{37D8E81E-BB7A-4B50-9339-0A96B871E654}" srcOrd="0" destOrd="0" presId="urn:microsoft.com/office/officeart/2005/8/layout/vList4"/>
    <dgm:cxn modelId="{3A69948B-4EB1-4EBC-B4A0-CD340DAF90A3}" type="presParOf" srcId="{F5DB100B-494F-4174-BC9C-28E759E7A95D}" destId="{DB3E1479-9A61-4F12-94B1-F0DE8AF76AF2}" srcOrd="1" destOrd="0" presId="urn:microsoft.com/office/officeart/2005/8/layout/vList4"/>
    <dgm:cxn modelId="{F587EC4B-5D16-473F-A4FE-5A9D29E4E5F4}" type="presParOf" srcId="{F5DB100B-494F-4174-BC9C-28E759E7A95D}" destId="{10DCFA68-AF21-435A-B7C7-31471070B98C}" srcOrd="2" destOrd="0" presId="urn:microsoft.com/office/officeart/2005/8/layout/vList4"/>
    <dgm:cxn modelId="{036A8BEC-1D63-480E-BB03-1A4DE671A0BE}" type="presParOf" srcId="{3F5AA1E1-B034-46B0-BFC9-0BFB2F7B26E2}" destId="{5D367C33-4CC0-48C5-885A-AAE69EDA7778}" srcOrd="3" destOrd="0" presId="urn:microsoft.com/office/officeart/2005/8/layout/vList4"/>
    <dgm:cxn modelId="{7E4B201A-B7A2-4061-A6A3-CFD6DED286F1}" type="presParOf" srcId="{3F5AA1E1-B034-46B0-BFC9-0BFB2F7B26E2}" destId="{2F2F4C86-27E7-41CA-8D4E-864E3A91B515}" srcOrd="4" destOrd="0" presId="urn:microsoft.com/office/officeart/2005/8/layout/vList4"/>
    <dgm:cxn modelId="{6ADEF96E-1603-40A0-984C-079F5B269CC7}" type="presParOf" srcId="{2F2F4C86-27E7-41CA-8D4E-864E3A91B515}" destId="{1C37C8FC-C3C7-43FE-BF61-CEA76D0FA61A}" srcOrd="0" destOrd="0" presId="urn:microsoft.com/office/officeart/2005/8/layout/vList4"/>
    <dgm:cxn modelId="{9667A325-4A36-4969-9BFE-4116D46327D2}" type="presParOf" srcId="{2F2F4C86-27E7-41CA-8D4E-864E3A91B515}" destId="{8492BA85-F133-46F4-9F20-32BA14386561}" srcOrd="1" destOrd="0" presId="urn:microsoft.com/office/officeart/2005/8/layout/vList4"/>
    <dgm:cxn modelId="{C26D2E9B-43B6-4D9E-BE8B-6D4BAED42D1C}" type="presParOf" srcId="{2F2F4C86-27E7-41CA-8D4E-864E3A91B515}" destId="{0F53DD83-A3C6-418B-919A-15027727AAD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2EFFC-4BF4-41E8-A102-178BDCE17C94}"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7F6D20BA-9DC6-42B0-97A7-28F14EA64635}">
      <dgm:prSet phldrT="[Text]"/>
      <dgm:spPr>
        <a:solidFill>
          <a:schemeClr val="accent3">
            <a:lumMod val="20000"/>
            <a:lumOff val="80000"/>
          </a:schemeClr>
        </a:solidFill>
      </dgm:spPr>
      <dgm:t>
        <a:bodyPr/>
        <a:lstStyle/>
        <a:p>
          <a:r>
            <a:rPr lang="en-GB" b="1" dirty="0" smtClean="0">
              <a:solidFill>
                <a:schemeClr val="tx1"/>
              </a:solidFill>
            </a:rPr>
            <a:t>Baltic &amp; North sea basin lighthouse</a:t>
          </a:r>
          <a:endParaRPr lang="en-US" dirty="0">
            <a:solidFill>
              <a:schemeClr val="tx1"/>
            </a:solidFill>
          </a:endParaRPr>
        </a:p>
      </dgm:t>
    </dgm:pt>
    <dgm:pt modelId="{94FD1FD8-E35A-488A-B9B6-712FB6B52CF0}" type="parTrans" cxnId="{4EEB9EA6-3FBF-4D7F-8004-9D27D0D6C2A4}">
      <dgm:prSet/>
      <dgm:spPr/>
      <dgm:t>
        <a:bodyPr/>
        <a:lstStyle/>
        <a:p>
          <a:endParaRPr lang="en-US"/>
        </a:p>
      </dgm:t>
    </dgm:pt>
    <dgm:pt modelId="{89578BAA-6F8A-48EB-8C51-3956C09A1DE9}" type="sibTrans" cxnId="{4EEB9EA6-3FBF-4D7F-8004-9D27D0D6C2A4}">
      <dgm:prSet/>
      <dgm:spPr/>
      <dgm:t>
        <a:bodyPr/>
        <a:lstStyle/>
        <a:p>
          <a:endParaRPr lang="en-US"/>
        </a:p>
      </dgm:t>
    </dgm:pt>
    <dgm:pt modelId="{9BA0C7D2-DC52-4898-8781-9B8CED9E1FE4}">
      <dgm:prSet/>
      <dgm:spPr>
        <a:solidFill>
          <a:schemeClr val="accent2">
            <a:lumMod val="60000"/>
            <a:lumOff val="40000"/>
          </a:schemeClr>
        </a:solidFill>
      </dgm:spPr>
      <dgm:t>
        <a:bodyPr/>
        <a:lstStyle/>
        <a:p>
          <a:r>
            <a:rPr lang="en-GB" b="1" dirty="0" smtClean="0">
              <a:solidFill>
                <a:schemeClr val="tx1"/>
              </a:solidFill>
            </a:rPr>
            <a:t>Mediterranean sea basin lighthouse</a:t>
          </a:r>
          <a:endParaRPr lang="en-US" b="0" dirty="0">
            <a:solidFill>
              <a:schemeClr val="tx1"/>
            </a:solidFill>
          </a:endParaRPr>
        </a:p>
      </dgm:t>
    </dgm:pt>
    <dgm:pt modelId="{69E220B0-EAE4-4F53-9592-960C3C65D86D}" type="parTrans" cxnId="{FFC6C3E6-C158-46C4-9B07-80588F1C61EF}">
      <dgm:prSet/>
      <dgm:spPr/>
      <dgm:t>
        <a:bodyPr/>
        <a:lstStyle/>
        <a:p>
          <a:endParaRPr lang="en-US"/>
        </a:p>
      </dgm:t>
    </dgm:pt>
    <dgm:pt modelId="{51725E96-B602-4B5A-9A65-9630B8950DDD}" type="sibTrans" cxnId="{FFC6C3E6-C158-46C4-9B07-80588F1C61EF}">
      <dgm:prSet/>
      <dgm:spPr/>
      <dgm:t>
        <a:bodyPr/>
        <a:lstStyle/>
        <a:p>
          <a:endParaRPr lang="en-US"/>
        </a:p>
      </dgm:t>
    </dgm:pt>
    <dgm:pt modelId="{9D437C93-4ACE-4B4F-B1E8-DF3FE2857199}">
      <dgm:prSet/>
      <dgm:spPr>
        <a:solidFill>
          <a:schemeClr val="accent2">
            <a:lumMod val="60000"/>
            <a:lumOff val="40000"/>
          </a:schemeClr>
        </a:solidFill>
      </dgm:spPr>
      <dgm:t>
        <a:bodyPr/>
        <a:lstStyle/>
        <a:p>
          <a:r>
            <a:rPr lang="en-GB" b="0" dirty="0" smtClean="0">
              <a:solidFill>
                <a:schemeClr val="tx1"/>
              </a:solidFill>
            </a:rPr>
            <a:t>Actions to prevent, minimise and remediate chemical pollution (IA, 17 million EUR)</a:t>
          </a:r>
          <a:endParaRPr lang="en-US" dirty="0">
            <a:solidFill>
              <a:schemeClr val="tx1"/>
            </a:solidFill>
          </a:endParaRPr>
        </a:p>
      </dgm:t>
    </dgm:pt>
    <dgm:pt modelId="{BB50FD5C-E0EE-438A-B475-24B0FDB4C6FC}" type="parTrans" cxnId="{C2266807-B8D7-430C-9723-830D1829A9C4}">
      <dgm:prSet/>
      <dgm:spPr/>
      <dgm:t>
        <a:bodyPr/>
        <a:lstStyle/>
        <a:p>
          <a:endParaRPr lang="en-US"/>
        </a:p>
      </dgm:t>
    </dgm:pt>
    <dgm:pt modelId="{FB2BFEE3-D3E5-4494-96A2-AD8C5CFB1DBF}" type="sibTrans" cxnId="{C2266807-B8D7-430C-9723-830D1829A9C4}">
      <dgm:prSet/>
      <dgm:spPr/>
      <dgm:t>
        <a:bodyPr/>
        <a:lstStyle/>
        <a:p>
          <a:endParaRPr lang="en-US"/>
        </a:p>
      </dgm:t>
    </dgm:pt>
    <dgm:pt modelId="{1FF0A6FE-AF9A-4ED2-8990-F34DDB854DB1}">
      <dgm:prSet/>
      <dgm:spPr>
        <a:solidFill>
          <a:schemeClr val="accent3">
            <a:lumMod val="20000"/>
            <a:lumOff val="80000"/>
          </a:schemeClr>
        </a:solidFill>
      </dgm:spPr>
      <dgm:t>
        <a:bodyPr/>
        <a:lstStyle/>
        <a:p>
          <a:r>
            <a:rPr lang="en-US" b="0" dirty="0" smtClean="0">
              <a:solidFill>
                <a:schemeClr val="tx1"/>
              </a:solidFill>
            </a:rPr>
            <a:t>Bringing sustainable algae-based products and solutions to the market </a:t>
          </a:r>
          <a:r>
            <a:rPr lang="en-GB" b="0" dirty="0" smtClean="0">
              <a:solidFill>
                <a:schemeClr val="tx1"/>
              </a:solidFill>
            </a:rPr>
            <a:t>(IA, 17 million EUR)</a:t>
          </a:r>
          <a:endParaRPr lang="en-US" b="0" dirty="0">
            <a:solidFill>
              <a:schemeClr val="tx1"/>
            </a:solidFill>
          </a:endParaRPr>
        </a:p>
      </dgm:t>
    </dgm:pt>
    <dgm:pt modelId="{0B22360A-FDAB-442B-9EDB-4D104C077368}" type="parTrans" cxnId="{2017B827-ED0B-4933-BCA0-DD518A9EE6ED}">
      <dgm:prSet/>
      <dgm:spPr/>
      <dgm:t>
        <a:bodyPr/>
        <a:lstStyle/>
        <a:p>
          <a:endParaRPr lang="en-US"/>
        </a:p>
      </dgm:t>
    </dgm:pt>
    <dgm:pt modelId="{8809036B-2652-47B3-8DFD-93C0654A8223}" type="sibTrans" cxnId="{2017B827-ED0B-4933-BCA0-DD518A9EE6ED}">
      <dgm:prSet/>
      <dgm:spPr/>
      <dgm:t>
        <a:bodyPr/>
        <a:lstStyle/>
        <a:p>
          <a:endParaRPr lang="en-US"/>
        </a:p>
      </dgm:t>
    </dgm:pt>
    <dgm:pt modelId="{3F5AA1E1-B034-46B0-BFC9-0BFB2F7B26E2}" type="pres">
      <dgm:prSet presAssocID="{5C92EFFC-4BF4-41E8-A102-178BDCE17C94}" presName="linear" presStyleCnt="0">
        <dgm:presLayoutVars>
          <dgm:dir/>
          <dgm:resizeHandles val="exact"/>
        </dgm:presLayoutVars>
      </dgm:prSet>
      <dgm:spPr/>
      <dgm:t>
        <a:bodyPr/>
        <a:lstStyle/>
        <a:p>
          <a:endParaRPr lang="en-US"/>
        </a:p>
      </dgm:t>
    </dgm:pt>
    <dgm:pt modelId="{9B7398F3-4DAA-4842-B2BA-6F3E73ABA4CF}" type="pres">
      <dgm:prSet presAssocID="{9BA0C7D2-DC52-4898-8781-9B8CED9E1FE4}" presName="comp" presStyleCnt="0"/>
      <dgm:spPr/>
    </dgm:pt>
    <dgm:pt modelId="{8B34192A-5599-43DA-9D54-028B4231C5FE}" type="pres">
      <dgm:prSet presAssocID="{9BA0C7D2-DC52-4898-8781-9B8CED9E1FE4}" presName="box" presStyleLbl="node1" presStyleIdx="0" presStyleCnt="2"/>
      <dgm:spPr/>
      <dgm:t>
        <a:bodyPr/>
        <a:lstStyle/>
        <a:p>
          <a:endParaRPr lang="en-US"/>
        </a:p>
      </dgm:t>
    </dgm:pt>
    <dgm:pt modelId="{28863567-12B8-4894-B4FF-487DCBCA7C33}" type="pres">
      <dgm:prSet presAssocID="{9BA0C7D2-DC52-4898-8781-9B8CED9E1FE4}" presName="img"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DB1299CB-9801-4D7D-8E05-9F5AB1F2FA65}" type="pres">
      <dgm:prSet presAssocID="{9BA0C7D2-DC52-4898-8781-9B8CED9E1FE4}" presName="text" presStyleLbl="node1" presStyleIdx="0" presStyleCnt="2">
        <dgm:presLayoutVars>
          <dgm:bulletEnabled val="1"/>
        </dgm:presLayoutVars>
      </dgm:prSet>
      <dgm:spPr/>
      <dgm:t>
        <a:bodyPr/>
        <a:lstStyle/>
        <a:p>
          <a:endParaRPr lang="en-US"/>
        </a:p>
      </dgm:t>
    </dgm:pt>
    <dgm:pt modelId="{8E36C2B8-FC33-435D-98B3-70F1928EB8CA}" type="pres">
      <dgm:prSet presAssocID="{51725E96-B602-4B5A-9A65-9630B8950DDD}" presName="spacer" presStyleCnt="0"/>
      <dgm:spPr/>
    </dgm:pt>
    <dgm:pt modelId="{EF79E666-90DA-486F-A0CA-71E1F3B5E2EB}" type="pres">
      <dgm:prSet presAssocID="{7F6D20BA-9DC6-42B0-97A7-28F14EA64635}" presName="comp" presStyleCnt="0"/>
      <dgm:spPr/>
    </dgm:pt>
    <dgm:pt modelId="{62A00F29-F8DF-4019-9420-821DF6723B9A}" type="pres">
      <dgm:prSet presAssocID="{7F6D20BA-9DC6-42B0-97A7-28F14EA64635}" presName="box" presStyleLbl="node1" presStyleIdx="1" presStyleCnt="2" custScaleY="100160"/>
      <dgm:spPr/>
      <dgm:t>
        <a:bodyPr/>
        <a:lstStyle/>
        <a:p>
          <a:endParaRPr lang="en-US"/>
        </a:p>
      </dgm:t>
    </dgm:pt>
    <dgm:pt modelId="{1F2F3522-572E-4BF1-ACA9-52669774DDD4}" type="pres">
      <dgm:prSet presAssocID="{7F6D20BA-9DC6-42B0-97A7-28F14EA64635}" presName="img"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033CBA13-1992-466E-BDAD-20E1592EF378}" type="pres">
      <dgm:prSet presAssocID="{7F6D20BA-9DC6-42B0-97A7-28F14EA64635}" presName="text" presStyleLbl="node1" presStyleIdx="1" presStyleCnt="2">
        <dgm:presLayoutVars>
          <dgm:bulletEnabled val="1"/>
        </dgm:presLayoutVars>
      </dgm:prSet>
      <dgm:spPr/>
      <dgm:t>
        <a:bodyPr/>
        <a:lstStyle/>
        <a:p>
          <a:endParaRPr lang="en-US"/>
        </a:p>
      </dgm:t>
    </dgm:pt>
  </dgm:ptLst>
  <dgm:cxnLst>
    <dgm:cxn modelId="{5594B0E6-7C05-456E-894F-57939E130DF8}" type="presOf" srcId="{9D437C93-4ACE-4B4F-B1E8-DF3FE2857199}" destId="{DB1299CB-9801-4D7D-8E05-9F5AB1F2FA65}" srcOrd="1" destOrd="1" presId="urn:microsoft.com/office/officeart/2005/8/layout/vList4"/>
    <dgm:cxn modelId="{D163F73C-4FB6-4A4A-ABFD-A337859DC181}" type="presOf" srcId="{9BA0C7D2-DC52-4898-8781-9B8CED9E1FE4}" destId="{8B34192A-5599-43DA-9D54-028B4231C5FE}" srcOrd="0" destOrd="0" presId="urn:microsoft.com/office/officeart/2005/8/layout/vList4"/>
    <dgm:cxn modelId="{FFC6C3E6-C158-46C4-9B07-80588F1C61EF}" srcId="{5C92EFFC-4BF4-41E8-A102-178BDCE17C94}" destId="{9BA0C7D2-DC52-4898-8781-9B8CED9E1FE4}" srcOrd="0" destOrd="0" parTransId="{69E220B0-EAE4-4F53-9592-960C3C65D86D}" sibTransId="{51725E96-B602-4B5A-9A65-9630B8950DDD}"/>
    <dgm:cxn modelId="{84469AF2-E54F-4D48-8DD5-8CEB7D18CA2C}" type="presOf" srcId="{1FF0A6FE-AF9A-4ED2-8990-F34DDB854DB1}" destId="{62A00F29-F8DF-4019-9420-821DF6723B9A}" srcOrd="0" destOrd="1" presId="urn:microsoft.com/office/officeart/2005/8/layout/vList4"/>
    <dgm:cxn modelId="{2017B827-ED0B-4933-BCA0-DD518A9EE6ED}" srcId="{7F6D20BA-9DC6-42B0-97A7-28F14EA64635}" destId="{1FF0A6FE-AF9A-4ED2-8990-F34DDB854DB1}" srcOrd="0" destOrd="0" parTransId="{0B22360A-FDAB-442B-9EDB-4D104C077368}" sibTransId="{8809036B-2652-47B3-8DFD-93C0654A8223}"/>
    <dgm:cxn modelId="{675EEB54-BAC9-4E86-9CF7-A54647C51E28}" type="presOf" srcId="{5C92EFFC-4BF4-41E8-A102-178BDCE17C94}" destId="{3F5AA1E1-B034-46B0-BFC9-0BFB2F7B26E2}" srcOrd="0" destOrd="0" presId="urn:microsoft.com/office/officeart/2005/8/layout/vList4"/>
    <dgm:cxn modelId="{95C8B738-219A-4ABE-8082-A86D895563D2}" type="presOf" srcId="{7F6D20BA-9DC6-42B0-97A7-28F14EA64635}" destId="{62A00F29-F8DF-4019-9420-821DF6723B9A}" srcOrd="0" destOrd="0" presId="urn:microsoft.com/office/officeart/2005/8/layout/vList4"/>
    <dgm:cxn modelId="{DB1B5CB6-C965-4153-BF9F-A9C91481DB79}" type="presOf" srcId="{7F6D20BA-9DC6-42B0-97A7-28F14EA64635}" destId="{033CBA13-1992-466E-BDAD-20E1592EF378}" srcOrd="1" destOrd="0" presId="urn:microsoft.com/office/officeart/2005/8/layout/vList4"/>
    <dgm:cxn modelId="{C2266807-B8D7-430C-9723-830D1829A9C4}" srcId="{9BA0C7D2-DC52-4898-8781-9B8CED9E1FE4}" destId="{9D437C93-4ACE-4B4F-B1E8-DF3FE2857199}" srcOrd="0" destOrd="0" parTransId="{BB50FD5C-E0EE-438A-B475-24B0FDB4C6FC}" sibTransId="{FB2BFEE3-D3E5-4494-96A2-AD8C5CFB1DBF}"/>
    <dgm:cxn modelId="{D3211D8F-58B0-435B-8F79-922312891ED9}" type="presOf" srcId="{9BA0C7D2-DC52-4898-8781-9B8CED9E1FE4}" destId="{DB1299CB-9801-4D7D-8E05-9F5AB1F2FA65}" srcOrd="1" destOrd="0" presId="urn:microsoft.com/office/officeart/2005/8/layout/vList4"/>
    <dgm:cxn modelId="{4EEB9EA6-3FBF-4D7F-8004-9D27D0D6C2A4}" srcId="{5C92EFFC-4BF4-41E8-A102-178BDCE17C94}" destId="{7F6D20BA-9DC6-42B0-97A7-28F14EA64635}" srcOrd="1" destOrd="0" parTransId="{94FD1FD8-E35A-488A-B9B6-712FB6B52CF0}" sibTransId="{89578BAA-6F8A-48EB-8C51-3956C09A1DE9}"/>
    <dgm:cxn modelId="{FA17EF66-16F1-43F5-A8E3-0DB4D5DC371A}" type="presOf" srcId="{1FF0A6FE-AF9A-4ED2-8990-F34DDB854DB1}" destId="{033CBA13-1992-466E-BDAD-20E1592EF378}" srcOrd="1" destOrd="1" presId="urn:microsoft.com/office/officeart/2005/8/layout/vList4"/>
    <dgm:cxn modelId="{01AC2959-8437-48F7-8059-9A19B9DBAFD1}" type="presOf" srcId="{9D437C93-4ACE-4B4F-B1E8-DF3FE2857199}" destId="{8B34192A-5599-43DA-9D54-028B4231C5FE}" srcOrd="0" destOrd="1" presId="urn:microsoft.com/office/officeart/2005/8/layout/vList4"/>
    <dgm:cxn modelId="{E974F80A-6BCE-47C9-9F53-E88BE4F113DD}" type="presParOf" srcId="{3F5AA1E1-B034-46B0-BFC9-0BFB2F7B26E2}" destId="{9B7398F3-4DAA-4842-B2BA-6F3E73ABA4CF}" srcOrd="0" destOrd="0" presId="urn:microsoft.com/office/officeart/2005/8/layout/vList4"/>
    <dgm:cxn modelId="{F23AD07B-BF1B-4A5D-8B89-FDE5C8E8258C}" type="presParOf" srcId="{9B7398F3-4DAA-4842-B2BA-6F3E73ABA4CF}" destId="{8B34192A-5599-43DA-9D54-028B4231C5FE}" srcOrd="0" destOrd="0" presId="urn:microsoft.com/office/officeart/2005/8/layout/vList4"/>
    <dgm:cxn modelId="{8090F359-B8EB-4FD7-9BFB-1B658B7B61BE}" type="presParOf" srcId="{9B7398F3-4DAA-4842-B2BA-6F3E73ABA4CF}" destId="{28863567-12B8-4894-B4FF-487DCBCA7C33}" srcOrd="1" destOrd="0" presId="urn:microsoft.com/office/officeart/2005/8/layout/vList4"/>
    <dgm:cxn modelId="{4751D845-696C-48CA-A422-DAD7EF881445}" type="presParOf" srcId="{9B7398F3-4DAA-4842-B2BA-6F3E73ABA4CF}" destId="{DB1299CB-9801-4D7D-8E05-9F5AB1F2FA65}" srcOrd="2" destOrd="0" presId="urn:microsoft.com/office/officeart/2005/8/layout/vList4"/>
    <dgm:cxn modelId="{7B66CC24-B93A-43FC-B851-DBFE4CF5C5A5}" type="presParOf" srcId="{3F5AA1E1-B034-46B0-BFC9-0BFB2F7B26E2}" destId="{8E36C2B8-FC33-435D-98B3-70F1928EB8CA}" srcOrd="1" destOrd="0" presId="urn:microsoft.com/office/officeart/2005/8/layout/vList4"/>
    <dgm:cxn modelId="{35A8BD87-3B68-4399-8817-43DED1D8F5E1}" type="presParOf" srcId="{3F5AA1E1-B034-46B0-BFC9-0BFB2F7B26E2}" destId="{EF79E666-90DA-486F-A0CA-71E1F3B5E2EB}" srcOrd="2" destOrd="0" presId="urn:microsoft.com/office/officeart/2005/8/layout/vList4"/>
    <dgm:cxn modelId="{0EF56604-B577-4398-9BF5-486277F911E2}" type="presParOf" srcId="{EF79E666-90DA-486F-A0CA-71E1F3B5E2EB}" destId="{62A00F29-F8DF-4019-9420-821DF6723B9A}" srcOrd="0" destOrd="0" presId="urn:microsoft.com/office/officeart/2005/8/layout/vList4"/>
    <dgm:cxn modelId="{662EAA01-D1F5-44B6-B5B5-F81E88EA14AB}" type="presParOf" srcId="{EF79E666-90DA-486F-A0CA-71E1F3B5E2EB}" destId="{1F2F3522-572E-4BF1-ACA9-52669774DDD4}" srcOrd="1" destOrd="0" presId="urn:microsoft.com/office/officeart/2005/8/layout/vList4"/>
    <dgm:cxn modelId="{82B7F2AE-9C84-4146-93B2-EB24FBA3C9C0}" type="presParOf" srcId="{EF79E666-90DA-486F-A0CA-71E1F3B5E2EB}" destId="{033CBA13-1992-466E-BDAD-20E1592EF37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92EFFC-4BF4-41E8-A102-178BDCE17C94}"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9BA0C7D2-DC52-4898-8781-9B8CED9E1FE4}">
      <dgm:prSet/>
      <dgm:spPr>
        <a:solidFill>
          <a:schemeClr val="bg2">
            <a:lumMod val="90000"/>
          </a:schemeClr>
        </a:solidFill>
      </dgm:spPr>
      <dgm:t>
        <a:bodyPr/>
        <a:lstStyle/>
        <a:p>
          <a:r>
            <a:rPr lang="en-GB" sz="5000" b="1" dirty="0" smtClean="0">
              <a:solidFill>
                <a:schemeClr val="tx1"/>
              </a:solidFill>
            </a:rPr>
            <a:t>Cross-basin topics</a:t>
          </a:r>
          <a:endParaRPr lang="en-US" sz="5000" b="0" dirty="0">
            <a:solidFill>
              <a:schemeClr val="tx1"/>
            </a:solidFill>
          </a:endParaRPr>
        </a:p>
      </dgm:t>
    </dgm:pt>
    <dgm:pt modelId="{69E220B0-EAE4-4F53-9592-960C3C65D86D}" type="parTrans" cxnId="{FFC6C3E6-C158-46C4-9B07-80588F1C61EF}">
      <dgm:prSet/>
      <dgm:spPr/>
      <dgm:t>
        <a:bodyPr/>
        <a:lstStyle/>
        <a:p>
          <a:endParaRPr lang="en-US"/>
        </a:p>
      </dgm:t>
    </dgm:pt>
    <dgm:pt modelId="{51725E96-B602-4B5A-9A65-9630B8950DDD}" type="sibTrans" cxnId="{FFC6C3E6-C158-46C4-9B07-80588F1C61EF}">
      <dgm:prSet/>
      <dgm:spPr/>
      <dgm:t>
        <a:bodyPr/>
        <a:lstStyle/>
        <a:p>
          <a:endParaRPr lang="en-US"/>
        </a:p>
      </dgm:t>
    </dgm:pt>
    <dgm:pt modelId="{9D437C93-4ACE-4B4F-B1E8-DF3FE2857199}">
      <dgm:prSet custT="1"/>
      <dgm:spPr>
        <a:solidFill>
          <a:schemeClr val="bg2">
            <a:lumMod val="90000"/>
          </a:schemeClr>
        </a:solidFill>
      </dgm:spPr>
      <dgm:t>
        <a:bodyPr/>
        <a:lstStyle/>
        <a:p>
          <a:r>
            <a:rPr lang="en-US" sz="3500" b="0" dirty="0" smtClean="0">
              <a:solidFill>
                <a:schemeClr val="tx1"/>
              </a:solidFill>
            </a:rPr>
            <a:t>Prevent and eliminate litter, plastics and </a:t>
          </a:r>
          <a:r>
            <a:rPr lang="en-US" sz="3500" b="0" dirty="0" err="1" smtClean="0">
              <a:solidFill>
                <a:schemeClr val="tx1"/>
              </a:solidFill>
            </a:rPr>
            <a:t>microplastics</a:t>
          </a:r>
          <a:r>
            <a:rPr lang="en-US" sz="3500" b="0" dirty="0" smtClean="0">
              <a:solidFill>
                <a:schemeClr val="tx1"/>
              </a:solidFill>
            </a:rPr>
            <a:t>: Innovative solutions for waste-free European rivers </a:t>
          </a:r>
          <a:r>
            <a:rPr lang="en-GB" sz="3500" b="0" dirty="0" smtClean="0">
              <a:solidFill>
                <a:schemeClr val="tx1"/>
              </a:solidFill>
            </a:rPr>
            <a:t>(IA, 10 million EUR)</a:t>
          </a:r>
          <a:endParaRPr lang="en-US" sz="3500" dirty="0">
            <a:solidFill>
              <a:schemeClr val="tx1"/>
            </a:solidFill>
          </a:endParaRPr>
        </a:p>
      </dgm:t>
    </dgm:pt>
    <dgm:pt modelId="{BB50FD5C-E0EE-438A-B475-24B0FDB4C6FC}" type="parTrans" cxnId="{C2266807-B8D7-430C-9723-830D1829A9C4}">
      <dgm:prSet/>
      <dgm:spPr/>
      <dgm:t>
        <a:bodyPr/>
        <a:lstStyle/>
        <a:p>
          <a:endParaRPr lang="en-US"/>
        </a:p>
      </dgm:t>
    </dgm:pt>
    <dgm:pt modelId="{FB2BFEE3-D3E5-4494-96A2-AD8C5CFB1DBF}" type="sibTrans" cxnId="{C2266807-B8D7-430C-9723-830D1829A9C4}">
      <dgm:prSet/>
      <dgm:spPr/>
      <dgm:t>
        <a:bodyPr/>
        <a:lstStyle/>
        <a:p>
          <a:endParaRPr lang="en-US"/>
        </a:p>
      </dgm:t>
    </dgm:pt>
    <dgm:pt modelId="{4228C4C5-31D3-4CF0-9DE6-DEBB33CF7C6F}">
      <dgm:prSet custT="1"/>
      <dgm:spPr>
        <a:solidFill>
          <a:schemeClr val="bg2">
            <a:lumMod val="90000"/>
          </a:schemeClr>
        </a:solidFill>
      </dgm:spPr>
      <dgm:t>
        <a:bodyPr/>
        <a:lstStyle/>
        <a:p>
          <a:r>
            <a:rPr lang="en-US" sz="3500" b="0" dirty="0" smtClean="0">
              <a:solidFill>
                <a:schemeClr val="tx1"/>
              </a:solidFill>
            </a:rPr>
            <a:t>Marine litter and pollution – Smart and low environmental impact fishing gears </a:t>
          </a:r>
          <a:r>
            <a:rPr lang="en-GB" sz="3500" b="0" dirty="0" smtClean="0">
              <a:solidFill>
                <a:schemeClr val="tx1"/>
              </a:solidFill>
            </a:rPr>
            <a:t>(IA, 10 million EUR)</a:t>
          </a:r>
          <a:endParaRPr lang="en-US" sz="3500" dirty="0">
            <a:solidFill>
              <a:schemeClr val="tx1"/>
            </a:solidFill>
          </a:endParaRPr>
        </a:p>
      </dgm:t>
    </dgm:pt>
    <dgm:pt modelId="{BD1293B4-7BA5-4FDC-A072-A82E8D354080}" type="parTrans" cxnId="{C5BF9648-0A36-4E05-8FB1-60D99060303B}">
      <dgm:prSet/>
      <dgm:spPr/>
      <dgm:t>
        <a:bodyPr/>
        <a:lstStyle/>
        <a:p>
          <a:endParaRPr lang="en-US"/>
        </a:p>
      </dgm:t>
    </dgm:pt>
    <dgm:pt modelId="{EAC24C2F-2A0E-492E-88FF-3A814D986C59}" type="sibTrans" cxnId="{C5BF9648-0A36-4E05-8FB1-60D99060303B}">
      <dgm:prSet/>
      <dgm:spPr/>
      <dgm:t>
        <a:bodyPr/>
        <a:lstStyle/>
        <a:p>
          <a:endParaRPr lang="en-US"/>
        </a:p>
      </dgm:t>
    </dgm:pt>
    <dgm:pt modelId="{3F5AA1E1-B034-46B0-BFC9-0BFB2F7B26E2}" type="pres">
      <dgm:prSet presAssocID="{5C92EFFC-4BF4-41E8-A102-178BDCE17C94}" presName="linear" presStyleCnt="0">
        <dgm:presLayoutVars>
          <dgm:dir/>
          <dgm:resizeHandles val="exact"/>
        </dgm:presLayoutVars>
      </dgm:prSet>
      <dgm:spPr/>
      <dgm:t>
        <a:bodyPr/>
        <a:lstStyle/>
        <a:p>
          <a:endParaRPr lang="en-US"/>
        </a:p>
      </dgm:t>
    </dgm:pt>
    <dgm:pt modelId="{9B7398F3-4DAA-4842-B2BA-6F3E73ABA4CF}" type="pres">
      <dgm:prSet presAssocID="{9BA0C7D2-DC52-4898-8781-9B8CED9E1FE4}" presName="comp" presStyleCnt="0"/>
      <dgm:spPr/>
    </dgm:pt>
    <dgm:pt modelId="{8B34192A-5599-43DA-9D54-028B4231C5FE}" type="pres">
      <dgm:prSet presAssocID="{9BA0C7D2-DC52-4898-8781-9B8CED9E1FE4}" presName="box" presStyleLbl="node1" presStyleIdx="0" presStyleCnt="1"/>
      <dgm:spPr/>
      <dgm:t>
        <a:bodyPr/>
        <a:lstStyle/>
        <a:p>
          <a:endParaRPr lang="en-US"/>
        </a:p>
      </dgm:t>
    </dgm:pt>
    <dgm:pt modelId="{28863567-12B8-4894-B4FF-487DCBCA7C33}" type="pres">
      <dgm:prSet presAssocID="{9BA0C7D2-DC52-4898-8781-9B8CED9E1FE4}" presName="img" presStyleLbl="fgImgPlace1" presStyleIdx="0" presStyleCnt="1" custScaleX="104667" custScaleY="88627"/>
      <dgm:spPr>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dgm:spPr>
      <dgm:t>
        <a:bodyPr/>
        <a:lstStyle/>
        <a:p>
          <a:endParaRPr lang="en-US"/>
        </a:p>
      </dgm:t>
    </dgm:pt>
    <dgm:pt modelId="{DB1299CB-9801-4D7D-8E05-9F5AB1F2FA65}" type="pres">
      <dgm:prSet presAssocID="{9BA0C7D2-DC52-4898-8781-9B8CED9E1FE4}" presName="text" presStyleLbl="node1" presStyleIdx="0" presStyleCnt="1">
        <dgm:presLayoutVars>
          <dgm:bulletEnabled val="1"/>
        </dgm:presLayoutVars>
      </dgm:prSet>
      <dgm:spPr/>
      <dgm:t>
        <a:bodyPr/>
        <a:lstStyle/>
        <a:p>
          <a:endParaRPr lang="en-US"/>
        </a:p>
      </dgm:t>
    </dgm:pt>
  </dgm:ptLst>
  <dgm:cxnLst>
    <dgm:cxn modelId="{C5BF9648-0A36-4E05-8FB1-60D99060303B}" srcId="{9BA0C7D2-DC52-4898-8781-9B8CED9E1FE4}" destId="{4228C4C5-31D3-4CF0-9DE6-DEBB33CF7C6F}" srcOrd="1" destOrd="0" parTransId="{BD1293B4-7BA5-4FDC-A072-A82E8D354080}" sibTransId="{EAC24C2F-2A0E-492E-88FF-3A814D986C59}"/>
    <dgm:cxn modelId="{8C088F49-33C8-452A-AB7A-EE0EF341C97A}" type="presOf" srcId="{4228C4C5-31D3-4CF0-9DE6-DEBB33CF7C6F}" destId="{8B34192A-5599-43DA-9D54-028B4231C5FE}" srcOrd="0" destOrd="2" presId="urn:microsoft.com/office/officeart/2005/8/layout/vList4"/>
    <dgm:cxn modelId="{729A88F7-C9C5-47ED-A485-FE4AF2646DBE}" type="presOf" srcId="{4228C4C5-31D3-4CF0-9DE6-DEBB33CF7C6F}" destId="{DB1299CB-9801-4D7D-8E05-9F5AB1F2FA65}" srcOrd="1" destOrd="2" presId="urn:microsoft.com/office/officeart/2005/8/layout/vList4"/>
    <dgm:cxn modelId="{675EEB54-BAC9-4E86-9CF7-A54647C51E28}" type="presOf" srcId="{5C92EFFC-4BF4-41E8-A102-178BDCE17C94}" destId="{3F5AA1E1-B034-46B0-BFC9-0BFB2F7B26E2}" srcOrd="0" destOrd="0" presId="urn:microsoft.com/office/officeart/2005/8/layout/vList4"/>
    <dgm:cxn modelId="{5594B0E6-7C05-456E-894F-57939E130DF8}" type="presOf" srcId="{9D437C93-4ACE-4B4F-B1E8-DF3FE2857199}" destId="{DB1299CB-9801-4D7D-8E05-9F5AB1F2FA65}" srcOrd="1" destOrd="1" presId="urn:microsoft.com/office/officeart/2005/8/layout/vList4"/>
    <dgm:cxn modelId="{C2266807-B8D7-430C-9723-830D1829A9C4}" srcId="{9BA0C7D2-DC52-4898-8781-9B8CED9E1FE4}" destId="{9D437C93-4ACE-4B4F-B1E8-DF3FE2857199}" srcOrd="0" destOrd="0" parTransId="{BB50FD5C-E0EE-438A-B475-24B0FDB4C6FC}" sibTransId="{FB2BFEE3-D3E5-4494-96A2-AD8C5CFB1DBF}"/>
    <dgm:cxn modelId="{FFC6C3E6-C158-46C4-9B07-80588F1C61EF}" srcId="{5C92EFFC-4BF4-41E8-A102-178BDCE17C94}" destId="{9BA0C7D2-DC52-4898-8781-9B8CED9E1FE4}" srcOrd="0" destOrd="0" parTransId="{69E220B0-EAE4-4F53-9592-960C3C65D86D}" sibTransId="{51725E96-B602-4B5A-9A65-9630B8950DDD}"/>
    <dgm:cxn modelId="{D3211D8F-58B0-435B-8F79-922312891ED9}" type="presOf" srcId="{9BA0C7D2-DC52-4898-8781-9B8CED9E1FE4}" destId="{DB1299CB-9801-4D7D-8E05-9F5AB1F2FA65}" srcOrd="1" destOrd="0" presId="urn:microsoft.com/office/officeart/2005/8/layout/vList4"/>
    <dgm:cxn modelId="{01AC2959-8437-48F7-8059-9A19B9DBAFD1}" type="presOf" srcId="{9D437C93-4ACE-4B4F-B1E8-DF3FE2857199}" destId="{8B34192A-5599-43DA-9D54-028B4231C5FE}" srcOrd="0" destOrd="1" presId="urn:microsoft.com/office/officeart/2005/8/layout/vList4"/>
    <dgm:cxn modelId="{D163F73C-4FB6-4A4A-ABFD-A337859DC181}" type="presOf" srcId="{9BA0C7D2-DC52-4898-8781-9B8CED9E1FE4}" destId="{8B34192A-5599-43DA-9D54-028B4231C5FE}" srcOrd="0" destOrd="0" presId="urn:microsoft.com/office/officeart/2005/8/layout/vList4"/>
    <dgm:cxn modelId="{E974F80A-6BCE-47C9-9F53-E88BE4F113DD}" type="presParOf" srcId="{3F5AA1E1-B034-46B0-BFC9-0BFB2F7B26E2}" destId="{9B7398F3-4DAA-4842-B2BA-6F3E73ABA4CF}" srcOrd="0" destOrd="0" presId="urn:microsoft.com/office/officeart/2005/8/layout/vList4"/>
    <dgm:cxn modelId="{F23AD07B-BF1B-4A5D-8B89-FDE5C8E8258C}" type="presParOf" srcId="{9B7398F3-4DAA-4842-B2BA-6F3E73ABA4CF}" destId="{8B34192A-5599-43DA-9D54-028B4231C5FE}" srcOrd="0" destOrd="0" presId="urn:microsoft.com/office/officeart/2005/8/layout/vList4"/>
    <dgm:cxn modelId="{8090F359-B8EB-4FD7-9BFB-1B658B7B61BE}" type="presParOf" srcId="{9B7398F3-4DAA-4842-B2BA-6F3E73ABA4CF}" destId="{28863567-12B8-4894-B4FF-487DCBCA7C33}" srcOrd="1" destOrd="0" presId="urn:microsoft.com/office/officeart/2005/8/layout/vList4"/>
    <dgm:cxn modelId="{4751D845-696C-48CA-A422-DAD7EF881445}" type="presParOf" srcId="{9B7398F3-4DAA-4842-B2BA-6F3E73ABA4CF}" destId="{DB1299CB-9801-4D7D-8E05-9F5AB1F2FA6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92EFFC-4BF4-41E8-A102-178BDCE17C94}"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413F1C87-7A5A-4D2E-A810-89EBFC7BE0AD}">
      <dgm:prSet phldrT="[Text]" custT="1"/>
      <dgm:spPr>
        <a:solidFill>
          <a:schemeClr val="accent5">
            <a:lumMod val="40000"/>
            <a:lumOff val="60000"/>
          </a:schemeClr>
        </a:solidFill>
      </dgm:spPr>
      <dgm:t>
        <a:bodyPr/>
        <a:lstStyle/>
        <a:p>
          <a:r>
            <a:rPr lang="en-GB" sz="2500" b="1" dirty="0" smtClean="0">
              <a:solidFill>
                <a:schemeClr val="tx1"/>
              </a:solidFill>
            </a:rPr>
            <a:t>Digital Ocean &amp; Water knowledge system</a:t>
          </a:r>
          <a:endParaRPr lang="en-US" sz="2500" b="1" dirty="0">
            <a:solidFill>
              <a:schemeClr val="tx1"/>
            </a:solidFill>
          </a:endParaRPr>
        </a:p>
      </dgm:t>
    </dgm:pt>
    <dgm:pt modelId="{FAA373BA-E875-46BD-94FC-0CCB08BC2003}" type="parTrans" cxnId="{0125AC74-B42E-4624-8365-5432BF7AA3F9}">
      <dgm:prSet/>
      <dgm:spPr/>
      <dgm:t>
        <a:bodyPr/>
        <a:lstStyle/>
        <a:p>
          <a:endParaRPr lang="en-US"/>
        </a:p>
      </dgm:t>
    </dgm:pt>
    <dgm:pt modelId="{CC7B001C-5349-47E6-A9EF-99B6373E85D5}" type="sibTrans" cxnId="{0125AC74-B42E-4624-8365-5432BF7AA3F9}">
      <dgm:prSet/>
      <dgm:spPr/>
      <dgm:t>
        <a:bodyPr/>
        <a:lstStyle/>
        <a:p>
          <a:endParaRPr lang="en-US"/>
        </a:p>
      </dgm:t>
    </dgm:pt>
    <dgm:pt modelId="{2494102D-1D31-4794-AEB3-E3C05390B94D}">
      <dgm:prSet custT="1"/>
      <dgm:spPr>
        <a:solidFill>
          <a:schemeClr val="accent5">
            <a:lumMod val="40000"/>
            <a:lumOff val="60000"/>
          </a:schemeClr>
        </a:solidFill>
      </dgm:spPr>
      <dgm:t>
        <a:bodyPr/>
        <a:lstStyle/>
        <a:p>
          <a:r>
            <a:rPr lang="en-US" sz="2500" b="0" dirty="0" smtClean="0">
              <a:solidFill>
                <a:schemeClr val="tx1"/>
              </a:solidFill>
            </a:rPr>
            <a:t>Integration of biodiversity monitoring data into the Digital Twin Ocean (</a:t>
          </a:r>
          <a:r>
            <a:rPr lang="en-GB" sz="2500" b="0" dirty="0" smtClean="0">
              <a:solidFill>
                <a:schemeClr val="tx1"/>
              </a:solidFill>
            </a:rPr>
            <a:t>IA, 10 million EUR)</a:t>
          </a:r>
          <a:r>
            <a:rPr lang="en-US" sz="2500" dirty="0" smtClean="0"/>
            <a:t>	</a:t>
          </a:r>
          <a:endParaRPr lang="en-US" sz="2500" dirty="0">
            <a:solidFill>
              <a:schemeClr val="tx1"/>
            </a:solidFill>
          </a:endParaRPr>
        </a:p>
      </dgm:t>
    </dgm:pt>
    <dgm:pt modelId="{61817075-881E-4647-BB45-3593B4D7A86B}" type="parTrans" cxnId="{2567FD97-45A8-4498-95EE-634EB8F4CB47}">
      <dgm:prSet/>
      <dgm:spPr/>
      <dgm:t>
        <a:bodyPr/>
        <a:lstStyle/>
        <a:p>
          <a:endParaRPr lang="en-US"/>
        </a:p>
      </dgm:t>
    </dgm:pt>
    <dgm:pt modelId="{09E84F51-8189-4006-BF20-01FFE4889B53}" type="sibTrans" cxnId="{2567FD97-45A8-4498-95EE-634EB8F4CB47}">
      <dgm:prSet/>
      <dgm:spPr/>
      <dgm:t>
        <a:bodyPr/>
        <a:lstStyle/>
        <a:p>
          <a:endParaRPr lang="en-US"/>
        </a:p>
      </dgm:t>
    </dgm:pt>
    <dgm:pt modelId="{3F5AA1E1-B034-46B0-BFC9-0BFB2F7B26E2}" type="pres">
      <dgm:prSet presAssocID="{5C92EFFC-4BF4-41E8-A102-178BDCE17C94}" presName="linear" presStyleCnt="0">
        <dgm:presLayoutVars>
          <dgm:dir/>
          <dgm:resizeHandles val="exact"/>
        </dgm:presLayoutVars>
      </dgm:prSet>
      <dgm:spPr/>
      <dgm:t>
        <a:bodyPr/>
        <a:lstStyle/>
        <a:p>
          <a:endParaRPr lang="en-US"/>
        </a:p>
      </dgm:t>
    </dgm:pt>
    <dgm:pt modelId="{13BBF5F9-22DF-4AE2-949E-19EA9DCC24AF}" type="pres">
      <dgm:prSet presAssocID="{413F1C87-7A5A-4D2E-A810-89EBFC7BE0AD}" presName="comp" presStyleCnt="0"/>
      <dgm:spPr/>
      <dgm:t>
        <a:bodyPr/>
        <a:lstStyle/>
        <a:p>
          <a:endParaRPr lang="en-US"/>
        </a:p>
      </dgm:t>
    </dgm:pt>
    <dgm:pt modelId="{286CF422-3324-419A-A680-4013A417542B}" type="pres">
      <dgm:prSet presAssocID="{413F1C87-7A5A-4D2E-A810-89EBFC7BE0AD}" presName="box" presStyleLbl="node1" presStyleIdx="0" presStyleCnt="1" custLinFactNeighborX="0" custLinFactNeighborY="258"/>
      <dgm:spPr/>
      <dgm:t>
        <a:bodyPr/>
        <a:lstStyle/>
        <a:p>
          <a:endParaRPr lang="en-US"/>
        </a:p>
      </dgm:t>
    </dgm:pt>
    <dgm:pt modelId="{43B0737D-9CFF-4BE0-BABA-AD1978B4F94A}" type="pres">
      <dgm:prSet presAssocID="{413F1C87-7A5A-4D2E-A810-89EBFC7BE0AD}" presName="img" presStyleLbl="fgImgPlace1" presStyleIdx="0" presStyleCnt="1" custScaleX="50631" custScaleY="93791" custLinFactNeighborX="-9132" custLinFactNeighborY="0"/>
      <dgm:spPr>
        <a:blipFill rotWithShape="1">
          <a:blip xmlns:r="http://schemas.openxmlformats.org/officeDocument/2006/relationships" r:embed="rId1"/>
          <a:stretch>
            <a:fillRect/>
          </a:stretch>
        </a:blipFill>
      </dgm:spPr>
      <dgm:t>
        <a:bodyPr/>
        <a:lstStyle/>
        <a:p>
          <a:endParaRPr lang="en-US"/>
        </a:p>
      </dgm:t>
    </dgm:pt>
    <dgm:pt modelId="{4910E90F-425D-400D-A19F-390EFF62A317}" type="pres">
      <dgm:prSet presAssocID="{413F1C87-7A5A-4D2E-A810-89EBFC7BE0AD}" presName="text" presStyleLbl="node1" presStyleIdx="0" presStyleCnt="1">
        <dgm:presLayoutVars>
          <dgm:bulletEnabled val="1"/>
        </dgm:presLayoutVars>
      </dgm:prSet>
      <dgm:spPr/>
      <dgm:t>
        <a:bodyPr/>
        <a:lstStyle/>
        <a:p>
          <a:endParaRPr lang="en-US"/>
        </a:p>
      </dgm:t>
    </dgm:pt>
  </dgm:ptLst>
  <dgm:cxnLst>
    <dgm:cxn modelId="{1A761C05-4BDF-4DBE-B73B-EB0A41E5E253}" type="presOf" srcId="{413F1C87-7A5A-4D2E-A810-89EBFC7BE0AD}" destId="{4910E90F-425D-400D-A19F-390EFF62A317}" srcOrd="1" destOrd="0" presId="urn:microsoft.com/office/officeart/2005/8/layout/vList4"/>
    <dgm:cxn modelId="{CC5C4175-FB53-4867-BA93-4ECE4CF4E4AB}" type="presOf" srcId="{2494102D-1D31-4794-AEB3-E3C05390B94D}" destId="{286CF422-3324-419A-A680-4013A417542B}" srcOrd="0" destOrd="1" presId="urn:microsoft.com/office/officeart/2005/8/layout/vList4"/>
    <dgm:cxn modelId="{03CAFF19-6A9C-4FC3-A13F-1518916E434B}" type="presOf" srcId="{413F1C87-7A5A-4D2E-A810-89EBFC7BE0AD}" destId="{286CF422-3324-419A-A680-4013A417542B}" srcOrd="0" destOrd="0" presId="urn:microsoft.com/office/officeart/2005/8/layout/vList4"/>
    <dgm:cxn modelId="{B2674C5C-A520-4DF8-8B6B-7989ABE865C9}" type="presOf" srcId="{2494102D-1D31-4794-AEB3-E3C05390B94D}" destId="{4910E90F-425D-400D-A19F-390EFF62A317}" srcOrd="1" destOrd="1" presId="urn:microsoft.com/office/officeart/2005/8/layout/vList4"/>
    <dgm:cxn modelId="{0125AC74-B42E-4624-8365-5432BF7AA3F9}" srcId="{5C92EFFC-4BF4-41E8-A102-178BDCE17C94}" destId="{413F1C87-7A5A-4D2E-A810-89EBFC7BE0AD}" srcOrd="0" destOrd="0" parTransId="{FAA373BA-E875-46BD-94FC-0CCB08BC2003}" sibTransId="{CC7B001C-5349-47E6-A9EF-99B6373E85D5}"/>
    <dgm:cxn modelId="{675EEB54-BAC9-4E86-9CF7-A54647C51E28}" type="presOf" srcId="{5C92EFFC-4BF4-41E8-A102-178BDCE17C94}" destId="{3F5AA1E1-B034-46B0-BFC9-0BFB2F7B26E2}" srcOrd="0" destOrd="0" presId="urn:microsoft.com/office/officeart/2005/8/layout/vList4"/>
    <dgm:cxn modelId="{2567FD97-45A8-4498-95EE-634EB8F4CB47}" srcId="{413F1C87-7A5A-4D2E-A810-89EBFC7BE0AD}" destId="{2494102D-1D31-4794-AEB3-E3C05390B94D}" srcOrd="0" destOrd="0" parTransId="{61817075-881E-4647-BB45-3593B4D7A86B}" sibTransId="{09E84F51-8189-4006-BF20-01FFE4889B53}"/>
    <dgm:cxn modelId="{4641AF9E-4C46-4A64-A266-658BA4866217}" type="presParOf" srcId="{3F5AA1E1-B034-46B0-BFC9-0BFB2F7B26E2}" destId="{13BBF5F9-22DF-4AE2-949E-19EA9DCC24AF}" srcOrd="0" destOrd="0" presId="urn:microsoft.com/office/officeart/2005/8/layout/vList4"/>
    <dgm:cxn modelId="{60F75841-BC3A-4128-846B-0D674C4F761C}" type="presParOf" srcId="{13BBF5F9-22DF-4AE2-949E-19EA9DCC24AF}" destId="{286CF422-3324-419A-A680-4013A417542B}" srcOrd="0" destOrd="0" presId="urn:microsoft.com/office/officeart/2005/8/layout/vList4"/>
    <dgm:cxn modelId="{D6D00B83-FD7C-4BB4-94D9-636FD7E431D6}" type="presParOf" srcId="{13BBF5F9-22DF-4AE2-949E-19EA9DCC24AF}" destId="{43B0737D-9CFF-4BE0-BABA-AD1978B4F94A}" srcOrd="1" destOrd="0" presId="urn:microsoft.com/office/officeart/2005/8/layout/vList4"/>
    <dgm:cxn modelId="{8E9C6778-12BE-4DE3-B8D1-FB00A90EDB1C}" type="presParOf" srcId="{13BBF5F9-22DF-4AE2-949E-19EA9DCC24AF}" destId="{4910E90F-425D-400D-A19F-390EFF62A31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B3BEC-3F10-49E1-B2B5-11D93BE1E88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5C056AAF-9762-4980-B254-AB0772AEDA9E}">
      <dgm:prSet phldrT="[Text]" custT="1"/>
      <dgm:spPr/>
      <dgm:t>
        <a:bodyPr/>
        <a:lstStyle/>
        <a:p>
          <a:r>
            <a:rPr lang="en-US" sz="2400" kern="1200" dirty="0">
              <a:solidFill>
                <a:schemeClr val="tx2"/>
              </a:solidFill>
              <a:latin typeface="Arial" panose="020B0604020202020204" pitchFamily="34" charset="0"/>
              <a:ea typeface="+mn-ea"/>
              <a:cs typeface="Arial" panose="020B0604020202020204" pitchFamily="34" charset="0"/>
            </a:rPr>
            <a:t>Join forces for a </a:t>
          </a:r>
          <a:r>
            <a:rPr lang="en-US" sz="2400" b="1" kern="1200" dirty="0">
              <a:solidFill>
                <a:schemeClr val="tx2"/>
              </a:solidFill>
              <a:latin typeface="Arial" panose="020B0604020202020204" pitchFamily="34" charset="0"/>
              <a:ea typeface="+mn-ea"/>
              <a:cs typeface="Arial" panose="020B0604020202020204" pitchFamily="34" charset="0"/>
            </a:rPr>
            <a:t>transformational change </a:t>
          </a:r>
          <a:r>
            <a:rPr lang="en-US" sz="2400" kern="1200" dirty="0">
              <a:solidFill>
                <a:schemeClr val="tx2"/>
              </a:solidFill>
              <a:latin typeface="Arial" panose="020B0604020202020204" pitchFamily="34" charset="0"/>
              <a:ea typeface="+mn-ea"/>
              <a:cs typeface="Arial" panose="020B0604020202020204" pitchFamily="34" charset="0"/>
            </a:rPr>
            <a:t>for a healthy ocean and waters, thus contributing to the EU Green Deal objectives</a:t>
          </a:r>
        </a:p>
      </dgm:t>
    </dgm:pt>
    <dgm:pt modelId="{3231CEBB-7799-4D4F-9FC7-0C85DE5CACD0}" type="parTrans" cxnId="{7CED3AE5-5E28-41E7-921F-D3BFD8AF1683}">
      <dgm:prSet/>
      <dgm:spPr/>
      <dgm:t>
        <a:bodyPr/>
        <a:lstStyle/>
        <a:p>
          <a:endParaRPr lang="en-US">
            <a:solidFill>
              <a:srgbClr val="0000CC"/>
            </a:solidFill>
          </a:endParaRPr>
        </a:p>
      </dgm:t>
    </dgm:pt>
    <dgm:pt modelId="{B43AEDBD-D2BC-4B62-8F28-8C5193B048FA}" type="sibTrans" cxnId="{7CED3AE5-5E28-41E7-921F-D3BFD8AF1683}">
      <dgm:prSet/>
      <dgm:spPr/>
      <dgm:t>
        <a:bodyPr/>
        <a:lstStyle/>
        <a:p>
          <a:endParaRPr lang="en-US">
            <a:solidFill>
              <a:srgbClr val="0000CC"/>
            </a:solidFill>
          </a:endParaRPr>
        </a:p>
      </dgm:t>
    </dgm:pt>
    <dgm:pt modelId="{93A69203-002F-4734-A957-BA39BFB2CAAA}">
      <dgm:prSet phldrT="[Text]" custT="1"/>
      <dgm:spPr/>
      <dgm:t>
        <a:bodyPr/>
        <a:lstStyle/>
        <a:p>
          <a:r>
            <a:rPr lang="en-US" sz="2400" kern="1200" dirty="0">
              <a:solidFill>
                <a:schemeClr val="tx2"/>
              </a:solidFill>
              <a:latin typeface="Arial" panose="020B0604020202020204" pitchFamily="34" charset="0"/>
              <a:ea typeface="+mn-ea"/>
              <a:cs typeface="Arial" panose="020B0604020202020204" pitchFamily="34" charset="0"/>
            </a:rPr>
            <a:t>Establish a </a:t>
          </a:r>
          <a:r>
            <a:rPr lang="en-US" sz="2400" b="1" kern="1200" dirty="0">
              <a:solidFill>
                <a:schemeClr val="tx2"/>
              </a:solidFill>
              <a:latin typeface="Arial" panose="020B0604020202020204" pitchFamily="34" charset="0"/>
              <a:ea typeface="+mn-ea"/>
              <a:cs typeface="Arial" panose="020B0604020202020204" pitchFamily="34" charset="0"/>
            </a:rPr>
            <a:t>simple</a:t>
          </a:r>
          <a:r>
            <a:rPr lang="en-US" sz="2400" kern="1200" dirty="0">
              <a:solidFill>
                <a:schemeClr val="tx2"/>
              </a:solidFill>
              <a:latin typeface="Arial" panose="020B0604020202020204" pitchFamily="34" charset="0"/>
              <a:ea typeface="+mn-ea"/>
              <a:cs typeface="Arial" panose="020B0604020202020204" pitchFamily="34" charset="0"/>
            </a:rPr>
            <a:t>, </a:t>
          </a:r>
          <a:r>
            <a:rPr lang="en-US" sz="2400" b="1" i="0" kern="1200" dirty="0">
              <a:solidFill>
                <a:schemeClr val="tx2"/>
              </a:solidFill>
              <a:latin typeface="Arial" panose="020B0604020202020204" pitchFamily="34" charset="0"/>
              <a:ea typeface="+mn-ea"/>
              <a:cs typeface="Arial" panose="020B0604020202020204" pitchFamily="34" charset="0"/>
            </a:rPr>
            <a:t>inclusive, efficient</a:t>
          </a:r>
          <a:r>
            <a:rPr lang="en-US" sz="2400" kern="1200" dirty="0">
              <a:solidFill>
                <a:schemeClr val="tx2"/>
              </a:solidFill>
              <a:latin typeface="Arial" panose="020B0604020202020204" pitchFamily="34" charset="0"/>
              <a:ea typeface="+mn-ea"/>
              <a:cs typeface="Arial" panose="020B0604020202020204" pitchFamily="34" charset="0"/>
            </a:rPr>
            <a:t> and </a:t>
          </a:r>
          <a:r>
            <a:rPr lang="en-US" sz="2400" b="1" kern="1200" dirty="0">
              <a:solidFill>
                <a:schemeClr val="tx2"/>
              </a:solidFill>
              <a:latin typeface="Arial" panose="020B0604020202020204" pitchFamily="34" charset="0"/>
              <a:ea typeface="+mn-ea"/>
              <a:cs typeface="Arial" panose="020B0604020202020204" pitchFamily="34" charset="0"/>
            </a:rPr>
            <a:t>inspirational </a:t>
          </a:r>
          <a:r>
            <a:rPr lang="en-US" sz="2400" kern="1200" dirty="0">
              <a:solidFill>
                <a:schemeClr val="tx2"/>
              </a:solidFill>
              <a:latin typeface="Arial" panose="020B0604020202020204" pitchFamily="34" charset="0"/>
              <a:ea typeface="+mn-ea"/>
              <a:cs typeface="Arial" panose="020B0604020202020204" pitchFamily="34" charset="0"/>
            </a:rPr>
            <a:t>framework to enhance cooperation to deliver </a:t>
          </a:r>
          <a:r>
            <a:rPr lang="en-US" sz="2400" b="1" kern="1200" dirty="0">
              <a:solidFill>
                <a:schemeClr val="tx2"/>
              </a:solidFill>
              <a:latin typeface="Arial" panose="020B0604020202020204" pitchFamily="34" charset="0"/>
              <a:ea typeface="+mn-ea"/>
              <a:cs typeface="Arial" panose="020B0604020202020204" pitchFamily="34" charset="0"/>
            </a:rPr>
            <a:t>on Mission objectives</a:t>
          </a:r>
        </a:p>
      </dgm:t>
    </dgm:pt>
    <dgm:pt modelId="{7144C5A1-A376-4455-8D27-06DBF916EB1C}" type="parTrans" cxnId="{24AD2F43-05DA-4CC1-9ACE-22CFFA2DEF81}">
      <dgm:prSet/>
      <dgm:spPr/>
      <dgm:t>
        <a:bodyPr/>
        <a:lstStyle/>
        <a:p>
          <a:endParaRPr lang="en-US">
            <a:solidFill>
              <a:srgbClr val="0000CC"/>
            </a:solidFill>
          </a:endParaRPr>
        </a:p>
      </dgm:t>
    </dgm:pt>
    <dgm:pt modelId="{ADD798C4-BAA6-4A27-9738-147813D2FD35}" type="sibTrans" cxnId="{24AD2F43-05DA-4CC1-9ACE-22CFFA2DEF81}">
      <dgm:prSet/>
      <dgm:spPr/>
      <dgm:t>
        <a:bodyPr/>
        <a:lstStyle/>
        <a:p>
          <a:endParaRPr lang="en-US">
            <a:solidFill>
              <a:srgbClr val="0000CC"/>
            </a:solidFill>
          </a:endParaRPr>
        </a:p>
      </dgm:t>
    </dgm:pt>
    <dgm:pt modelId="{074FD813-424F-41BA-97C1-F38AD8DEEB97}">
      <dgm:prSet phldrT="[Text]" custT="1"/>
      <dgm:spPr/>
      <dgm:t>
        <a:bodyPr/>
        <a:lstStyle/>
        <a:p>
          <a:r>
            <a:rPr lang="en-US" sz="2800" b="1" kern="1200" dirty="0">
              <a:solidFill>
                <a:schemeClr val="tx2"/>
              </a:solidFill>
              <a:latin typeface="Arial" panose="020B0604020202020204" pitchFamily="34" charset="0"/>
              <a:ea typeface="+mn-ea"/>
              <a:cs typeface="Arial" panose="020B0604020202020204" pitchFamily="34" charset="0"/>
            </a:rPr>
            <a:t>Open</a:t>
          </a:r>
          <a:r>
            <a:rPr lang="en-US" sz="2400" kern="1200" dirty="0">
              <a:solidFill>
                <a:schemeClr val="tx2"/>
              </a:solidFill>
              <a:latin typeface="Arial" panose="020B0604020202020204" pitchFamily="34" charset="0"/>
              <a:ea typeface="+mn-ea"/>
              <a:cs typeface="Arial" panose="020B0604020202020204" pitchFamily="34" charset="0"/>
            </a:rPr>
            <a:t> to any public or private interested parties</a:t>
          </a:r>
        </a:p>
      </dgm:t>
    </dgm:pt>
    <dgm:pt modelId="{6C21E357-561B-4DA3-81C6-7102D9E26E27}" type="parTrans" cxnId="{4708B754-E725-4F30-9E78-2AEB7C0ED915}">
      <dgm:prSet/>
      <dgm:spPr/>
      <dgm:t>
        <a:bodyPr/>
        <a:lstStyle/>
        <a:p>
          <a:endParaRPr lang="en-US">
            <a:solidFill>
              <a:srgbClr val="0000CC"/>
            </a:solidFill>
          </a:endParaRPr>
        </a:p>
      </dgm:t>
    </dgm:pt>
    <dgm:pt modelId="{B1865745-B1D5-4940-B4A8-0339A3EA04B1}" type="sibTrans" cxnId="{4708B754-E725-4F30-9E78-2AEB7C0ED915}">
      <dgm:prSet/>
      <dgm:spPr/>
      <dgm:t>
        <a:bodyPr/>
        <a:lstStyle/>
        <a:p>
          <a:endParaRPr lang="en-US">
            <a:solidFill>
              <a:srgbClr val="0000CC"/>
            </a:solidFill>
          </a:endParaRPr>
        </a:p>
      </dgm:t>
    </dgm:pt>
    <dgm:pt modelId="{AE36C4A1-F257-41A1-9370-31D95755D391}" type="pres">
      <dgm:prSet presAssocID="{779B3BEC-3F10-49E1-B2B5-11D93BE1E884}" presName="Name0" presStyleCnt="0">
        <dgm:presLayoutVars>
          <dgm:chMax val="7"/>
          <dgm:chPref val="7"/>
          <dgm:dir/>
        </dgm:presLayoutVars>
      </dgm:prSet>
      <dgm:spPr/>
      <dgm:t>
        <a:bodyPr/>
        <a:lstStyle/>
        <a:p>
          <a:endParaRPr lang="en-US"/>
        </a:p>
      </dgm:t>
    </dgm:pt>
    <dgm:pt modelId="{2C8383E3-EF97-4709-992B-CA9093A9FCA8}" type="pres">
      <dgm:prSet presAssocID="{779B3BEC-3F10-49E1-B2B5-11D93BE1E884}" presName="Name1" presStyleCnt="0"/>
      <dgm:spPr/>
    </dgm:pt>
    <dgm:pt modelId="{BD7A193E-672E-4F23-851E-665DBA594471}" type="pres">
      <dgm:prSet presAssocID="{779B3BEC-3F10-49E1-B2B5-11D93BE1E884}" presName="cycle" presStyleCnt="0"/>
      <dgm:spPr/>
    </dgm:pt>
    <dgm:pt modelId="{FE23F191-D3A7-453D-85D8-42AA94E1E976}" type="pres">
      <dgm:prSet presAssocID="{779B3BEC-3F10-49E1-B2B5-11D93BE1E884}" presName="srcNode" presStyleLbl="node1" presStyleIdx="0" presStyleCnt="3"/>
      <dgm:spPr/>
    </dgm:pt>
    <dgm:pt modelId="{12615F13-7872-4672-AF57-8B8B97443122}" type="pres">
      <dgm:prSet presAssocID="{779B3BEC-3F10-49E1-B2B5-11D93BE1E884}" presName="conn" presStyleLbl="parChTrans1D2" presStyleIdx="0" presStyleCnt="1"/>
      <dgm:spPr/>
      <dgm:t>
        <a:bodyPr/>
        <a:lstStyle/>
        <a:p>
          <a:endParaRPr lang="en-US"/>
        </a:p>
      </dgm:t>
    </dgm:pt>
    <dgm:pt modelId="{EA5A6598-6A13-42F8-9EA2-6FD064B18D60}" type="pres">
      <dgm:prSet presAssocID="{779B3BEC-3F10-49E1-B2B5-11D93BE1E884}" presName="extraNode" presStyleLbl="node1" presStyleIdx="0" presStyleCnt="3"/>
      <dgm:spPr/>
    </dgm:pt>
    <dgm:pt modelId="{16F5D659-1F22-4796-98B6-7A82B81CA164}" type="pres">
      <dgm:prSet presAssocID="{779B3BEC-3F10-49E1-B2B5-11D93BE1E884}" presName="dstNode" presStyleLbl="node1" presStyleIdx="0" presStyleCnt="3"/>
      <dgm:spPr/>
    </dgm:pt>
    <dgm:pt modelId="{F124E6BA-CAD3-4318-AA47-5401D983F803}" type="pres">
      <dgm:prSet presAssocID="{5C056AAF-9762-4980-B254-AB0772AEDA9E}" presName="text_1" presStyleLbl="node1" presStyleIdx="0" presStyleCnt="3">
        <dgm:presLayoutVars>
          <dgm:bulletEnabled val="1"/>
        </dgm:presLayoutVars>
      </dgm:prSet>
      <dgm:spPr/>
      <dgm:t>
        <a:bodyPr/>
        <a:lstStyle/>
        <a:p>
          <a:endParaRPr lang="en-US"/>
        </a:p>
      </dgm:t>
    </dgm:pt>
    <dgm:pt modelId="{27AAAFED-8D7B-47C3-B30E-48655924E82B}" type="pres">
      <dgm:prSet presAssocID="{5C056AAF-9762-4980-B254-AB0772AEDA9E}" presName="accent_1" presStyleCnt="0"/>
      <dgm:spPr/>
    </dgm:pt>
    <dgm:pt modelId="{75D8A97C-5386-4DAE-A73F-F1719A7D721D}" type="pres">
      <dgm:prSet presAssocID="{5C056AAF-9762-4980-B254-AB0772AEDA9E}" presName="accentRepeatNode" presStyleLbl="solidFgAcc1" presStyleIdx="0" presStyleCnt="3"/>
      <dgm:spPr/>
    </dgm:pt>
    <dgm:pt modelId="{4B0647D4-4E12-4C2E-9C18-07DBF7B753AC}" type="pres">
      <dgm:prSet presAssocID="{93A69203-002F-4734-A957-BA39BFB2CAAA}" presName="text_2" presStyleLbl="node1" presStyleIdx="1" presStyleCnt="3">
        <dgm:presLayoutVars>
          <dgm:bulletEnabled val="1"/>
        </dgm:presLayoutVars>
      </dgm:prSet>
      <dgm:spPr/>
      <dgm:t>
        <a:bodyPr/>
        <a:lstStyle/>
        <a:p>
          <a:endParaRPr lang="en-US"/>
        </a:p>
      </dgm:t>
    </dgm:pt>
    <dgm:pt modelId="{687CC16A-3820-460A-9BDE-0AFEA4EF5237}" type="pres">
      <dgm:prSet presAssocID="{93A69203-002F-4734-A957-BA39BFB2CAAA}" presName="accent_2" presStyleCnt="0"/>
      <dgm:spPr/>
    </dgm:pt>
    <dgm:pt modelId="{01DAD8BD-1C0B-4FEF-B105-8A591FD58FA1}" type="pres">
      <dgm:prSet presAssocID="{93A69203-002F-4734-A957-BA39BFB2CAAA}" presName="accentRepeatNode" presStyleLbl="solidFgAcc1" presStyleIdx="1" presStyleCnt="3"/>
      <dgm:spPr/>
    </dgm:pt>
    <dgm:pt modelId="{3BCEA84A-9353-49EF-832A-C5FA4550A0B7}" type="pres">
      <dgm:prSet presAssocID="{074FD813-424F-41BA-97C1-F38AD8DEEB97}" presName="text_3" presStyleLbl="node1" presStyleIdx="2" presStyleCnt="3">
        <dgm:presLayoutVars>
          <dgm:bulletEnabled val="1"/>
        </dgm:presLayoutVars>
      </dgm:prSet>
      <dgm:spPr/>
      <dgm:t>
        <a:bodyPr/>
        <a:lstStyle/>
        <a:p>
          <a:endParaRPr lang="en-US"/>
        </a:p>
      </dgm:t>
    </dgm:pt>
    <dgm:pt modelId="{D8D3B986-2942-4918-9354-62F423D93977}" type="pres">
      <dgm:prSet presAssocID="{074FD813-424F-41BA-97C1-F38AD8DEEB97}" presName="accent_3" presStyleCnt="0"/>
      <dgm:spPr/>
    </dgm:pt>
    <dgm:pt modelId="{92A8F54F-FA3E-421D-8A6F-A5AD6168DCED}" type="pres">
      <dgm:prSet presAssocID="{074FD813-424F-41BA-97C1-F38AD8DEEB97}" presName="accentRepeatNode" presStyleLbl="solidFgAcc1" presStyleIdx="2" presStyleCnt="3"/>
      <dgm:spPr/>
    </dgm:pt>
  </dgm:ptLst>
  <dgm:cxnLst>
    <dgm:cxn modelId="{31409AC4-2DF9-42F2-B42C-9CA9715C89DF}" type="presOf" srcId="{93A69203-002F-4734-A957-BA39BFB2CAAA}" destId="{4B0647D4-4E12-4C2E-9C18-07DBF7B753AC}" srcOrd="0" destOrd="0" presId="urn:microsoft.com/office/officeart/2008/layout/VerticalCurvedList"/>
    <dgm:cxn modelId="{B7F0E470-55F5-4B4B-8F03-9BF5F4E762D4}" type="presOf" srcId="{779B3BEC-3F10-49E1-B2B5-11D93BE1E884}" destId="{AE36C4A1-F257-41A1-9370-31D95755D391}" srcOrd="0" destOrd="0" presId="urn:microsoft.com/office/officeart/2008/layout/VerticalCurvedList"/>
    <dgm:cxn modelId="{C6E84171-CEA0-4680-A63D-A18E14E6DB6B}" type="presOf" srcId="{B43AEDBD-D2BC-4B62-8F28-8C5193B048FA}" destId="{12615F13-7872-4672-AF57-8B8B97443122}" srcOrd="0" destOrd="0" presId="urn:microsoft.com/office/officeart/2008/layout/VerticalCurvedList"/>
    <dgm:cxn modelId="{7CED3AE5-5E28-41E7-921F-D3BFD8AF1683}" srcId="{779B3BEC-3F10-49E1-B2B5-11D93BE1E884}" destId="{5C056AAF-9762-4980-B254-AB0772AEDA9E}" srcOrd="0" destOrd="0" parTransId="{3231CEBB-7799-4D4F-9FC7-0C85DE5CACD0}" sibTransId="{B43AEDBD-D2BC-4B62-8F28-8C5193B048FA}"/>
    <dgm:cxn modelId="{C7346211-4EBF-4647-8272-1D571ECC30CC}" type="presOf" srcId="{5C056AAF-9762-4980-B254-AB0772AEDA9E}" destId="{F124E6BA-CAD3-4318-AA47-5401D983F803}" srcOrd="0" destOrd="0" presId="urn:microsoft.com/office/officeart/2008/layout/VerticalCurvedList"/>
    <dgm:cxn modelId="{63A8A430-9760-403E-AB6A-B59D72B62CF0}" type="presOf" srcId="{074FD813-424F-41BA-97C1-F38AD8DEEB97}" destId="{3BCEA84A-9353-49EF-832A-C5FA4550A0B7}" srcOrd="0" destOrd="0" presId="urn:microsoft.com/office/officeart/2008/layout/VerticalCurvedList"/>
    <dgm:cxn modelId="{24AD2F43-05DA-4CC1-9ACE-22CFFA2DEF81}" srcId="{779B3BEC-3F10-49E1-B2B5-11D93BE1E884}" destId="{93A69203-002F-4734-A957-BA39BFB2CAAA}" srcOrd="1" destOrd="0" parTransId="{7144C5A1-A376-4455-8D27-06DBF916EB1C}" sibTransId="{ADD798C4-BAA6-4A27-9738-147813D2FD35}"/>
    <dgm:cxn modelId="{4708B754-E725-4F30-9E78-2AEB7C0ED915}" srcId="{779B3BEC-3F10-49E1-B2B5-11D93BE1E884}" destId="{074FD813-424F-41BA-97C1-F38AD8DEEB97}" srcOrd="2" destOrd="0" parTransId="{6C21E357-561B-4DA3-81C6-7102D9E26E27}" sibTransId="{B1865745-B1D5-4940-B4A8-0339A3EA04B1}"/>
    <dgm:cxn modelId="{8402E11D-645B-4D26-A366-E532F32E7603}" type="presParOf" srcId="{AE36C4A1-F257-41A1-9370-31D95755D391}" destId="{2C8383E3-EF97-4709-992B-CA9093A9FCA8}" srcOrd="0" destOrd="0" presId="urn:microsoft.com/office/officeart/2008/layout/VerticalCurvedList"/>
    <dgm:cxn modelId="{9D11C7AD-C2D8-43C3-863E-717A6AA75C32}" type="presParOf" srcId="{2C8383E3-EF97-4709-992B-CA9093A9FCA8}" destId="{BD7A193E-672E-4F23-851E-665DBA594471}" srcOrd="0" destOrd="0" presId="urn:microsoft.com/office/officeart/2008/layout/VerticalCurvedList"/>
    <dgm:cxn modelId="{37D7E73A-BCD3-4BA6-82A2-FF1F8BFAABC8}" type="presParOf" srcId="{BD7A193E-672E-4F23-851E-665DBA594471}" destId="{FE23F191-D3A7-453D-85D8-42AA94E1E976}" srcOrd="0" destOrd="0" presId="urn:microsoft.com/office/officeart/2008/layout/VerticalCurvedList"/>
    <dgm:cxn modelId="{D053B7B1-093B-4C09-A06E-6A696492657C}" type="presParOf" srcId="{BD7A193E-672E-4F23-851E-665DBA594471}" destId="{12615F13-7872-4672-AF57-8B8B97443122}" srcOrd="1" destOrd="0" presId="urn:microsoft.com/office/officeart/2008/layout/VerticalCurvedList"/>
    <dgm:cxn modelId="{1B6D973A-493F-4FF1-96B0-51D219135A3F}" type="presParOf" srcId="{BD7A193E-672E-4F23-851E-665DBA594471}" destId="{EA5A6598-6A13-42F8-9EA2-6FD064B18D60}" srcOrd="2" destOrd="0" presId="urn:microsoft.com/office/officeart/2008/layout/VerticalCurvedList"/>
    <dgm:cxn modelId="{8146043F-89D9-49D6-BBF5-665CE892FE55}" type="presParOf" srcId="{BD7A193E-672E-4F23-851E-665DBA594471}" destId="{16F5D659-1F22-4796-98B6-7A82B81CA164}" srcOrd="3" destOrd="0" presId="urn:microsoft.com/office/officeart/2008/layout/VerticalCurvedList"/>
    <dgm:cxn modelId="{D20BB44F-4D7E-4F40-8CE0-150665539022}" type="presParOf" srcId="{2C8383E3-EF97-4709-992B-CA9093A9FCA8}" destId="{F124E6BA-CAD3-4318-AA47-5401D983F803}" srcOrd="1" destOrd="0" presId="urn:microsoft.com/office/officeart/2008/layout/VerticalCurvedList"/>
    <dgm:cxn modelId="{F1663A8A-18AD-4BD8-9020-360D65B2791F}" type="presParOf" srcId="{2C8383E3-EF97-4709-992B-CA9093A9FCA8}" destId="{27AAAFED-8D7B-47C3-B30E-48655924E82B}" srcOrd="2" destOrd="0" presId="urn:microsoft.com/office/officeart/2008/layout/VerticalCurvedList"/>
    <dgm:cxn modelId="{34C3FF19-1644-45A0-9466-5288F16EC2F5}" type="presParOf" srcId="{27AAAFED-8D7B-47C3-B30E-48655924E82B}" destId="{75D8A97C-5386-4DAE-A73F-F1719A7D721D}" srcOrd="0" destOrd="0" presId="urn:microsoft.com/office/officeart/2008/layout/VerticalCurvedList"/>
    <dgm:cxn modelId="{B10B278A-DBB0-4DC9-A51A-C9F9E3BE4E2E}" type="presParOf" srcId="{2C8383E3-EF97-4709-992B-CA9093A9FCA8}" destId="{4B0647D4-4E12-4C2E-9C18-07DBF7B753AC}" srcOrd="3" destOrd="0" presId="urn:microsoft.com/office/officeart/2008/layout/VerticalCurvedList"/>
    <dgm:cxn modelId="{A6976BDC-DCA4-424D-82F7-08CE47366F06}" type="presParOf" srcId="{2C8383E3-EF97-4709-992B-CA9093A9FCA8}" destId="{687CC16A-3820-460A-9BDE-0AFEA4EF5237}" srcOrd="4" destOrd="0" presId="urn:microsoft.com/office/officeart/2008/layout/VerticalCurvedList"/>
    <dgm:cxn modelId="{7C110A9D-B7F2-4D32-B40E-8997A6EEEDDF}" type="presParOf" srcId="{687CC16A-3820-460A-9BDE-0AFEA4EF5237}" destId="{01DAD8BD-1C0B-4FEF-B105-8A591FD58FA1}" srcOrd="0" destOrd="0" presId="urn:microsoft.com/office/officeart/2008/layout/VerticalCurvedList"/>
    <dgm:cxn modelId="{BCB26809-DF0F-47E2-A2B5-60068B8E2ECE}" type="presParOf" srcId="{2C8383E3-EF97-4709-992B-CA9093A9FCA8}" destId="{3BCEA84A-9353-49EF-832A-C5FA4550A0B7}" srcOrd="5" destOrd="0" presId="urn:microsoft.com/office/officeart/2008/layout/VerticalCurvedList"/>
    <dgm:cxn modelId="{51533311-C6AB-4F13-B34F-233A63A5C2F5}" type="presParOf" srcId="{2C8383E3-EF97-4709-992B-CA9093A9FCA8}" destId="{D8D3B986-2942-4918-9354-62F423D93977}" srcOrd="6" destOrd="0" presId="urn:microsoft.com/office/officeart/2008/layout/VerticalCurvedList"/>
    <dgm:cxn modelId="{FD4A8B84-AAC6-4C52-A623-BA5E61837CBC}" type="presParOf" srcId="{D8D3B986-2942-4918-9354-62F423D93977}" destId="{92A8F54F-FA3E-421D-8A6F-A5AD6168DC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05FA-D2C8-4130-815D-C6C440EE74DD}">
      <dsp:nvSpPr>
        <dsp:cNvPr id="0" name=""/>
        <dsp:cNvSpPr/>
      </dsp:nvSpPr>
      <dsp:spPr>
        <a:xfrm rot="5400000">
          <a:off x="7167562" y="-3022251"/>
          <a:ext cx="1242076" cy="7330447"/>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Protect at least 30% and strictly protect 10%  EU’s sea areas</a:t>
          </a:r>
        </a:p>
        <a:p>
          <a:pPr marL="171450" lvl="1" indent="-171450" algn="l" defTabSz="800100">
            <a:lnSpc>
              <a:spcPct val="90000"/>
            </a:lnSpc>
            <a:spcBef>
              <a:spcPct val="0"/>
            </a:spcBef>
            <a:spcAft>
              <a:spcPct val="15000"/>
            </a:spcAft>
            <a:buChar char="••"/>
          </a:pPr>
          <a:r>
            <a:rPr lang="en-US" sz="1800" kern="1200" dirty="0"/>
            <a:t>Restore 25.000 km free flowing rivers</a:t>
          </a:r>
        </a:p>
        <a:p>
          <a:pPr marL="171450" lvl="1" indent="-171450" algn="l" defTabSz="800100">
            <a:lnSpc>
              <a:spcPct val="90000"/>
            </a:lnSpc>
            <a:spcBef>
              <a:spcPct val="0"/>
            </a:spcBef>
            <a:spcAft>
              <a:spcPct val="15000"/>
            </a:spcAft>
            <a:buChar char="••"/>
          </a:pPr>
          <a:r>
            <a:rPr lang="en-US" sz="1800" kern="1200"/>
            <a:t>Marine nature restoration targets (incl. degraded </a:t>
          </a:r>
          <a:r>
            <a:rPr lang="en-US" sz="1800" kern="1200" err="1"/>
            <a:t>seabeds</a:t>
          </a:r>
          <a:r>
            <a:rPr lang="en-US" sz="1800" kern="1200"/>
            <a:t>, coastal ecosystems) </a:t>
          </a:r>
        </a:p>
      </dsp:txBody>
      <dsp:txXfrm rot="-5400000">
        <a:off x="4123377" y="82567"/>
        <a:ext cx="7269814" cy="1120810"/>
      </dsp:txXfrm>
    </dsp:sp>
    <dsp:sp modelId="{AC335D0B-395F-4D82-B8DB-C23C85541612}">
      <dsp:nvSpPr>
        <dsp:cNvPr id="0" name=""/>
        <dsp:cNvSpPr/>
      </dsp:nvSpPr>
      <dsp:spPr>
        <a:xfrm>
          <a:off x="28808" y="1564"/>
          <a:ext cx="4123376" cy="1305469"/>
        </a:xfrm>
        <a:prstGeom prst="roundRect">
          <a:avLst/>
        </a:prstGeom>
        <a:solidFill>
          <a:srgbClr val="035D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cap="small" baseline="0" dirty="0"/>
            <a:t>Protect and restore marine and freshwaters ecosystems and biodiversity</a:t>
          </a:r>
        </a:p>
      </dsp:txBody>
      <dsp:txXfrm>
        <a:off x="92536" y="65292"/>
        <a:ext cx="3995920" cy="1178013"/>
      </dsp:txXfrm>
    </dsp:sp>
    <dsp:sp modelId="{7654FA08-791D-4C96-9CF9-1FCCE1A8145D}">
      <dsp:nvSpPr>
        <dsp:cNvPr id="0" name=""/>
        <dsp:cNvSpPr/>
      </dsp:nvSpPr>
      <dsp:spPr>
        <a:xfrm rot="5400000">
          <a:off x="7167562" y="-1653629"/>
          <a:ext cx="1242076" cy="7330447"/>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effectLst/>
            </a:rPr>
            <a:t>Reduce by at least 50% plastic litter </a:t>
          </a:r>
        </a:p>
        <a:p>
          <a:pPr marL="171450" lvl="1" indent="-171450" algn="l" defTabSz="800100">
            <a:lnSpc>
              <a:spcPct val="90000"/>
            </a:lnSpc>
            <a:spcBef>
              <a:spcPct val="0"/>
            </a:spcBef>
            <a:spcAft>
              <a:spcPct val="15000"/>
            </a:spcAft>
            <a:buChar char="••"/>
          </a:pPr>
          <a:r>
            <a:rPr lang="en-US" sz="1800" kern="1200">
              <a:solidFill>
                <a:schemeClr val="tx1"/>
              </a:solidFill>
              <a:effectLst/>
            </a:rPr>
            <a:t>Reduce  by at least 30% </a:t>
          </a:r>
          <a:r>
            <a:rPr lang="en-US" sz="1800" kern="1200" err="1">
              <a:solidFill>
                <a:schemeClr val="tx1"/>
              </a:solidFill>
              <a:effectLst/>
            </a:rPr>
            <a:t>microplastics</a:t>
          </a:r>
          <a:endParaRPr lang="en-US" sz="1800" kern="1200">
            <a:solidFill>
              <a:schemeClr val="tx1"/>
            </a:solidFill>
            <a:effectLst/>
          </a:endParaRPr>
        </a:p>
        <a:p>
          <a:pPr marL="171450" lvl="1" indent="-171450" algn="l" defTabSz="800100">
            <a:lnSpc>
              <a:spcPct val="90000"/>
            </a:lnSpc>
            <a:spcBef>
              <a:spcPct val="0"/>
            </a:spcBef>
            <a:spcAft>
              <a:spcPct val="15000"/>
            </a:spcAft>
            <a:buChar char="••"/>
          </a:pPr>
          <a:r>
            <a:rPr lang="en-US" sz="1800" kern="1200" dirty="0">
              <a:solidFill>
                <a:schemeClr val="tx1"/>
              </a:solidFill>
              <a:effectLst/>
            </a:rPr>
            <a:t>Reduce by at least 50% nutrient losses, chemical pesticides  </a:t>
          </a:r>
        </a:p>
      </dsp:txBody>
      <dsp:txXfrm rot="-5400000">
        <a:off x="4123377" y="1451189"/>
        <a:ext cx="7269814" cy="1120810"/>
      </dsp:txXfrm>
    </dsp:sp>
    <dsp:sp modelId="{BA0F15C7-6E2C-438D-8F3C-BF25524DEF59}">
      <dsp:nvSpPr>
        <dsp:cNvPr id="0" name=""/>
        <dsp:cNvSpPr/>
      </dsp:nvSpPr>
      <dsp:spPr>
        <a:xfrm>
          <a:off x="28808" y="1384663"/>
          <a:ext cx="4123376" cy="1253860"/>
        </a:xfrm>
        <a:prstGeom prst="roundRect">
          <a:avLst/>
        </a:prstGeom>
        <a:solidFill>
          <a:srgbClr val="035D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cap="small" baseline="0" dirty="0">
              <a:solidFill>
                <a:schemeClr val="bg1"/>
              </a:solidFill>
              <a:effectLst/>
            </a:rPr>
            <a:t>Prevent and eliminate pollution of our oceans, Seas and  waters</a:t>
          </a:r>
          <a:endParaRPr lang="en-US" sz="2000" b="1" kern="1200" cap="small" baseline="0" dirty="0">
            <a:effectLst/>
          </a:endParaRPr>
        </a:p>
      </dsp:txBody>
      <dsp:txXfrm>
        <a:off x="90016" y="1445871"/>
        <a:ext cx="4000960" cy="1131444"/>
      </dsp:txXfrm>
    </dsp:sp>
    <dsp:sp modelId="{61C4BB7F-18A8-4904-B5DC-DF091535F59E}">
      <dsp:nvSpPr>
        <dsp:cNvPr id="0" name=""/>
        <dsp:cNvSpPr/>
      </dsp:nvSpPr>
      <dsp:spPr>
        <a:xfrm rot="5400000">
          <a:off x="7167562" y="-328030"/>
          <a:ext cx="1242076" cy="7330447"/>
        </a:xfrm>
        <a:prstGeom prst="round2SameRect">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Net zero maritime emissions</a:t>
          </a:r>
        </a:p>
        <a:p>
          <a:pPr marL="171450" lvl="1" indent="-171450" algn="l" defTabSz="800100">
            <a:lnSpc>
              <a:spcPct val="90000"/>
            </a:lnSpc>
            <a:spcBef>
              <a:spcPct val="0"/>
            </a:spcBef>
            <a:spcAft>
              <a:spcPct val="15000"/>
            </a:spcAft>
            <a:buChar char="••"/>
          </a:pPr>
          <a:r>
            <a:rPr lang="en-US" sz="1800" kern="1200"/>
            <a:t>Zero carbon aquaculture, </a:t>
          </a:r>
        </a:p>
        <a:p>
          <a:pPr marL="171450" lvl="1" indent="-171450" algn="l" defTabSz="800100">
            <a:lnSpc>
              <a:spcPct val="90000"/>
            </a:lnSpc>
            <a:spcBef>
              <a:spcPct val="0"/>
            </a:spcBef>
            <a:spcAft>
              <a:spcPct val="15000"/>
            </a:spcAft>
            <a:buChar char="••"/>
          </a:pPr>
          <a:r>
            <a:rPr lang="en-US" sz="1800" kern="1200"/>
            <a:t>Low carbon multipurpose use of marine space  </a:t>
          </a:r>
        </a:p>
      </dsp:txBody>
      <dsp:txXfrm rot="-5400000">
        <a:off x="4123377" y="2776788"/>
        <a:ext cx="7269814" cy="1120810"/>
      </dsp:txXfrm>
    </dsp:sp>
    <dsp:sp modelId="{801B698D-87E8-440A-9B37-7BEF8D5B3487}">
      <dsp:nvSpPr>
        <dsp:cNvPr id="0" name=""/>
        <dsp:cNvSpPr/>
      </dsp:nvSpPr>
      <dsp:spPr>
        <a:xfrm>
          <a:off x="28808" y="2735554"/>
          <a:ext cx="4123376" cy="1203277"/>
        </a:xfrm>
        <a:prstGeom prst="roundRect">
          <a:avLst/>
        </a:prstGeom>
        <a:solidFill>
          <a:srgbClr val="035D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cap="small" baseline="0" dirty="0">
              <a:solidFill>
                <a:schemeClr val="bg1"/>
              </a:solidFill>
              <a:effectLst/>
            </a:rPr>
            <a:t>Make the blue economy carbon- neutral and circular </a:t>
          </a:r>
          <a:endParaRPr lang="en-US" sz="2000" b="1" kern="1200" cap="small" baseline="0" dirty="0">
            <a:effectLst/>
          </a:endParaRPr>
        </a:p>
      </dsp:txBody>
      <dsp:txXfrm>
        <a:off x="87547" y="2794293"/>
        <a:ext cx="4005898" cy="1085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F422-3324-419A-A680-4013A417542B}">
      <dsp:nvSpPr>
        <dsp:cNvPr id="0" name=""/>
        <dsp:cNvSpPr/>
      </dsp:nvSpPr>
      <dsp:spPr>
        <a:xfrm>
          <a:off x="0" y="79895"/>
          <a:ext cx="11838038" cy="18112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smtClean="0"/>
            <a:t>European Blue Parks</a:t>
          </a:r>
          <a:endParaRPr lang="en-US" sz="3100" kern="1200" dirty="0"/>
        </a:p>
        <a:p>
          <a:pPr marL="228600" lvl="1" indent="-228600" algn="l" defTabSz="1066800">
            <a:lnSpc>
              <a:spcPct val="90000"/>
            </a:lnSpc>
            <a:spcBef>
              <a:spcPct val="0"/>
            </a:spcBef>
            <a:spcAft>
              <a:spcPct val="15000"/>
            </a:spcAft>
            <a:buChar char="••"/>
          </a:pPr>
          <a:r>
            <a:rPr lang="en-US" sz="2400" b="0" i="0" kern="1200" dirty="0" smtClean="0"/>
            <a:t>Protection and restoration solutions for degraded coastal and marine habitats (IA, 17million EUR)</a:t>
          </a:r>
          <a:r>
            <a:rPr lang="en-GB" sz="2400" b="1" kern="1200" dirty="0" smtClean="0"/>
            <a:t> </a:t>
          </a:r>
          <a:endParaRPr lang="en-US" sz="2400" kern="1200" dirty="0"/>
        </a:p>
      </dsp:txBody>
      <dsp:txXfrm>
        <a:off x="2548736" y="79895"/>
        <a:ext cx="9289302" cy="1811286"/>
      </dsp:txXfrm>
    </dsp:sp>
    <dsp:sp modelId="{43B0737D-9CFF-4BE0-BABA-AD1978B4F94A}">
      <dsp:nvSpPr>
        <dsp:cNvPr id="0" name=""/>
        <dsp:cNvSpPr/>
      </dsp:nvSpPr>
      <dsp:spPr>
        <a:xfrm>
          <a:off x="145922" y="239394"/>
          <a:ext cx="2367607" cy="144902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D8E81E-BB7A-4B50-9339-0A96B871E654}">
      <dsp:nvSpPr>
        <dsp:cNvPr id="0" name=""/>
        <dsp:cNvSpPr/>
      </dsp:nvSpPr>
      <dsp:spPr>
        <a:xfrm>
          <a:off x="0" y="1992414"/>
          <a:ext cx="11838038" cy="1811286"/>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smtClean="0">
              <a:solidFill>
                <a:schemeClr val="tx1">
                  <a:lumMod val="50000"/>
                </a:schemeClr>
              </a:solidFill>
            </a:rPr>
            <a:t>Danube river basin lighthouse</a:t>
          </a:r>
          <a:endParaRPr lang="en-US" sz="3100" kern="1200" dirty="0"/>
        </a:p>
        <a:p>
          <a:pPr marL="228600" lvl="1" indent="-228600" algn="l" defTabSz="1066800">
            <a:lnSpc>
              <a:spcPct val="90000"/>
            </a:lnSpc>
            <a:spcBef>
              <a:spcPct val="0"/>
            </a:spcBef>
            <a:spcAft>
              <a:spcPct val="15000"/>
            </a:spcAft>
            <a:buChar char="••"/>
          </a:pPr>
          <a:r>
            <a:rPr lang="en-GB" sz="2400" b="0" i="0" kern="1200" dirty="0" smtClean="0">
              <a:solidFill>
                <a:schemeClr val="tx1"/>
              </a:solidFill>
            </a:rPr>
            <a:t>Protection and restoration of wetlands, flood plains, coastal wetlands and salt marshes and their biodiversity</a:t>
          </a:r>
          <a:r>
            <a:rPr lang="en-US" sz="2400" b="0" i="0" kern="1200" dirty="0" smtClean="0">
              <a:solidFill>
                <a:schemeClr val="tx1"/>
              </a:solidFill>
            </a:rPr>
            <a:t> (IA, 17 million EUR)</a:t>
          </a:r>
          <a:endParaRPr lang="en-US" sz="2400" kern="1200" dirty="0">
            <a:solidFill>
              <a:schemeClr val="tx1">
                <a:lumMod val="50000"/>
              </a:schemeClr>
            </a:solidFill>
          </a:endParaRPr>
        </a:p>
      </dsp:txBody>
      <dsp:txXfrm>
        <a:off x="2548736" y="1992414"/>
        <a:ext cx="9289302" cy="1811286"/>
      </dsp:txXfrm>
    </dsp:sp>
    <dsp:sp modelId="{DB3E1479-9A61-4F12-94B1-F0DE8AF76AF2}">
      <dsp:nvSpPr>
        <dsp:cNvPr id="0" name=""/>
        <dsp:cNvSpPr/>
      </dsp:nvSpPr>
      <dsp:spPr>
        <a:xfrm>
          <a:off x="181128" y="2173543"/>
          <a:ext cx="2367607" cy="144902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37C8FC-C3C7-43FE-BF61-CEA76D0FA61A}">
      <dsp:nvSpPr>
        <dsp:cNvPr id="0" name=""/>
        <dsp:cNvSpPr/>
      </dsp:nvSpPr>
      <dsp:spPr>
        <a:xfrm>
          <a:off x="0" y="3984829"/>
          <a:ext cx="11838038" cy="1811286"/>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GB" sz="3100" b="1" kern="1200" dirty="0" smtClean="0">
              <a:solidFill>
                <a:schemeClr val="tx1"/>
              </a:solidFill>
            </a:rPr>
            <a:t>Atlantic &amp; Arctic sea basin lighthouse </a:t>
          </a:r>
          <a:endParaRPr lang="en-US" sz="3100" kern="1200" dirty="0">
            <a:solidFill>
              <a:schemeClr val="tx1"/>
            </a:solidFill>
          </a:endParaRPr>
        </a:p>
        <a:p>
          <a:pPr marL="228600" lvl="1" indent="-228600" algn="l" defTabSz="1066800">
            <a:lnSpc>
              <a:spcPct val="90000"/>
            </a:lnSpc>
            <a:spcBef>
              <a:spcPct val="0"/>
            </a:spcBef>
            <a:spcAft>
              <a:spcPct val="15000"/>
            </a:spcAft>
            <a:buChar char="••"/>
          </a:pPr>
          <a:r>
            <a:rPr lang="en-US" sz="2400" b="0" i="0" kern="1200" dirty="0" smtClean="0">
              <a:solidFill>
                <a:schemeClr val="tx1"/>
              </a:solidFill>
            </a:rPr>
            <a:t>Mission Climate adaptation and Mission Ocean and waters - Joint demonstration for coastal resilience in the Arctic and Atlantic sea basin (IA , 20 million EUR)</a:t>
          </a:r>
          <a:endParaRPr lang="en-US" sz="2400" b="0" i="0" kern="1200" dirty="0">
            <a:solidFill>
              <a:schemeClr val="tx1"/>
            </a:solidFill>
          </a:endParaRPr>
        </a:p>
      </dsp:txBody>
      <dsp:txXfrm>
        <a:off x="2548736" y="3984829"/>
        <a:ext cx="9289302" cy="1811286"/>
      </dsp:txXfrm>
    </dsp:sp>
    <dsp:sp modelId="{8492BA85-F133-46F4-9F20-32BA14386561}">
      <dsp:nvSpPr>
        <dsp:cNvPr id="0" name=""/>
        <dsp:cNvSpPr/>
      </dsp:nvSpPr>
      <dsp:spPr>
        <a:xfrm>
          <a:off x="181128" y="4165958"/>
          <a:ext cx="2367607" cy="144902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4192A-5599-43DA-9D54-028B4231C5FE}">
      <dsp:nvSpPr>
        <dsp:cNvPr id="0" name=""/>
        <dsp:cNvSpPr/>
      </dsp:nvSpPr>
      <dsp:spPr>
        <a:xfrm>
          <a:off x="0" y="0"/>
          <a:ext cx="11751625" cy="2491377"/>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GB" sz="4100" b="1" kern="1200" dirty="0" smtClean="0">
              <a:solidFill>
                <a:schemeClr val="tx1"/>
              </a:solidFill>
            </a:rPr>
            <a:t>Mediterranean sea basin lighthouse</a:t>
          </a:r>
          <a:endParaRPr lang="en-US" sz="4100" b="0" kern="1200" dirty="0">
            <a:solidFill>
              <a:schemeClr val="tx1"/>
            </a:solidFill>
          </a:endParaRPr>
        </a:p>
        <a:p>
          <a:pPr marL="285750" lvl="1" indent="-285750" algn="l" defTabSz="1422400">
            <a:lnSpc>
              <a:spcPct val="90000"/>
            </a:lnSpc>
            <a:spcBef>
              <a:spcPct val="0"/>
            </a:spcBef>
            <a:spcAft>
              <a:spcPct val="15000"/>
            </a:spcAft>
            <a:buChar char="••"/>
          </a:pPr>
          <a:r>
            <a:rPr lang="en-GB" sz="3200" b="0" kern="1200" dirty="0" smtClean="0">
              <a:solidFill>
                <a:schemeClr val="tx1"/>
              </a:solidFill>
            </a:rPr>
            <a:t>Actions to prevent, minimise and remediate chemical pollution (IA, 17 million EUR)</a:t>
          </a:r>
          <a:endParaRPr lang="en-US" sz="3200" kern="1200" dirty="0">
            <a:solidFill>
              <a:schemeClr val="tx1"/>
            </a:solidFill>
          </a:endParaRPr>
        </a:p>
      </dsp:txBody>
      <dsp:txXfrm>
        <a:off x="2599462" y="0"/>
        <a:ext cx="9152162" cy="2491377"/>
      </dsp:txXfrm>
    </dsp:sp>
    <dsp:sp modelId="{28863567-12B8-4894-B4FF-487DCBCA7C33}">
      <dsp:nvSpPr>
        <dsp:cNvPr id="0" name=""/>
        <dsp:cNvSpPr/>
      </dsp:nvSpPr>
      <dsp:spPr>
        <a:xfrm>
          <a:off x="249137" y="249137"/>
          <a:ext cx="2350325" cy="1993101"/>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00F29-F8DF-4019-9420-821DF6723B9A}">
      <dsp:nvSpPr>
        <dsp:cNvPr id="0" name=""/>
        <dsp:cNvSpPr/>
      </dsp:nvSpPr>
      <dsp:spPr>
        <a:xfrm>
          <a:off x="0" y="2740515"/>
          <a:ext cx="11751625" cy="2495363"/>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n-GB" sz="4100" b="1" kern="1200" dirty="0" smtClean="0">
              <a:solidFill>
                <a:schemeClr val="tx1"/>
              </a:solidFill>
            </a:rPr>
            <a:t>Baltic &amp; North sea basin lighthouse</a:t>
          </a:r>
          <a:endParaRPr lang="en-US" sz="4100" kern="1200" dirty="0">
            <a:solidFill>
              <a:schemeClr val="tx1"/>
            </a:solidFill>
          </a:endParaRPr>
        </a:p>
        <a:p>
          <a:pPr marL="285750" lvl="1" indent="-285750" algn="l" defTabSz="1422400">
            <a:lnSpc>
              <a:spcPct val="90000"/>
            </a:lnSpc>
            <a:spcBef>
              <a:spcPct val="0"/>
            </a:spcBef>
            <a:spcAft>
              <a:spcPct val="15000"/>
            </a:spcAft>
            <a:buChar char="••"/>
          </a:pPr>
          <a:r>
            <a:rPr lang="en-US" sz="3200" b="0" kern="1200" dirty="0" smtClean="0">
              <a:solidFill>
                <a:schemeClr val="tx1"/>
              </a:solidFill>
            </a:rPr>
            <a:t>Bringing sustainable algae-based products and solutions to the market </a:t>
          </a:r>
          <a:r>
            <a:rPr lang="en-GB" sz="3200" b="0" kern="1200" dirty="0" smtClean="0">
              <a:solidFill>
                <a:schemeClr val="tx1"/>
              </a:solidFill>
            </a:rPr>
            <a:t>(IA, 17 million EUR)</a:t>
          </a:r>
          <a:endParaRPr lang="en-US" sz="3200" b="0" kern="1200" dirty="0">
            <a:solidFill>
              <a:schemeClr val="tx1"/>
            </a:solidFill>
          </a:endParaRPr>
        </a:p>
      </dsp:txBody>
      <dsp:txXfrm>
        <a:off x="2599462" y="2740515"/>
        <a:ext cx="9152162" cy="2495363"/>
      </dsp:txXfrm>
    </dsp:sp>
    <dsp:sp modelId="{1F2F3522-572E-4BF1-ACA9-52669774DDD4}">
      <dsp:nvSpPr>
        <dsp:cNvPr id="0" name=""/>
        <dsp:cNvSpPr/>
      </dsp:nvSpPr>
      <dsp:spPr>
        <a:xfrm>
          <a:off x="249137" y="2991645"/>
          <a:ext cx="2350325" cy="1993101"/>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4192A-5599-43DA-9D54-028B4231C5FE}">
      <dsp:nvSpPr>
        <dsp:cNvPr id="0" name=""/>
        <dsp:cNvSpPr/>
      </dsp:nvSpPr>
      <dsp:spPr>
        <a:xfrm>
          <a:off x="0" y="0"/>
          <a:ext cx="11794880" cy="5035059"/>
        </a:xfrm>
        <a:prstGeom prst="roundRect">
          <a:avLst>
            <a:gd name="adj" fmla="val 10000"/>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lvl="0" algn="l" defTabSz="2222500">
            <a:lnSpc>
              <a:spcPct val="90000"/>
            </a:lnSpc>
            <a:spcBef>
              <a:spcPct val="0"/>
            </a:spcBef>
            <a:spcAft>
              <a:spcPct val="35000"/>
            </a:spcAft>
          </a:pPr>
          <a:r>
            <a:rPr lang="en-GB" sz="5000" b="1" kern="1200" dirty="0" smtClean="0">
              <a:solidFill>
                <a:schemeClr val="tx1"/>
              </a:solidFill>
            </a:rPr>
            <a:t>Cross-basin topics</a:t>
          </a:r>
          <a:endParaRPr lang="en-US" sz="5000" b="0" kern="1200" dirty="0">
            <a:solidFill>
              <a:schemeClr val="tx1"/>
            </a:solidFill>
          </a:endParaRPr>
        </a:p>
        <a:p>
          <a:pPr marL="285750" lvl="1" indent="-285750" algn="l" defTabSz="1555750">
            <a:lnSpc>
              <a:spcPct val="90000"/>
            </a:lnSpc>
            <a:spcBef>
              <a:spcPct val="0"/>
            </a:spcBef>
            <a:spcAft>
              <a:spcPct val="15000"/>
            </a:spcAft>
            <a:buChar char="••"/>
          </a:pPr>
          <a:r>
            <a:rPr lang="en-US" sz="3500" b="0" kern="1200" dirty="0" smtClean="0">
              <a:solidFill>
                <a:schemeClr val="tx1"/>
              </a:solidFill>
            </a:rPr>
            <a:t>Prevent and eliminate litter, plastics and </a:t>
          </a:r>
          <a:r>
            <a:rPr lang="en-US" sz="3500" b="0" kern="1200" dirty="0" err="1" smtClean="0">
              <a:solidFill>
                <a:schemeClr val="tx1"/>
              </a:solidFill>
            </a:rPr>
            <a:t>microplastics</a:t>
          </a:r>
          <a:r>
            <a:rPr lang="en-US" sz="3500" b="0" kern="1200" dirty="0" smtClean="0">
              <a:solidFill>
                <a:schemeClr val="tx1"/>
              </a:solidFill>
            </a:rPr>
            <a:t>: Innovative solutions for waste-free European rivers </a:t>
          </a:r>
          <a:r>
            <a:rPr lang="en-GB" sz="3500" b="0" kern="1200" dirty="0" smtClean="0">
              <a:solidFill>
                <a:schemeClr val="tx1"/>
              </a:solidFill>
            </a:rPr>
            <a:t>(IA, 10 million EUR)</a:t>
          </a:r>
          <a:endParaRPr lang="en-US" sz="3500" kern="1200" dirty="0">
            <a:solidFill>
              <a:schemeClr val="tx1"/>
            </a:solidFill>
          </a:endParaRPr>
        </a:p>
        <a:p>
          <a:pPr marL="285750" lvl="1" indent="-285750" algn="l" defTabSz="1555750">
            <a:lnSpc>
              <a:spcPct val="90000"/>
            </a:lnSpc>
            <a:spcBef>
              <a:spcPct val="0"/>
            </a:spcBef>
            <a:spcAft>
              <a:spcPct val="15000"/>
            </a:spcAft>
            <a:buChar char="••"/>
          </a:pPr>
          <a:r>
            <a:rPr lang="en-US" sz="3500" b="0" kern="1200" dirty="0" smtClean="0">
              <a:solidFill>
                <a:schemeClr val="tx1"/>
              </a:solidFill>
            </a:rPr>
            <a:t>Marine litter and pollution – Smart and low environmental impact fishing gears </a:t>
          </a:r>
          <a:r>
            <a:rPr lang="en-GB" sz="3500" b="0" kern="1200" dirty="0" smtClean="0">
              <a:solidFill>
                <a:schemeClr val="tx1"/>
              </a:solidFill>
            </a:rPr>
            <a:t>(IA, 10 million EUR)</a:t>
          </a:r>
          <a:endParaRPr lang="en-US" sz="3500" kern="1200" dirty="0">
            <a:solidFill>
              <a:schemeClr val="tx1"/>
            </a:solidFill>
          </a:endParaRPr>
        </a:p>
      </dsp:txBody>
      <dsp:txXfrm>
        <a:off x="2862481" y="0"/>
        <a:ext cx="8932398" cy="5035059"/>
      </dsp:txXfrm>
    </dsp:sp>
    <dsp:sp modelId="{28863567-12B8-4894-B4FF-487DCBCA7C33}">
      <dsp:nvSpPr>
        <dsp:cNvPr id="0" name=""/>
        <dsp:cNvSpPr/>
      </dsp:nvSpPr>
      <dsp:spPr>
        <a:xfrm>
          <a:off x="448459" y="732560"/>
          <a:ext cx="2469069" cy="356993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4000" r="-8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F422-3324-419A-A680-4013A417542B}">
      <dsp:nvSpPr>
        <dsp:cNvPr id="0" name=""/>
        <dsp:cNvSpPr/>
      </dsp:nvSpPr>
      <dsp:spPr>
        <a:xfrm>
          <a:off x="0" y="0"/>
          <a:ext cx="11956024" cy="1514164"/>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b="1" kern="1200" dirty="0" smtClean="0">
              <a:solidFill>
                <a:schemeClr val="tx1"/>
              </a:solidFill>
            </a:rPr>
            <a:t>Digital Ocean &amp; Water knowledge system</a:t>
          </a:r>
          <a:endParaRPr lang="en-US" sz="2500" b="1" kern="1200" dirty="0">
            <a:solidFill>
              <a:schemeClr val="tx1"/>
            </a:solidFill>
          </a:endParaRPr>
        </a:p>
        <a:p>
          <a:pPr marL="228600" lvl="1" indent="-228600" algn="l" defTabSz="1111250">
            <a:lnSpc>
              <a:spcPct val="90000"/>
            </a:lnSpc>
            <a:spcBef>
              <a:spcPct val="0"/>
            </a:spcBef>
            <a:spcAft>
              <a:spcPct val="15000"/>
            </a:spcAft>
            <a:buChar char="••"/>
          </a:pPr>
          <a:r>
            <a:rPr lang="en-US" sz="2500" b="0" kern="1200" dirty="0" smtClean="0">
              <a:solidFill>
                <a:schemeClr val="tx1"/>
              </a:solidFill>
            </a:rPr>
            <a:t>Integration of biodiversity monitoring data into the Digital Twin Ocean (</a:t>
          </a:r>
          <a:r>
            <a:rPr lang="en-GB" sz="2500" b="0" kern="1200" dirty="0" smtClean="0">
              <a:solidFill>
                <a:schemeClr val="tx1"/>
              </a:solidFill>
            </a:rPr>
            <a:t>IA, 10 million EUR)</a:t>
          </a:r>
          <a:r>
            <a:rPr lang="en-US" sz="2500" kern="1200" dirty="0" smtClean="0"/>
            <a:t>	</a:t>
          </a:r>
          <a:endParaRPr lang="en-US" sz="2500" kern="1200" dirty="0">
            <a:solidFill>
              <a:schemeClr val="tx1"/>
            </a:solidFill>
          </a:endParaRPr>
        </a:p>
      </dsp:txBody>
      <dsp:txXfrm>
        <a:off x="2542621" y="0"/>
        <a:ext cx="9413402" cy="1514164"/>
      </dsp:txXfrm>
    </dsp:sp>
    <dsp:sp modelId="{43B0737D-9CFF-4BE0-BABA-AD1978B4F94A}">
      <dsp:nvSpPr>
        <dsp:cNvPr id="0" name=""/>
        <dsp:cNvSpPr/>
      </dsp:nvSpPr>
      <dsp:spPr>
        <a:xfrm>
          <a:off x="523308" y="189022"/>
          <a:ext cx="1210690" cy="113612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15F13-7872-4672-AF57-8B8B97443122}">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24E6BA-CAD3-4318-AA47-5401D983F803}">
      <dsp:nvSpPr>
        <dsp:cNvPr id="0" name=""/>
        <dsp:cNvSpPr/>
      </dsp:nvSpPr>
      <dsp:spPr>
        <a:xfrm>
          <a:off x="752110" y="541866"/>
          <a:ext cx="10656048" cy="1083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en-US" sz="2400" kern="1200" dirty="0">
              <a:solidFill>
                <a:schemeClr val="tx2"/>
              </a:solidFill>
              <a:latin typeface="Arial" panose="020B0604020202020204" pitchFamily="34" charset="0"/>
              <a:ea typeface="+mn-ea"/>
              <a:cs typeface="Arial" panose="020B0604020202020204" pitchFamily="34" charset="0"/>
            </a:rPr>
            <a:t>Join forces for a </a:t>
          </a:r>
          <a:r>
            <a:rPr lang="en-US" sz="2400" b="1" kern="1200" dirty="0">
              <a:solidFill>
                <a:schemeClr val="tx2"/>
              </a:solidFill>
              <a:latin typeface="Arial" panose="020B0604020202020204" pitchFamily="34" charset="0"/>
              <a:ea typeface="+mn-ea"/>
              <a:cs typeface="Arial" panose="020B0604020202020204" pitchFamily="34" charset="0"/>
            </a:rPr>
            <a:t>transformational change </a:t>
          </a:r>
          <a:r>
            <a:rPr lang="en-US" sz="2400" kern="1200" dirty="0">
              <a:solidFill>
                <a:schemeClr val="tx2"/>
              </a:solidFill>
              <a:latin typeface="Arial" panose="020B0604020202020204" pitchFamily="34" charset="0"/>
              <a:ea typeface="+mn-ea"/>
              <a:cs typeface="Arial" panose="020B0604020202020204" pitchFamily="34" charset="0"/>
            </a:rPr>
            <a:t>for a healthy ocean and waters, thus contributing to the EU Green Deal objectives</a:t>
          </a:r>
        </a:p>
      </dsp:txBody>
      <dsp:txXfrm>
        <a:off x="752110" y="541866"/>
        <a:ext cx="10656048" cy="1083733"/>
      </dsp:txXfrm>
    </dsp:sp>
    <dsp:sp modelId="{75D8A97C-5386-4DAE-A73F-F1719A7D721D}">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647D4-4E12-4C2E-9C18-07DBF7B753AC}">
      <dsp:nvSpPr>
        <dsp:cNvPr id="0" name=""/>
        <dsp:cNvSpPr/>
      </dsp:nvSpPr>
      <dsp:spPr>
        <a:xfrm>
          <a:off x="1146048" y="2167466"/>
          <a:ext cx="10262111" cy="1083733"/>
        </a:xfrm>
        <a:prstGeom prst="rect">
          <a:avLst/>
        </a:prstGeom>
        <a:solidFill>
          <a:schemeClr val="accent5">
            <a:hueOff val="706832"/>
            <a:satOff val="31111"/>
            <a:lumOff val="-14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lvl="0" algn="l" defTabSz="1066800">
            <a:lnSpc>
              <a:spcPct val="90000"/>
            </a:lnSpc>
            <a:spcBef>
              <a:spcPct val="0"/>
            </a:spcBef>
            <a:spcAft>
              <a:spcPct val="35000"/>
            </a:spcAft>
          </a:pPr>
          <a:r>
            <a:rPr lang="en-US" sz="2400" kern="1200" dirty="0">
              <a:solidFill>
                <a:schemeClr val="tx2"/>
              </a:solidFill>
              <a:latin typeface="Arial" panose="020B0604020202020204" pitchFamily="34" charset="0"/>
              <a:ea typeface="+mn-ea"/>
              <a:cs typeface="Arial" panose="020B0604020202020204" pitchFamily="34" charset="0"/>
            </a:rPr>
            <a:t>Establish a </a:t>
          </a:r>
          <a:r>
            <a:rPr lang="en-US" sz="2400" b="1" kern="1200" dirty="0">
              <a:solidFill>
                <a:schemeClr val="tx2"/>
              </a:solidFill>
              <a:latin typeface="Arial" panose="020B0604020202020204" pitchFamily="34" charset="0"/>
              <a:ea typeface="+mn-ea"/>
              <a:cs typeface="Arial" panose="020B0604020202020204" pitchFamily="34" charset="0"/>
            </a:rPr>
            <a:t>simple</a:t>
          </a:r>
          <a:r>
            <a:rPr lang="en-US" sz="2400" kern="1200" dirty="0">
              <a:solidFill>
                <a:schemeClr val="tx2"/>
              </a:solidFill>
              <a:latin typeface="Arial" panose="020B0604020202020204" pitchFamily="34" charset="0"/>
              <a:ea typeface="+mn-ea"/>
              <a:cs typeface="Arial" panose="020B0604020202020204" pitchFamily="34" charset="0"/>
            </a:rPr>
            <a:t>, </a:t>
          </a:r>
          <a:r>
            <a:rPr lang="en-US" sz="2400" b="1" i="0" kern="1200" dirty="0">
              <a:solidFill>
                <a:schemeClr val="tx2"/>
              </a:solidFill>
              <a:latin typeface="Arial" panose="020B0604020202020204" pitchFamily="34" charset="0"/>
              <a:ea typeface="+mn-ea"/>
              <a:cs typeface="Arial" panose="020B0604020202020204" pitchFamily="34" charset="0"/>
            </a:rPr>
            <a:t>inclusive, efficient</a:t>
          </a:r>
          <a:r>
            <a:rPr lang="en-US" sz="2400" kern="1200" dirty="0">
              <a:solidFill>
                <a:schemeClr val="tx2"/>
              </a:solidFill>
              <a:latin typeface="Arial" panose="020B0604020202020204" pitchFamily="34" charset="0"/>
              <a:ea typeface="+mn-ea"/>
              <a:cs typeface="Arial" panose="020B0604020202020204" pitchFamily="34" charset="0"/>
            </a:rPr>
            <a:t> and </a:t>
          </a:r>
          <a:r>
            <a:rPr lang="en-US" sz="2400" b="1" kern="1200" dirty="0">
              <a:solidFill>
                <a:schemeClr val="tx2"/>
              </a:solidFill>
              <a:latin typeface="Arial" panose="020B0604020202020204" pitchFamily="34" charset="0"/>
              <a:ea typeface="+mn-ea"/>
              <a:cs typeface="Arial" panose="020B0604020202020204" pitchFamily="34" charset="0"/>
            </a:rPr>
            <a:t>inspirational </a:t>
          </a:r>
          <a:r>
            <a:rPr lang="en-US" sz="2400" kern="1200" dirty="0">
              <a:solidFill>
                <a:schemeClr val="tx2"/>
              </a:solidFill>
              <a:latin typeface="Arial" panose="020B0604020202020204" pitchFamily="34" charset="0"/>
              <a:ea typeface="+mn-ea"/>
              <a:cs typeface="Arial" panose="020B0604020202020204" pitchFamily="34" charset="0"/>
            </a:rPr>
            <a:t>framework to enhance cooperation to deliver </a:t>
          </a:r>
          <a:r>
            <a:rPr lang="en-US" sz="2400" b="1" kern="1200" dirty="0">
              <a:solidFill>
                <a:schemeClr val="tx2"/>
              </a:solidFill>
              <a:latin typeface="Arial" panose="020B0604020202020204" pitchFamily="34" charset="0"/>
              <a:ea typeface="+mn-ea"/>
              <a:cs typeface="Arial" panose="020B0604020202020204" pitchFamily="34" charset="0"/>
            </a:rPr>
            <a:t>on Mission objectives</a:t>
          </a:r>
        </a:p>
      </dsp:txBody>
      <dsp:txXfrm>
        <a:off x="1146048" y="2167466"/>
        <a:ext cx="10262111" cy="1083733"/>
      </dsp:txXfrm>
    </dsp:sp>
    <dsp:sp modelId="{01DAD8BD-1C0B-4FEF-B105-8A591FD58FA1}">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5">
              <a:hueOff val="706832"/>
              <a:satOff val="31111"/>
              <a:lumOff val="-148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CEA84A-9353-49EF-832A-C5FA4550A0B7}">
      <dsp:nvSpPr>
        <dsp:cNvPr id="0" name=""/>
        <dsp:cNvSpPr/>
      </dsp:nvSpPr>
      <dsp:spPr>
        <a:xfrm>
          <a:off x="752110" y="3793066"/>
          <a:ext cx="10656048" cy="1083733"/>
        </a:xfrm>
        <a:prstGeom prst="rect">
          <a:avLst/>
        </a:prstGeom>
        <a:solidFill>
          <a:schemeClr val="accent5">
            <a:hueOff val="1413664"/>
            <a:satOff val="62222"/>
            <a:lumOff val="-296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chemeClr val="tx2"/>
              </a:solidFill>
              <a:latin typeface="Arial" panose="020B0604020202020204" pitchFamily="34" charset="0"/>
              <a:ea typeface="+mn-ea"/>
              <a:cs typeface="Arial" panose="020B0604020202020204" pitchFamily="34" charset="0"/>
            </a:rPr>
            <a:t>Open</a:t>
          </a:r>
          <a:r>
            <a:rPr lang="en-US" sz="2400" kern="1200" dirty="0">
              <a:solidFill>
                <a:schemeClr val="tx2"/>
              </a:solidFill>
              <a:latin typeface="Arial" panose="020B0604020202020204" pitchFamily="34" charset="0"/>
              <a:ea typeface="+mn-ea"/>
              <a:cs typeface="Arial" panose="020B0604020202020204" pitchFamily="34" charset="0"/>
            </a:rPr>
            <a:t> to any public or private interested parties</a:t>
          </a:r>
        </a:p>
      </dsp:txBody>
      <dsp:txXfrm>
        <a:off x="752110" y="3793066"/>
        <a:ext cx="10656048" cy="1083733"/>
      </dsp:txXfrm>
    </dsp:sp>
    <dsp:sp modelId="{92A8F54F-FA3E-421D-8A6F-A5AD6168DCED}">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5">
              <a:hueOff val="1413664"/>
              <a:satOff val="62222"/>
              <a:lumOff val="-2960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20/06/2022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c.europa.eu/info/strategy/priorities-2019-2024/new-push-european-democracy/long-term-vision-rural-areas_en" TargetMode="External"/><Relationship Id="rId3" Type="http://schemas.openxmlformats.org/officeDocument/2006/relationships/hyperlink" Target="https://ec.europa.eu/info/strategy/priorities-2019-2024/european-green-deal_en" TargetMode="External"/><Relationship Id="rId7" Type="http://schemas.openxmlformats.org/officeDocument/2006/relationships/hyperlink" Target="https://ec.europa.eu/clima/policies/adaptation/what_e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uropa.eu/new-european-bauhaus/index_en" TargetMode="External"/><Relationship Id="rId5" Type="http://schemas.openxmlformats.org/officeDocument/2006/relationships/hyperlink" Target="https://ec.europa.eu/info/strategy/priorities-2019-2024/promoting-our-european-way-life/european-health-union/cancer-plan-europe_en" TargetMode="External"/><Relationship Id="rId4" Type="http://schemas.openxmlformats.org/officeDocument/2006/relationships/hyperlink" Target="https://ec.europa.eu/info/strategy/priorities-2019-2024/europe-fit-digital-age_e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Speaking notes:</a:t>
            </a:r>
          </a:p>
          <a:p>
            <a:r>
              <a:rPr lang="en-GB" dirty="0" smtClean="0"/>
              <a:t>European Missions are</a:t>
            </a:r>
            <a:r>
              <a:rPr lang="en-GB" baseline="0" dirty="0" smtClean="0"/>
              <a:t> a </a:t>
            </a:r>
            <a:r>
              <a:rPr lang="en-GB" b="1" baseline="0" dirty="0" smtClean="0"/>
              <a:t>new instrument </a:t>
            </a:r>
            <a:r>
              <a:rPr lang="en-GB" baseline="0" dirty="0" smtClean="0"/>
              <a:t>of the Horizon Europe Programme to bring concrete solutions to the greatest challenges, such as </a:t>
            </a:r>
            <a:r>
              <a:rPr lang="en-US" sz="1200" b="0" i="0" kern="1200" dirty="0" smtClean="0">
                <a:solidFill>
                  <a:schemeClr val="tx1"/>
                </a:solidFill>
                <a:effectLst/>
                <a:latin typeface="+mn-lt"/>
                <a:ea typeface="+mn-ea"/>
                <a:cs typeface="+mn-cs"/>
              </a:rPr>
              <a:t>fighting cancer, adapting to climate change, protecting the ocean, seas and waters, living in greener cities and ensuring healthy soil and food.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Missions entail a </a:t>
            </a:r>
            <a:r>
              <a:rPr lang="en-US" sz="1200" b="1" i="0" kern="1200" dirty="0" smtClean="0">
                <a:solidFill>
                  <a:schemeClr val="tx1"/>
                </a:solidFill>
                <a:effectLst/>
                <a:latin typeface="+mn-lt"/>
                <a:ea typeface="+mn-ea"/>
                <a:cs typeface="+mn-cs"/>
              </a:rPr>
              <a:t>new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collaborative approach </a:t>
            </a:r>
            <a:r>
              <a:rPr lang="en-US" sz="1200" b="0" i="0" kern="1200" dirty="0" smtClean="0">
                <a:solidFill>
                  <a:schemeClr val="tx1"/>
                </a:solidFill>
                <a:effectLst/>
                <a:latin typeface="+mn-lt"/>
                <a:ea typeface="+mn-ea"/>
                <a:cs typeface="+mn-cs"/>
              </a:rPr>
              <a:t>to address these challenges. They provide a mandate to achieve specific goals in a set timeframe. They will deliver </a:t>
            </a:r>
            <a:r>
              <a:rPr lang="en-US" sz="1200" b="1" i="0" kern="1200" dirty="0" smtClean="0">
                <a:solidFill>
                  <a:schemeClr val="tx1"/>
                </a:solidFill>
                <a:effectLst/>
                <a:latin typeface="+mn-lt"/>
                <a:ea typeface="+mn-ea"/>
                <a:cs typeface="+mn-cs"/>
              </a:rPr>
              <a:t>impact </a:t>
            </a:r>
            <a:r>
              <a:rPr lang="en-US" sz="1200" b="0" i="0" kern="1200" dirty="0" smtClean="0">
                <a:solidFill>
                  <a:schemeClr val="tx1"/>
                </a:solidFill>
                <a:effectLst/>
                <a:latin typeface="+mn-lt"/>
                <a:ea typeface="+mn-ea"/>
                <a:cs typeface="+mn-cs"/>
              </a:rPr>
              <a:t>by putting research and innovation into a new role, combined with new forms of governance and collaboration, as well as with a new way of engaging with citizens, including young people.</a:t>
            </a:r>
          </a:p>
          <a:p>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They support Commission priorities, such as the </a:t>
            </a:r>
            <a:r>
              <a:rPr lang="en-US" sz="1200" b="0" i="0" u="sng" kern="1200" dirty="0" smtClean="0">
                <a:solidFill>
                  <a:schemeClr val="tx1"/>
                </a:solidFill>
                <a:effectLst/>
                <a:latin typeface="+mn-lt"/>
                <a:ea typeface="+mn-ea"/>
                <a:cs typeface="+mn-cs"/>
                <a:hlinkClick r:id="rId3"/>
              </a:rPr>
              <a:t>European Green Deal</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4"/>
              </a:rPr>
              <a:t>Europe fit for the Digital Age</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5"/>
              </a:rPr>
              <a:t>Beating Cancer</a:t>
            </a:r>
            <a:r>
              <a:rPr lang="en-US" sz="1200" b="0" i="0" kern="1200" dirty="0" smtClean="0">
                <a:solidFill>
                  <a:schemeClr val="tx1"/>
                </a:solidFill>
                <a:effectLst/>
                <a:latin typeface="+mn-lt"/>
                <a:ea typeface="+mn-ea"/>
                <a:cs typeface="+mn-cs"/>
              </a:rPr>
              <a:t> and the </a:t>
            </a:r>
            <a:r>
              <a:rPr lang="en-US" sz="1200" b="0" i="0" u="sng" kern="1200" dirty="0" smtClean="0">
                <a:solidFill>
                  <a:schemeClr val="tx1"/>
                </a:solidFill>
                <a:effectLst/>
                <a:latin typeface="+mn-lt"/>
                <a:ea typeface="+mn-ea"/>
                <a:cs typeface="+mn-cs"/>
                <a:hlinkClick r:id="rId6"/>
              </a:rPr>
              <a:t>New European Bauhaus</a:t>
            </a:r>
            <a:r>
              <a:rPr lang="en-US" sz="1200" b="0" i="0" kern="1200" dirty="0" smtClean="0">
                <a:solidFill>
                  <a:schemeClr val="tx1"/>
                </a:solidFill>
                <a:effectLst/>
                <a:latin typeface="+mn-lt"/>
                <a:ea typeface="+mn-ea"/>
                <a:cs typeface="+mn-cs"/>
              </a:rPr>
              <a:t>. For instance, Mission Climate is already a concrete element of the new </a:t>
            </a:r>
            <a:r>
              <a:rPr lang="en-US" sz="1200" b="0" i="0" u="sng" kern="1200" dirty="0" smtClean="0">
                <a:solidFill>
                  <a:schemeClr val="tx1"/>
                </a:solidFill>
                <a:effectLst/>
                <a:latin typeface="+mn-lt"/>
                <a:ea typeface="+mn-ea"/>
                <a:cs typeface="+mn-cs"/>
                <a:hlinkClick r:id="rId7"/>
              </a:rPr>
              <a:t>Climate Adaptation Strategy</a:t>
            </a:r>
            <a:r>
              <a:rPr lang="en-US" sz="1200" b="0" i="0" kern="1200" dirty="0" smtClean="0">
                <a:solidFill>
                  <a:schemeClr val="tx1"/>
                </a:solidFill>
                <a:effectLst/>
                <a:latin typeface="+mn-lt"/>
                <a:ea typeface="+mn-ea"/>
                <a:cs typeface="+mn-cs"/>
              </a:rPr>
              <a:t>, Mission Cancer of the Europe’s </a:t>
            </a:r>
            <a:r>
              <a:rPr lang="en-US" sz="1200" b="0" i="0" u="sng" kern="1200" dirty="0" smtClean="0">
                <a:solidFill>
                  <a:schemeClr val="tx1"/>
                </a:solidFill>
                <a:effectLst/>
                <a:latin typeface="+mn-lt"/>
                <a:ea typeface="+mn-ea"/>
                <a:cs typeface="+mn-cs"/>
                <a:hlinkClick r:id="rId5"/>
              </a:rPr>
              <a:t>Beating Cancer Plan</a:t>
            </a:r>
            <a:r>
              <a:rPr lang="en-US" sz="1200" b="0" i="0" kern="1200" dirty="0" smtClean="0">
                <a:solidFill>
                  <a:schemeClr val="tx1"/>
                </a:solidFill>
                <a:effectLst/>
                <a:latin typeface="+mn-lt"/>
                <a:ea typeface="+mn-ea"/>
                <a:cs typeface="+mn-cs"/>
              </a:rPr>
              <a:t> and the Mission Soil is a flagship initiative of the </a:t>
            </a:r>
            <a:r>
              <a:rPr lang="en-US" sz="1200" b="0" i="0" u="sng" kern="1200" dirty="0" smtClean="0">
                <a:solidFill>
                  <a:schemeClr val="tx1"/>
                </a:solidFill>
                <a:effectLst/>
                <a:latin typeface="+mn-lt"/>
                <a:ea typeface="+mn-ea"/>
                <a:cs typeface="+mn-cs"/>
                <a:hlinkClick r:id="rId8"/>
              </a:rPr>
              <a:t>Long-term Vision for the EU’s Rural Areas</a:t>
            </a:r>
            <a:r>
              <a:rPr lang="en-US" sz="12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r>
              <a:rPr lang="en-US" sz="1200" b="0" i="0" kern="1200" dirty="0" smtClean="0">
                <a:solidFill>
                  <a:schemeClr val="tx1"/>
                </a:solidFill>
                <a:effectLst/>
                <a:latin typeface="+mn-lt"/>
                <a:ea typeface="+mn-ea"/>
                <a:cs typeface="+mn-cs"/>
              </a:rPr>
              <a:t>Their novelty and added value is in operating as a </a:t>
            </a:r>
            <a:r>
              <a:rPr lang="en-US" sz="1200" b="1" i="0" kern="1200" dirty="0" smtClean="0">
                <a:solidFill>
                  <a:schemeClr val="tx1"/>
                </a:solidFill>
                <a:effectLst/>
                <a:latin typeface="+mn-lt"/>
                <a:ea typeface="+mn-ea"/>
                <a:cs typeface="+mn-cs"/>
              </a:rPr>
              <a:t>portfolio of actions </a:t>
            </a:r>
            <a:r>
              <a:rPr lang="en-US" sz="1200" b="0" i="0" kern="1200" dirty="0" smtClean="0">
                <a:solidFill>
                  <a:schemeClr val="tx1"/>
                </a:solidFill>
                <a:effectLst/>
                <a:latin typeface="+mn-lt"/>
                <a:ea typeface="+mn-ea"/>
                <a:cs typeface="+mn-cs"/>
              </a:rPr>
              <a:t>involving different instruments, business models and public and private investments at EU, national, regional and local levels. For missions to be successful, support from other European and national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will be crucial. European missions connect directly to </a:t>
            </a:r>
            <a:r>
              <a:rPr lang="en-US" sz="1200" b="1" i="0" kern="1200" dirty="0" smtClean="0">
                <a:solidFill>
                  <a:schemeClr val="tx1"/>
                </a:solidFill>
                <a:effectLst/>
                <a:latin typeface="+mn-lt"/>
                <a:ea typeface="+mn-ea"/>
                <a:cs typeface="+mn-cs"/>
              </a:rPr>
              <a:t>citizens</a:t>
            </a:r>
            <a:r>
              <a:rPr lang="en-US" sz="1200" b="0" i="0" kern="1200" dirty="0" smtClean="0">
                <a:solidFill>
                  <a:schemeClr val="tx1"/>
                </a:solidFill>
                <a:effectLst/>
                <a:latin typeface="+mn-lt"/>
                <a:ea typeface="+mn-ea"/>
                <a:cs typeface="+mn-cs"/>
              </a:rPr>
              <a:t>, engaging them in their design, implementation and monitoring. Member States, regions and a wide range of public and private sector stakeholders will get involved to help ensure lasting outcomes for all EU citizens.</a:t>
            </a:r>
          </a:p>
          <a:p>
            <a:endParaRPr lang="en-GB" baseline="0" dirty="0" smtClean="0"/>
          </a:p>
          <a:p>
            <a:r>
              <a:rPr lang="en-GB" baseline="0" dirty="0" smtClean="0"/>
              <a:t>European Missions </a:t>
            </a:r>
            <a:r>
              <a:rPr lang="en-GB" dirty="0" smtClean="0"/>
              <a:t>must therefore be:</a:t>
            </a:r>
            <a:endParaRPr lang="en-US" dirty="0" smtClean="0"/>
          </a:p>
          <a:p>
            <a:pPr marL="171450" indent="-171450">
              <a:buFont typeface="Arial" panose="020B0604020202020204" pitchFamily="34" charset="0"/>
              <a:buChar char="•"/>
            </a:pPr>
            <a:r>
              <a:rPr lang="en-US" dirty="0" smtClean="0"/>
              <a:t>be bold, inspirational and widely relevant to society;</a:t>
            </a:r>
          </a:p>
          <a:p>
            <a:pPr marL="171450" indent="-171450">
              <a:buFont typeface="Arial" panose="020B0604020202020204" pitchFamily="34" charset="0"/>
              <a:buChar char="•"/>
            </a:pPr>
            <a:r>
              <a:rPr lang="en-US" dirty="0" smtClean="0"/>
              <a:t>be clearly framed: targeted, measurable and time-bound;</a:t>
            </a:r>
          </a:p>
          <a:p>
            <a:pPr marL="171450" indent="-171450">
              <a:buFont typeface="Arial" panose="020B0604020202020204" pitchFamily="34" charset="0"/>
              <a:buChar char="•"/>
            </a:pPr>
            <a:r>
              <a:rPr lang="en-US" dirty="0" smtClean="0"/>
              <a:t>establish impact-driven but realistic goals;</a:t>
            </a:r>
          </a:p>
          <a:p>
            <a:pPr marL="171450" indent="-171450">
              <a:buFont typeface="Arial" panose="020B0604020202020204" pitchFamily="34" charset="0"/>
              <a:buChar char="•"/>
            </a:pPr>
            <a:r>
              <a:rPr lang="en-US" dirty="0" err="1" smtClean="0"/>
              <a:t>mobilise</a:t>
            </a:r>
            <a:r>
              <a:rPr lang="en-US" dirty="0" smtClean="0"/>
              <a:t> resources on EU, national and local levels;</a:t>
            </a:r>
          </a:p>
          <a:p>
            <a:pPr marL="171450" indent="-171450">
              <a:buFont typeface="Arial" panose="020B0604020202020204" pitchFamily="34" charset="0"/>
              <a:buChar char="•"/>
            </a:pPr>
            <a:r>
              <a:rPr lang="en-US" dirty="0" smtClean="0"/>
              <a:t>link activities across different disciplines and different types of research and innovation; and</a:t>
            </a:r>
          </a:p>
          <a:p>
            <a:pPr marL="171450" indent="-171450">
              <a:buFont typeface="Arial" panose="020B0604020202020204" pitchFamily="34" charset="0"/>
              <a:buChar char="•"/>
            </a:pPr>
            <a:r>
              <a:rPr lang="en-US" dirty="0" smtClean="0"/>
              <a:t>make it easier for citizens to understand the value of investments in research and innovation. </a:t>
            </a:r>
          </a:p>
          <a:p>
            <a:endParaRPr lang="en-GB" u="sng" dirty="0" smtClean="0"/>
          </a:p>
        </p:txBody>
      </p:sp>
      <p:sp>
        <p:nvSpPr>
          <p:cNvPr id="4" name="Slide Number Placeholder 3"/>
          <p:cNvSpPr>
            <a:spLocks noGrp="1"/>
          </p:cNvSpPr>
          <p:nvPr>
            <p:ph type="sldNum" sz="quarter" idx="10"/>
          </p:nvPr>
        </p:nvSpPr>
        <p:spPr/>
        <p:txBody>
          <a:bodyPr/>
          <a:lstStyle/>
          <a:p>
            <a:fld id="{FA57C114-EAAA-458E-83A0-501C4B249480}" type="slidenum">
              <a:rPr lang="en-US" smtClean="0"/>
              <a:t>2</a:t>
            </a:fld>
            <a:endParaRPr lang="en-US"/>
          </a:p>
        </p:txBody>
      </p:sp>
    </p:spTree>
    <p:extLst>
      <p:ext uri="{BB962C8B-B14F-4D97-AF65-F5344CB8AC3E}">
        <p14:creationId xmlns:p14="http://schemas.microsoft.com/office/powerpoint/2010/main" val="258066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94200"/>
          </a:xfrm>
        </p:spPr>
        <p:txBody>
          <a:bodyPr/>
          <a:lstStyle/>
          <a:p>
            <a:r>
              <a:rPr lang="en-US" b="0" dirty="0"/>
              <a:t>The lighthouses will be established through an implementation charters endorsed by relevant </a:t>
            </a:r>
            <a:r>
              <a:rPr lang="en-US" b="1" dirty="0"/>
              <a:t>Member States, the European Commission and key partners</a:t>
            </a:r>
            <a:r>
              <a:rPr lang="en-US" b="0" dirty="0"/>
              <a:t>. </a:t>
            </a:r>
          </a:p>
          <a:p>
            <a:pPr marL="0" indent="0">
              <a:buNone/>
            </a:pPr>
            <a:endParaRPr lang="en-US" b="0" dirty="0">
              <a:cs typeface="Calibri"/>
            </a:endParaRPr>
          </a:p>
          <a:p>
            <a:r>
              <a:rPr lang="en-US" b="0" dirty="0"/>
              <a:t>Any Mission partner who is willing to sign up to the Mission objectives and capable of contributing to its success will be encouraged to endorse the charter</a:t>
            </a:r>
          </a:p>
          <a:p>
            <a:endParaRPr lang="en-US" b="0" dirty="0"/>
          </a:p>
          <a:p>
            <a:r>
              <a:rPr lang="en-US" b="0" dirty="0"/>
              <a:t>The charter will be </a:t>
            </a:r>
            <a:r>
              <a:rPr lang="en-US" b="1" dirty="0"/>
              <a:t>non-binding,</a:t>
            </a:r>
            <a:r>
              <a:rPr lang="en-US" b="0" dirty="0"/>
              <a:t> but will commit the partners to </a:t>
            </a:r>
            <a:r>
              <a:rPr lang="en-US" b="1" dirty="0"/>
              <a:t>cooperating, aligning and </a:t>
            </a:r>
            <a:r>
              <a:rPr lang="en-US" b="1" dirty="0" err="1"/>
              <a:t>mobilising</a:t>
            </a:r>
            <a:r>
              <a:rPr lang="en-US" b="0" dirty="0"/>
              <a:t> resources and activities.</a:t>
            </a:r>
            <a:endParaRPr lang="en-US" b="0" dirty="0">
              <a:cs typeface="Calibri"/>
            </a:endParaRPr>
          </a:p>
          <a:p>
            <a:endParaRPr lang="en-US" b="0" dirty="0">
              <a:cs typeface="Calibri"/>
            </a:endParaRPr>
          </a:p>
          <a:p>
            <a:r>
              <a:rPr lang="en-US" b="0" dirty="0"/>
              <a:t>Through this charter, we ask you here, today, to cooperate and align resources to achieve the Mission objectives. This approach will benefit from your and </a:t>
            </a:r>
            <a:r>
              <a:rPr lang="en-US" b="1" dirty="0"/>
              <a:t>our existing work and build on existing structures</a:t>
            </a:r>
            <a:r>
              <a:rPr lang="en-US" b="0" dirty="0"/>
              <a:t>. </a:t>
            </a:r>
          </a:p>
          <a:p>
            <a:endParaRPr lang="en-US" b="0" dirty="0">
              <a:cs typeface="Calibri"/>
            </a:endParaRPr>
          </a:p>
          <a:p>
            <a:r>
              <a:rPr lang="en-US" b="0" dirty="0">
                <a:cs typeface="Calibri"/>
              </a:rPr>
              <a:t>There will be </a:t>
            </a:r>
            <a:r>
              <a:rPr lang="en-US" b="1" dirty="0">
                <a:cs typeface="Calibri"/>
              </a:rPr>
              <a:t>one overall Mission charter, plus basin-specific commitments </a:t>
            </a:r>
            <a:r>
              <a:rPr lang="en-US" b="0" dirty="0">
                <a:cs typeface="Calibri"/>
              </a:rPr>
              <a:t>for each lighthouse.</a:t>
            </a:r>
          </a:p>
          <a:p>
            <a:endParaRPr lang="en-US" b="0" dirty="0"/>
          </a:p>
          <a:p>
            <a:pPr>
              <a:buClr>
                <a:schemeClr val="tx1">
                  <a:lumMod val="75000"/>
                  <a:lumOff val="25000"/>
                </a:schemeClr>
              </a:buClr>
            </a:pPr>
            <a:r>
              <a:rPr lang="fr-BE" b="0" dirty="0" err="1"/>
              <a:t>Member</a:t>
            </a:r>
            <a:r>
              <a:rPr lang="fr-BE" b="0" dirty="0"/>
              <a:t> State </a:t>
            </a:r>
            <a:r>
              <a:rPr lang="fr-BE" b="0" dirty="0" err="1"/>
              <a:t>involvement</a:t>
            </a:r>
            <a:r>
              <a:rPr lang="fr-BE" b="0" dirty="0"/>
              <a:t> </a:t>
            </a:r>
            <a:r>
              <a:rPr lang="fr-BE" b="0" dirty="0" err="1"/>
              <a:t>is</a:t>
            </a:r>
            <a:r>
              <a:rPr lang="fr-BE" b="0" dirty="0"/>
              <a:t> crucial: </a:t>
            </a:r>
          </a:p>
          <a:p>
            <a:pPr>
              <a:buClr>
                <a:schemeClr val="tx1">
                  <a:lumMod val="75000"/>
                  <a:lumOff val="25000"/>
                </a:schemeClr>
              </a:buClr>
            </a:pPr>
            <a:r>
              <a:rPr lang="en-GB" b="0" dirty="0"/>
              <a:t>To ensure involvement of ALL MSs and ACs at national and regional level and follow-up those lagging behind </a:t>
            </a:r>
            <a:r>
              <a:rPr lang="en-GB" b="0" dirty="0">
                <a:sym typeface="Wingdings" panose="05000000000000000000" pitchFamily="2" charset="2"/>
              </a:rPr>
              <a:t> we need to co-design suitable measures </a:t>
            </a:r>
            <a:endParaRPr lang="en-GB" b="0" dirty="0">
              <a:cs typeface="Calibri"/>
            </a:endParaRPr>
          </a:p>
          <a:p>
            <a:pPr lvl="1">
              <a:spcBef>
                <a:spcPts val="600"/>
              </a:spcBef>
              <a:spcAft>
                <a:spcPts val="600"/>
              </a:spcAft>
              <a:buClr>
                <a:schemeClr val="tx1">
                  <a:lumMod val="75000"/>
                  <a:lumOff val="25000"/>
                </a:schemeClr>
              </a:buClr>
              <a:buFont typeface="Wingdings" panose="05000000000000000000" pitchFamily="2" charset="2"/>
              <a:buChar char="Ø"/>
            </a:pPr>
            <a:r>
              <a:rPr lang="en-GB" b="0" dirty="0"/>
              <a:t>To support regions involvement in Mission projects from early stages, including “associated regions” to replicate/deploy innovative solutions and build capacities across EU  </a:t>
            </a:r>
            <a:r>
              <a:rPr lang="en-GB" b="0" dirty="0">
                <a:sym typeface="Wingdings" panose="05000000000000000000" pitchFamily="2" charset="2"/>
              </a:rPr>
              <a:t> we need to trigger all tools available to deploy innovative solutions </a:t>
            </a:r>
            <a:endParaRPr lang="en-GB" b="0" dirty="0">
              <a:cs typeface="Calibri"/>
            </a:endParaRPr>
          </a:p>
          <a:p>
            <a:pPr marL="0" inden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FA57C114-EAAA-458E-83A0-501C4B249480}" type="slidenum">
              <a:rPr lang="en-US" smtClean="0"/>
              <a:t>12</a:t>
            </a:fld>
            <a:endParaRPr lang="en-US"/>
          </a:p>
        </p:txBody>
      </p:sp>
    </p:spTree>
    <p:extLst>
      <p:ext uri="{BB962C8B-B14F-4D97-AF65-F5344CB8AC3E}">
        <p14:creationId xmlns:p14="http://schemas.microsoft.com/office/powerpoint/2010/main" val="2928511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76750"/>
          </a:xfrm>
        </p:spPr>
        <p:txBody>
          <a:bodyPr/>
          <a:lstStyle/>
          <a:p>
            <a:pPr marL="171450" indent="-171450">
              <a:buFont typeface="Arial"/>
              <a:buChar char="•"/>
            </a:pPr>
            <a:r>
              <a:rPr lang="en-US" dirty="0"/>
              <a:t>In preparation of this workshop, we have sent you the Mission Implementation Plan and a first draft charter. We want to use today as a first step of co-creating the charter with you, starting from the question on </a:t>
            </a:r>
            <a:r>
              <a:rPr lang="en-US" b="1" dirty="0"/>
              <a:t>how each of us can contribute to the Mission Implementation Plan, </a:t>
            </a:r>
            <a:r>
              <a:rPr lang="en-US" dirty="0"/>
              <a:t>building on own existing and upcoming relevant </a:t>
            </a:r>
            <a:r>
              <a:rPr lang="en-US" dirty="0" err="1"/>
              <a:t>programmes</a:t>
            </a:r>
            <a:r>
              <a:rPr lang="en-US" dirty="0"/>
              <a:t>, initiatives and resources.</a:t>
            </a:r>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r>
              <a:rPr lang="en-US" b="1" dirty="0"/>
              <a:t>The charter should outline the key elements</a:t>
            </a:r>
            <a:r>
              <a:rPr lang="en-US" dirty="0"/>
              <a:t> that will be necessary to restore the health of our ocean and waters by 2030. That is:</a:t>
            </a:r>
            <a:endParaRPr lang="en-US" dirty="0">
              <a:cs typeface="Calibri"/>
            </a:endParaRPr>
          </a:p>
          <a:p>
            <a:pPr marL="628650" lvl="1" indent="-171450">
              <a:buFont typeface="Arial"/>
              <a:buChar char="•"/>
            </a:pPr>
            <a:r>
              <a:rPr lang="en-US" dirty="0" err="1">
                <a:cs typeface="Calibri"/>
              </a:rPr>
              <a:t>Mobilisation</a:t>
            </a:r>
            <a:r>
              <a:rPr lang="en-US" dirty="0">
                <a:cs typeface="Calibri"/>
              </a:rPr>
              <a:t> of research and innovation</a:t>
            </a:r>
          </a:p>
          <a:p>
            <a:pPr marL="628650" lvl="1" indent="-171450">
              <a:buFont typeface="Arial"/>
              <a:buChar char="•"/>
            </a:pPr>
            <a:r>
              <a:rPr lang="en-US" dirty="0">
                <a:cs typeface="Calibri"/>
              </a:rPr>
              <a:t>Access to knowledge</a:t>
            </a:r>
          </a:p>
          <a:p>
            <a:pPr marL="628650" lvl="1" indent="-171450">
              <a:buFont typeface="Arial"/>
              <a:buChar char="•"/>
            </a:pPr>
            <a:r>
              <a:rPr lang="en-US" dirty="0">
                <a:cs typeface="Calibri"/>
              </a:rPr>
              <a:t>Public </a:t>
            </a:r>
            <a:r>
              <a:rPr lang="en-US" dirty="0" err="1">
                <a:cs typeface="Calibri"/>
              </a:rPr>
              <a:t>mobilisation</a:t>
            </a:r>
            <a:endParaRPr lang="en-US" dirty="0">
              <a:cs typeface="Calibri"/>
            </a:endParaRPr>
          </a:p>
          <a:p>
            <a:pPr marL="628650" lvl="1" indent="-171450">
              <a:buFont typeface="Arial"/>
              <a:buChar char="•"/>
            </a:pPr>
            <a:r>
              <a:rPr lang="en-US" dirty="0" err="1">
                <a:cs typeface="Calibri"/>
              </a:rPr>
              <a:t>Mobilisation</a:t>
            </a:r>
            <a:endParaRPr lang="en-US" dirty="0">
              <a:cs typeface="Calibri"/>
            </a:endParaRPr>
          </a:p>
          <a:p>
            <a:pPr marL="628650" lvl="1" indent="-171450">
              <a:buFont typeface="Arial"/>
              <a:buChar char="•"/>
            </a:pPr>
            <a:r>
              <a:rPr lang="en-US" dirty="0">
                <a:cs typeface="Calibri"/>
              </a:rPr>
              <a:t>Convene a community</a:t>
            </a:r>
          </a:p>
          <a:p>
            <a:endParaRPr lang="en-US" dirty="0">
              <a:cs typeface="Calibri"/>
            </a:endParaRPr>
          </a:p>
          <a:p>
            <a:pPr marL="171450" indent="-171450">
              <a:buFont typeface="Arial"/>
              <a:buChar char="•"/>
            </a:pPr>
            <a:r>
              <a:rPr lang="en-US" dirty="0"/>
              <a:t>But </a:t>
            </a:r>
            <a:r>
              <a:rPr lang="en-US" b="1" dirty="0"/>
              <a:t>we would </a:t>
            </a:r>
            <a:r>
              <a:rPr lang="en-US" b="1" dirty="0" err="1"/>
              <a:t>would</a:t>
            </a:r>
            <a:r>
              <a:rPr lang="en-US" b="1" dirty="0"/>
              <a:t> like to hear from you </a:t>
            </a:r>
            <a:r>
              <a:rPr lang="en-US" dirty="0"/>
              <a:t>which of your n</a:t>
            </a:r>
            <a:r>
              <a:rPr lang="en-US" b="1" dirty="0"/>
              <a:t>etworks, instruments and available tools </a:t>
            </a:r>
            <a:r>
              <a:rPr lang="en-US" dirty="0"/>
              <a:t>you are willing to </a:t>
            </a:r>
            <a:r>
              <a:rPr lang="en-US" dirty="0" err="1"/>
              <a:t>mobilise</a:t>
            </a:r>
            <a:r>
              <a:rPr lang="en-US" dirty="0"/>
              <a:t> to achieve the targets of this Mission that brings tangible change for this goal. </a:t>
            </a:r>
            <a:endParaRPr lang="en-US" dirty="0">
              <a:cs typeface="Calibri"/>
            </a:endParaRPr>
          </a:p>
          <a:p>
            <a:pPr marL="171450" indent="-171450">
              <a:buFont typeface="Arial"/>
              <a:buChar char="•"/>
            </a:pPr>
            <a:endParaRPr lang="en-US" dirty="0">
              <a:cs typeface="Calibri"/>
            </a:endParaRPr>
          </a:p>
          <a:p>
            <a:pPr marL="171450" indent="-171450">
              <a:buFont typeface="Arial"/>
              <a:buChar char="•"/>
            </a:pPr>
            <a:r>
              <a:rPr lang="en-US" dirty="0"/>
              <a:t>In the r</a:t>
            </a:r>
            <a:r>
              <a:rPr lang="en-US" b="1" dirty="0"/>
              <a:t>elevant sea/river basin</a:t>
            </a:r>
            <a:r>
              <a:rPr lang="en-US" dirty="0"/>
              <a:t>, we will </a:t>
            </a:r>
            <a:r>
              <a:rPr lang="en-US" b="1" dirty="0" err="1"/>
              <a:t>prioritise</a:t>
            </a:r>
            <a:r>
              <a:rPr lang="en-US" b="1" dirty="0"/>
              <a:t> the objective as guided by the Mission “Restore our Ocean and waters by 2030” </a:t>
            </a:r>
            <a:r>
              <a:rPr lang="en-US" dirty="0"/>
              <a:t>and we will build on the existing structures. However, by 2030 gradually we will address all of the three interlinked specific objectives across all basins.</a:t>
            </a:r>
            <a:endParaRPr lang="en-US" dirty="0">
              <a:cs typeface="Calibri"/>
            </a:endParaRPr>
          </a:p>
        </p:txBody>
      </p:sp>
      <p:sp>
        <p:nvSpPr>
          <p:cNvPr id="4" name="Slide Number Placeholder 3"/>
          <p:cNvSpPr>
            <a:spLocks noGrp="1"/>
          </p:cNvSpPr>
          <p:nvPr>
            <p:ph type="sldNum" sz="quarter" idx="5"/>
          </p:nvPr>
        </p:nvSpPr>
        <p:spPr/>
        <p:txBody>
          <a:bodyPr/>
          <a:lstStyle/>
          <a:p>
            <a:fld id="{FA57C114-EAAA-458E-83A0-501C4B249480}" type="slidenum">
              <a:rPr lang="en-US" smtClean="0"/>
              <a:t>13</a:t>
            </a:fld>
            <a:endParaRPr lang="en-US"/>
          </a:p>
        </p:txBody>
      </p:sp>
    </p:spTree>
    <p:extLst>
      <p:ext uri="{BB962C8B-B14F-4D97-AF65-F5344CB8AC3E}">
        <p14:creationId xmlns:p14="http://schemas.microsoft.com/office/powerpoint/2010/main" val="1653268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57C114-EAAA-458E-83A0-501C4B249480}" type="slidenum">
              <a:rPr lang="en-US" smtClean="0"/>
              <a:t>14</a:t>
            </a:fld>
            <a:endParaRPr lang="en-US"/>
          </a:p>
        </p:txBody>
      </p:sp>
    </p:spTree>
    <p:extLst>
      <p:ext uri="{BB962C8B-B14F-4D97-AF65-F5344CB8AC3E}">
        <p14:creationId xmlns:p14="http://schemas.microsoft.com/office/powerpoint/2010/main" val="413560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Mission Ocean and its implementation is inspired by the report of the Mission</a:t>
            </a:r>
            <a:r>
              <a:rPr lang="en-US" baseline="0" dirty="0" smtClean="0"/>
              <a:t> Board chaired by Mr. Pascal </a:t>
            </a:r>
            <a:r>
              <a:rPr lang="en-US" baseline="0" dirty="0" err="1" smtClean="0"/>
              <a:t>Lamy</a:t>
            </a:r>
            <a:r>
              <a:rPr lang="en-US" baseline="0" dirty="0" smtClean="0"/>
              <a:t>.</a:t>
            </a:r>
          </a:p>
          <a:p>
            <a:r>
              <a:rPr lang="it-IT" baseline="0" dirty="0" err="1" smtClean="0"/>
              <a:t>Our</a:t>
            </a:r>
            <a:r>
              <a:rPr lang="it-IT" baseline="0" dirty="0" smtClean="0"/>
              <a:t> </a:t>
            </a:r>
            <a:r>
              <a:rPr lang="it-IT" baseline="0" dirty="0" err="1" smtClean="0"/>
              <a:t>ambition</a:t>
            </a:r>
            <a:r>
              <a:rPr lang="it-IT" baseline="0" dirty="0" smtClean="0"/>
              <a:t> </a:t>
            </a:r>
            <a:r>
              <a:rPr lang="it-IT" baseline="0" dirty="0" err="1" smtClean="0"/>
              <a:t>is</a:t>
            </a:r>
            <a:r>
              <a:rPr lang="it-IT" baseline="0" dirty="0" smtClean="0"/>
              <a:t> to </a:t>
            </a:r>
            <a:r>
              <a:rPr lang="it-IT" baseline="0" dirty="0" err="1" smtClean="0"/>
              <a:t>deliver</a:t>
            </a:r>
            <a:r>
              <a:rPr lang="it-IT" baseline="0" dirty="0" smtClean="0"/>
              <a:t> </a:t>
            </a:r>
            <a:r>
              <a:rPr lang="en-GB" sz="1200" kern="1200" dirty="0" smtClean="0">
                <a:solidFill>
                  <a:schemeClr val="tx1"/>
                </a:solidFill>
                <a:effectLst/>
                <a:latin typeface="+mn-lt"/>
                <a:ea typeface="+mn-ea"/>
                <a:cs typeface="+mn-cs"/>
              </a:rPr>
              <a:t>on the European Green Deal by </a:t>
            </a:r>
            <a:r>
              <a:rPr lang="en-US" dirty="0" smtClean="0"/>
              <a:t>Mission Ocean and waters supporting the development of a systemic path to restore our ocean and water by 2030.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1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48387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ELISABETTA</a:t>
            </a:r>
          </a:p>
          <a:p>
            <a:endParaRPr lang="en-GB" dirty="0"/>
          </a:p>
          <a:p>
            <a:pPr marL="0" lvl="0" indent="0">
              <a:buFont typeface="Arial" panose="020B0604020202020204" pitchFamily="34" charset="0"/>
              <a:buNone/>
            </a:pPr>
            <a:r>
              <a:rPr lang="en-GB" sz="1200" b="0" kern="1200" dirty="0">
                <a:solidFill>
                  <a:schemeClr val="tx1"/>
                </a:solidFill>
                <a:effectLst/>
                <a:latin typeface="+mn-lt"/>
                <a:ea typeface="+mn-ea"/>
                <a:cs typeface="+mn-cs"/>
              </a:rPr>
              <a:t>This Mission’s </a:t>
            </a:r>
            <a:r>
              <a:rPr lang="en-GB" sz="1200" b="1" kern="1200" dirty="0">
                <a:solidFill>
                  <a:schemeClr val="tx1"/>
                </a:solidFill>
                <a:effectLst/>
                <a:latin typeface="+mn-lt"/>
                <a:ea typeface="+mn-ea"/>
                <a:cs typeface="+mn-cs"/>
              </a:rPr>
              <a:t>strategic objective</a:t>
            </a:r>
            <a:r>
              <a:rPr lang="en-GB" dirty="0"/>
              <a:t> </a:t>
            </a:r>
            <a:r>
              <a:rPr lang="en-GB" sz="1200" b="0" kern="1200" dirty="0">
                <a:solidFill>
                  <a:schemeClr val="tx1"/>
                </a:solidFill>
                <a:effectLst/>
                <a:latin typeface="+mn-lt"/>
                <a:ea typeface="+mn-ea"/>
                <a:cs typeface="+mn-cs"/>
              </a:rPr>
              <a:t>is to </a:t>
            </a:r>
            <a:r>
              <a:rPr lang="en-GB" sz="1200" b="1" kern="1200" dirty="0">
                <a:solidFill>
                  <a:schemeClr val="tx1"/>
                </a:solidFill>
                <a:effectLst/>
                <a:latin typeface="+mn-lt"/>
                <a:ea typeface="+mn-ea"/>
                <a:cs typeface="+mn-cs"/>
              </a:rPr>
              <a:t>restore the health of our ocean and waters by 2030</a:t>
            </a:r>
            <a:r>
              <a:rPr lang="en-GB" sz="1200" b="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Here</a:t>
            </a:r>
            <a:r>
              <a:rPr lang="en-US" sz="1200" b="0" kern="1200" baseline="0" dirty="0">
                <a:solidFill>
                  <a:schemeClr val="tx1"/>
                </a:solidFill>
                <a:effectLst/>
                <a:latin typeface="+mn-lt"/>
                <a:ea typeface="+mn-ea"/>
                <a:cs typeface="+mn-cs"/>
              </a:rPr>
              <a:t> you can see </a:t>
            </a:r>
            <a:r>
              <a:rPr lang="en-US" sz="1200" b="1" kern="1200" baseline="0" dirty="0">
                <a:solidFill>
                  <a:schemeClr val="tx1"/>
                </a:solidFill>
                <a:effectLst/>
                <a:latin typeface="+mn-lt"/>
                <a:ea typeface="+mn-ea"/>
                <a:cs typeface="+mn-cs"/>
              </a:rPr>
              <a:t>the structure of our Mission with specific objectives, enablers and targets, which are aligned to the different strategies of the EU Green Deal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200" b="0" kern="1200" dirty="0">
                <a:solidFill>
                  <a:schemeClr val="tx1"/>
                </a:solidFill>
                <a:effectLst/>
                <a:latin typeface="+mn-lt"/>
                <a:ea typeface="+mn-ea"/>
                <a:cs typeface="+mn-cs"/>
              </a:rPr>
              <a:t>The Mission will “protect and restore marine and freshwater ecosystems and biodiversity</a:t>
            </a:r>
            <a:r>
              <a:rPr lang="en-US" dirty="0"/>
              <a:t>”.</a:t>
            </a:r>
            <a:r>
              <a:rPr lang="en-US" sz="1200" b="0" kern="120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The targets to achieve this objective, are in line with the Biodiversity Strategy and the upcoming Restoration Law</a:t>
            </a:r>
            <a:endParaRPr lang="en-US" sz="1200" b="0" kern="1200" baseline="0" dirty="0">
              <a:solidFill>
                <a:schemeClr val="tx1"/>
              </a:solidFill>
              <a:effectLst/>
              <a:latin typeface="+mn-lt"/>
              <a:cs typeface="Calibri" panose="020F0502020204030204"/>
            </a:endParaRPr>
          </a:p>
          <a:p>
            <a:pPr>
              <a:defRPr/>
            </a:pPr>
            <a:endParaRPr lang="en-US" b="0" dirty="0"/>
          </a:p>
          <a:p>
            <a:pPr>
              <a:defRPr/>
            </a:pPr>
            <a:r>
              <a:rPr lang="en-US" sz="1200" b="0" kern="1200" dirty="0">
                <a:solidFill>
                  <a:schemeClr val="tx1"/>
                </a:solidFill>
                <a:effectLst/>
                <a:latin typeface="+mn-lt"/>
                <a:ea typeface="+mn-ea"/>
                <a:cs typeface="+mn-cs"/>
              </a:rPr>
              <a:t>The Mission will </a:t>
            </a:r>
            <a:r>
              <a:rPr lang="en-US" b="0" dirty="0"/>
              <a:t>  "prevent and eliminate pollution of our ocean, seas and waters", in line with the EU Action Plan Towards Zero Pollution for Air, Water and Soil</a:t>
            </a:r>
            <a:r>
              <a:rPr lang="en-US" b="0" baseline="0" dirty="0"/>
              <a:t> and its relevant targets.</a:t>
            </a:r>
            <a:endParaRPr lang="en-US" b="0" dirty="0">
              <a:cs typeface="Calibri" panose="020F0502020204030204"/>
            </a:endParaRPr>
          </a:p>
          <a:p>
            <a:pPr>
              <a:defRPr/>
            </a:pPr>
            <a:r>
              <a:rPr lang="en-US" b="0" dirty="0"/>
              <a:t>       </a:t>
            </a:r>
            <a:endParaRPr lang="en-US" sz="1200" b="0" kern="1200" baseline="0" dirty="0">
              <a:solidFill>
                <a:schemeClr val="tx1"/>
              </a:solidFill>
              <a:effectLst/>
              <a:latin typeface="+mn-lt"/>
              <a:cs typeface="Calibri" panose="020F0502020204030204"/>
            </a:endParaRPr>
          </a:p>
          <a:p>
            <a:r>
              <a:rPr lang="en-US" sz="1200" b="0" kern="1200" dirty="0">
                <a:solidFill>
                  <a:schemeClr val="tx1"/>
                </a:solidFill>
                <a:effectLst/>
                <a:latin typeface="+mn-lt"/>
                <a:ea typeface="+mn-ea"/>
                <a:cs typeface="+mn-cs"/>
              </a:rPr>
              <a:t>The Mission will </a:t>
            </a:r>
            <a:r>
              <a:rPr lang="en-US" b="0" dirty="0"/>
              <a:t>"make the blue economy carbon-neutral and circular", in line with the proposed European Climate Law and the holistic vision enshrined in the Sustainable Blue Economy Strategy.</a:t>
            </a:r>
          </a:p>
          <a:p>
            <a:endParaRPr lang="en-US" b="0" dirty="0">
              <a:cs typeface="Calibri"/>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kern="1200" dirty="0">
                <a:solidFill>
                  <a:schemeClr val="tx1"/>
                </a:solidFill>
                <a:effectLst/>
                <a:latin typeface="+mn-lt"/>
                <a:ea typeface="+mn-ea"/>
                <a:cs typeface="+mn-cs"/>
              </a:rPr>
              <a:t>To</a:t>
            </a:r>
            <a:r>
              <a:rPr lang="en-GB" sz="1200" b="1" kern="1200" baseline="0" dirty="0">
                <a:solidFill>
                  <a:schemeClr val="tx1"/>
                </a:solidFill>
                <a:effectLst/>
                <a:latin typeface="+mn-lt"/>
                <a:ea typeface="+mn-ea"/>
                <a:cs typeface="+mn-cs"/>
              </a:rPr>
              <a:t> support all Mission objectives</a:t>
            </a:r>
            <a:r>
              <a:rPr lang="en-GB" sz="1200" b="0" kern="1200" baseline="0" dirty="0">
                <a:solidFill>
                  <a:schemeClr val="tx1"/>
                </a:solidFill>
                <a:effectLst/>
                <a:latin typeface="+mn-lt"/>
                <a:ea typeface="+mn-ea"/>
                <a:cs typeface="+mn-cs"/>
              </a:rPr>
              <a:t>, we will put in place two cross-cutting enablers:</a:t>
            </a:r>
          </a:p>
          <a:p>
            <a:pPr marL="457200" lvl="1" indent="0">
              <a:buFont typeface="+mj-lt"/>
              <a:buNone/>
            </a:pPr>
            <a:r>
              <a:rPr lang="en-US" b="0" baseline="0" dirty="0"/>
              <a:t>1. A digital ocean and waters knowledge system</a:t>
            </a:r>
            <a:r>
              <a:rPr lang="en-GB" sz="1200" b="0" kern="1200" baseline="0" dirty="0">
                <a:solidFill>
                  <a:schemeClr val="tx1"/>
                </a:solidFill>
                <a:effectLst/>
                <a:latin typeface="+mn-lt"/>
                <a:ea typeface="+mn-ea"/>
                <a:cs typeface="+mn-cs"/>
              </a:rPr>
              <a:t>, which will</a:t>
            </a:r>
            <a:r>
              <a:rPr lang="en-US" b="0" dirty="0"/>
              <a:t>:</a:t>
            </a:r>
            <a:endParaRPr lang="en-US" b="0" baseline="0" dirty="0"/>
          </a:p>
          <a:p>
            <a:pPr marL="457200" lvl="1" indent="0">
              <a:buFont typeface="+mj-lt"/>
              <a:buNone/>
            </a:pPr>
            <a:r>
              <a:rPr lang="en-US" sz="1200" b="0" kern="1200" baseline="0" dirty="0">
                <a:solidFill>
                  <a:schemeClr val="tx1"/>
                </a:solidFill>
                <a:effectLst/>
                <a:latin typeface="+mn-lt"/>
                <a:ea typeface="+mn-ea"/>
                <a:cs typeface="+mn-cs"/>
              </a:rPr>
              <a:t>	&gt; </a:t>
            </a:r>
            <a:r>
              <a:rPr lang="en-GB" sz="1200" b="0" kern="1200" dirty="0">
                <a:solidFill>
                  <a:schemeClr val="tx1"/>
                </a:solidFill>
                <a:effectLst/>
                <a:latin typeface="+mn-lt"/>
                <a:ea typeface="+mn-ea"/>
                <a:cs typeface="+mn-cs"/>
              </a:rPr>
              <a:t>Prepare a Digital Twin of the Ocean building on and extend existing and planned European infrastructures and services such as Copernicus and </a:t>
            </a:r>
            <a:r>
              <a:rPr lang="en-GB" sz="1200" b="0" kern="1200" dirty="0" err="1">
                <a:solidFill>
                  <a:schemeClr val="tx1"/>
                </a:solidFill>
                <a:effectLst/>
                <a:latin typeface="+mn-lt"/>
                <a:ea typeface="+mn-ea"/>
                <a:cs typeface="+mn-cs"/>
              </a:rPr>
              <a:t>EMODet</a:t>
            </a:r>
            <a:r>
              <a:rPr lang="en-GB" sz="1200" b="0" kern="1200" dirty="0">
                <a:solidFill>
                  <a:schemeClr val="tx1"/>
                </a:solidFill>
                <a:effectLst/>
                <a:latin typeface="+mn-lt"/>
                <a:ea typeface="+mn-ea"/>
                <a:cs typeface="+mn-cs"/>
              </a:rPr>
              <a:t>.</a:t>
            </a:r>
          </a:p>
          <a:p>
            <a:pPr marL="1143000" lvl="2" indent="-228600">
              <a:buFont typeface="+mj-lt"/>
              <a:buAutoNum type="arabicPeriod"/>
            </a:pPr>
            <a:endParaRPr lang="en-US" b="0" baseline="0" dirty="0"/>
          </a:p>
          <a:p>
            <a:pPr marL="457200" lvl="1" indent="0">
              <a:buFont typeface="+mj-lt"/>
              <a:buNone/>
            </a:pPr>
            <a:r>
              <a:rPr lang="en-GB" sz="1200" b="0" kern="1200" dirty="0">
                <a:solidFill>
                  <a:schemeClr val="tx1"/>
                </a:solidFill>
                <a:effectLst/>
                <a:latin typeface="+mn-lt"/>
                <a:ea typeface="+mn-ea"/>
                <a:cs typeface="+mn-cs"/>
              </a:rPr>
              <a:t>2.</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Public mobilisation</a:t>
            </a:r>
            <a:r>
              <a:rPr lang="en-GB" sz="1200" b="0" kern="1200" baseline="0" dirty="0">
                <a:solidFill>
                  <a:schemeClr val="tx1"/>
                </a:solidFill>
                <a:effectLst/>
                <a:latin typeface="+mn-lt"/>
                <a:ea typeface="+mn-ea"/>
                <a:cs typeface="+mn-cs"/>
              </a:rPr>
              <a:t> and engagement, by</a:t>
            </a:r>
            <a:r>
              <a:rPr lang="en-GB" sz="1200" b="0" kern="1200" dirty="0">
                <a:solidFill>
                  <a:schemeClr val="tx1"/>
                </a:solidFill>
                <a:effectLst/>
                <a:latin typeface="+mn-lt"/>
                <a:ea typeface="+mn-ea"/>
                <a:cs typeface="+mn-cs"/>
              </a:rPr>
              <a:t> mobilising on a broad basis, engaging the European public to help catalyse the necessary transformative change for the restoration of the ocean and waters. </a:t>
            </a:r>
          </a:p>
          <a:p>
            <a:endParaRPr lang="en-US" b="0" dirty="0">
              <a:cs typeface="Calibri"/>
            </a:endParaRPr>
          </a:p>
        </p:txBody>
      </p:sp>
      <p:sp>
        <p:nvSpPr>
          <p:cNvPr id="4" name="Slide Number Placeholder 3"/>
          <p:cNvSpPr>
            <a:spLocks noGrp="1"/>
          </p:cNvSpPr>
          <p:nvPr>
            <p:ph type="sldNum" sz="quarter" idx="10"/>
          </p:nvPr>
        </p:nvSpPr>
        <p:spPr/>
        <p:txBody>
          <a:bodyPr/>
          <a:lstStyle/>
          <a:p>
            <a:fld id="{FA57C114-EAAA-458E-83A0-501C4B249480}" type="slidenum">
              <a:rPr lang="en-US" smtClean="0"/>
              <a:t>4</a:t>
            </a:fld>
            <a:endParaRPr lang="en-US"/>
          </a:p>
        </p:txBody>
      </p:sp>
    </p:spTree>
    <p:extLst>
      <p:ext uri="{BB962C8B-B14F-4D97-AF65-F5344CB8AC3E}">
        <p14:creationId xmlns:p14="http://schemas.microsoft.com/office/powerpoint/2010/main" val="218043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57C114-EAAA-458E-83A0-501C4B2494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99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07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673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214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276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76750"/>
          </a:xfrm>
        </p:spPr>
        <p:txBody>
          <a:bodyPr/>
          <a:lstStyle/>
          <a:p>
            <a:pPr marL="0" indent="0">
              <a:buFontTx/>
              <a:buNone/>
            </a:pPr>
            <a:r>
              <a:rPr lang="en-US" b="1" dirty="0"/>
              <a:t>ANDREEA</a:t>
            </a:r>
          </a:p>
        </p:txBody>
      </p:sp>
      <p:sp>
        <p:nvSpPr>
          <p:cNvPr id="4" name="Slide Number Placeholder 3"/>
          <p:cNvSpPr>
            <a:spLocks noGrp="1"/>
          </p:cNvSpPr>
          <p:nvPr>
            <p:ph type="sldNum" sz="quarter" idx="5"/>
          </p:nvPr>
        </p:nvSpPr>
        <p:spPr/>
        <p:txBody>
          <a:bodyPr/>
          <a:lstStyle/>
          <a:p>
            <a:fld id="{FA57C114-EAAA-458E-83A0-501C4B249480}" type="slidenum">
              <a:rPr lang="en-US" smtClean="0"/>
              <a:t>11</a:t>
            </a:fld>
            <a:endParaRPr lang="en-US"/>
          </a:p>
        </p:txBody>
      </p:sp>
    </p:spTree>
    <p:extLst>
      <p:ext uri="{BB962C8B-B14F-4D97-AF65-F5344CB8AC3E}">
        <p14:creationId xmlns:p14="http://schemas.microsoft.com/office/powerpoint/2010/main" val="417195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 y="0"/>
            <a:ext cx="12191748" cy="6858000"/>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1819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 y="0"/>
            <a:ext cx="12191748" cy="6858000"/>
          </a:xfrm>
          <a:prstGeom prst="rect">
            <a:avLst/>
          </a:prstGeom>
        </p:spPr>
      </p:pic>
      <p:sp>
        <p:nvSpPr>
          <p:cNvPr id="10" name="Content Placeholder 2"/>
          <p:cNvSpPr>
            <a:spLocks noGrp="1"/>
          </p:cNvSpPr>
          <p:nvPr>
            <p:ph idx="1"/>
          </p:nvPr>
        </p:nvSpPr>
        <p:spPr>
          <a:xfrm>
            <a:off x="570201" y="3592040"/>
            <a:ext cx="11045709" cy="1184149"/>
          </a:xfrm>
          <a:prstGeom prst="rect">
            <a:avLst/>
          </a:prstGeom>
        </p:spPr>
        <p:txBody>
          <a:bodyPr/>
          <a:lstStyle>
            <a:lvl1pPr marL="0" indent="0" algn="ctr">
              <a:buClr>
                <a:srgbClr val="CC2F2F"/>
              </a:buClr>
              <a:buNone/>
              <a:defRPr>
                <a:solidFill>
                  <a:schemeClr val="accent1"/>
                </a:solidFill>
                <a:latin typeface="Arial" panose="020B0604020202020204" pitchFamily="34" charset="0"/>
                <a:cs typeface="Arial" panose="020B0604020202020204" pitchFamily="34" charset="0"/>
              </a:defRPr>
            </a:lvl1pPr>
            <a:lvl2pPr marL="261937" indent="0">
              <a:buFont typeface="Segoe UI" panose="020B0502040204020203" pitchFamily="34" charset="0"/>
              <a:buNone/>
              <a:defRPr>
                <a:solidFill>
                  <a:schemeClr val="bg2"/>
                </a:solidFill>
                <a:latin typeface="Segoe UI" panose="020B0502040204020203" pitchFamily="34" charset="0"/>
                <a:cs typeface="Segoe UI" panose="020B0502040204020203"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p:txBody>
      </p:sp>
      <p:sp>
        <p:nvSpPr>
          <p:cNvPr id="5" name="TextBox 4"/>
          <p:cNvSpPr txBox="1"/>
          <p:nvPr userDrawn="1"/>
        </p:nvSpPr>
        <p:spPr>
          <a:xfrm>
            <a:off x="3092711" y="5556092"/>
            <a:ext cx="6000688" cy="8279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European Union, 2021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Reuse is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authorised</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provided the source is acknowledged and the original meaning or message of the document are not distorted. The European Commission shall not be liable for any consequence stemming from the reuse. The reuse policy of the European Commission documents is implemented by Commission Decision 2011/833/EU of 12 December 2011 on the reuse of Commission documents (OJ L 330, 14.12.2011, p. 39).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All images © European Union, unless otherwise stated. Icons © </a:t>
            </a:r>
            <a:r>
              <a:rPr kumimoji="0" lang="en-US" sz="700" b="0" i="0" u="none" strike="noStrike" kern="1200" cap="none" spc="0" normalizeH="0" baseline="0" noProof="0" err="1">
                <a:ln>
                  <a:noFill/>
                </a:ln>
                <a:solidFill>
                  <a:schemeClr val="accent1"/>
                </a:solidFill>
                <a:effectLst/>
                <a:uLnTx/>
                <a:uFillTx/>
                <a:latin typeface="Segoe UI" panose="020B0502040204020203" pitchFamily="34" charset="0"/>
                <a:ea typeface="+mn-ea"/>
                <a:cs typeface="Segoe UI" panose="020B0502040204020203" pitchFamily="34" charset="0"/>
              </a:rPr>
              <a:t>Flaticon</a:t>
            </a:r>
            <a:r>
              <a:rPr kumimoji="0" lang="en-US"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rPr>
              <a:t> – all rights reserved.</a:t>
            </a:r>
            <a:endParaRPr kumimoji="0" lang="en-GB" sz="700" b="0" i="0" u="none" strike="noStrike" kern="1200" cap="none" spc="0" normalizeH="0" baseline="0" noProof="0">
              <a:ln>
                <a:noFill/>
              </a:ln>
              <a:solidFill>
                <a:schemeClr val="accent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03790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 y="0"/>
            <a:ext cx="12191873" cy="6858070"/>
          </a:xfrm>
          <a:prstGeom prst="rect">
            <a:avLst/>
          </a:prstGeom>
        </p:spPr>
      </p:pic>
      <p:sp>
        <p:nvSpPr>
          <p:cNvPr id="10"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
        <p:nvSpPr>
          <p:cNvPr id="6" name="Title 1"/>
          <p:cNvSpPr>
            <a:spLocks noGrp="1"/>
          </p:cNvSpPr>
          <p:nvPr>
            <p:ph type="title" hasCustomPrompt="1"/>
          </p:nvPr>
        </p:nvSpPr>
        <p:spPr>
          <a:xfrm>
            <a:off x="555969" y="3082917"/>
            <a:ext cx="11080186" cy="1616083"/>
          </a:xfrm>
          <a:prstGeom prst="rect">
            <a:avLst/>
          </a:prstGeom>
        </p:spPr>
        <p:txBody>
          <a:bodyPr>
            <a:normAutofit/>
          </a:bodyPr>
          <a:lstStyle>
            <a:lvl1pPr algn="ctr">
              <a:defRPr sz="4000" b="1">
                <a:solidFill>
                  <a:schemeClr val="accent1"/>
                </a:solidFill>
                <a:latin typeface="Arial" panose="020B0604020202020204" pitchFamily="34" charset="0"/>
                <a:cs typeface="Arial" panose="020B0604020202020204" pitchFamily="34" charset="0"/>
              </a:defRPr>
            </a:lvl1pPr>
          </a:lstStyle>
          <a:p>
            <a:r>
              <a:rPr lang="en-US"/>
              <a:t>Section Titles</a:t>
            </a:r>
            <a:endParaRPr lang="en-GB"/>
          </a:p>
        </p:txBody>
      </p:sp>
    </p:spTree>
    <p:extLst>
      <p:ext uri="{BB962C8B-B14F-4D97-AF65-F5344CB8AC3E}">
        <p14:creationId xmlns:p14="http://schemas.microsoft.com/office/powerpoint/2010/main" val="237994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54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589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88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280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778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225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71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118114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1300067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074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775663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878607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432262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47564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48784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1932360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a:solidFill>
                  <a:schemeClr val="tx1"/>
                </a:solidFill>
              </a:rPr>
              <a:t>© European Union 2021</a:t>
            </a:r>
          </a:p>
          <a:p>
            <a:pPr marL="0" indent="0" algn="just">
              <a:buNone/>
            </a:pPr>
            <a:r>
              <a:rPr lang="en-US" sz="600" b="0" kern="0">
                <a:solidFill>
                  <a:schemeClr val="tx1"/>
                </a:solidFill>
              </a:rPr>
              <a:t>Unless otherwise noted the reuse of this presentation is </a:t>
            </a:r>
            <a:r>
              <a:rPr lang="en-US" sz="600" b="0" kern="0" err="1">
                <a:solidFill>
                  <a:schemeClr val="tx1"/>
                </a:solidFill>
              </a:rPr>
              <a:t>authorised</a:t>
            </a:r>
            <a:r>
              <a:rPr lang="en-US" sz="600" b="0" kern="0">
                <a:solidFill>
                  <a:schemeClr val="tx1"/>
                </a:solidFill>
              </a:rPr>
              <a:t> under the </a:t>
            </a:r>
            <a:r>
              <a:rPr lang="en-US" sz="600" b="0" u="sng" kern="0">
                <a:solidFill>
                  <a:schemeClr val="tx1"/>
                </a:solidFill>
              </a:rPr>
              <a:t>CC BY 4.0</a:t>
            </a:r>
            <a:r>
              <a:rPr lang="en-US" sz="600" b="1" kern="0">
                <a:solidFill>
                  <a:schemeClr val="tx1"/>
                </a:solidFill>
              </a:rPr>
              <a:t>  </a:t>
            </a:r>
            <a:r>
              <a:rPr lang="en-US" sz="600" b="0" ker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a:solidFill>
                  <a:schemeClr val="tx1"/>
                </a:solidFill>
              </a:rPr>
              <a:t>Image credits: © </a:t>
            </a:r>
            <a:r>
              <a:rPr lang="en-GB" sz="600" kern="0" err="1">
                <a:solidFill>
                  <a:schemeClr val="tx1"/>
                </a:solidFill>
              </a:rPr>
              <a:t>ivector</a:t>
            </a:r>
            <a:r>
              <a:rPr lang="en-GB" sz="600" kern="0">
                <a:solidFill>
                  <a:schemeClr val="tx1"/>
                </a:solidFill>
              </a:rPr>
              <a:t> #235536634, #249868181, #251163013, #266009682, #273480523, #362422833, #241215668, #244690530, #245719946, #251163053, #252508849, 2020. Source: Stock.Adobe.com. </a:t>
            </a:r>
            <a:r>
              <a:rPr lang="en-US" sz="600" kern="0">
                <a:solidFill>
                  <a:schemeClr val="tx1"/>
                </a:solidFill>
              </a:rPr>
              <a:t>Icons © </a:t>
            </a:r>
            <a:r>
              <a:rPr lang="en-US" sz="600" kern="0" err="1">
                <a:solidFill>
                  <a:schemeClr val="tx1"/>
                </a:solidFill>
              </a:rPr>
              <a:t>Flaticon</a:t>
            </a:r>
            <a:r>
              <a:rPr lang="en-US" sz="600" kern="0">
                <a:solidFill>
                  <a:schemeClr val="tx1"/>
                </a:solidFill>
              </a:rPr>
              <a:t> – all rights reserved.</a:t>
            </a:r>
            <a:endParaRPr lang="en-GB" sz="600" kern="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117620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 y="248"/>
            <a:ext cx="12190861" cy="6857502"/>
          </a:xfrm>
          <a:prstGeom prst="rect">
            <a:avLst/>
          </a:prstGeom>
        </p:spPr>
      </p:pic>
      <p:sp>
        <p:nvSpPr>
          <p:cNvPr id="9" name="Title 1"/>
          <p:cNvSpPr>
            <a:spLocks noGrp="1"/>
          </p:cNvSpPr>
          <p:nvPr>
            <p:ph type="title"/>
          </p:nvPr>
        </p:nvSpPr>
        <p:spPr>
          <a:xfrm>
            <a:off x="402779" y="1266817"/>
            <a:ext cx="11045707" cy="1325563"/>
          </a:xfrm>
          <a:prstGeom prst="rect">
            <a:avLst/>
          </a:prstGeom>
        </p:spPr>
        <p:txBody>
          <a:bodyPr>
            <a:normAutofit/>
          </a:bodyPr>
          <a:lstStyle>
            <a:lvl1pPr>
              <a:defRPr sz="35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p:cNvSpPr>
            <a:spLocks noGrp="1"/>
          </p:cNvSpPr>
          <p:nvPr>
            <p:ph idx="1"/>
          </p:nvPr>
        </p:nvSpPr>
        <p:spPr>
          <a:xfrm>
            <a:off x="402776" y="2059658"/>
            <a:ext cx="11045709" cy="4311206"/>
          </a:xfrm>
          <a:prstGeom prst="rect">
            <a:avLst/>
          </a:prstGeom>
        </p:spPr>
        <p:txBody>
          <a:bodyPr/>
          <a:lstStyle>
            <a:lvl1pPr>
              <a:buClr>
                <a:schemeClr val="tx2"/>
              </a:buClr>
              <a:defRPr>
                <a:latin typeface="Arial" panose="020B0604020202020204" pitchFamily="34" charset="0"/>
                <a:cs typeface="Arial" panose="020B0604020202020204" pitchFamily="34" charset="0"/>
              </a:defRPr>
            </a:lvl1pPr>
            <a:lvl2pPr marL="536575" indent="-274638">
              <a:buFont typeface="Segoe UI" panose="020B0502040204020203" pitchFamily="34" charset="0"/>
              <a:buChar char="-"/>
              <a:defRPr>
                <a:latin typeface="Arial" panose="020B0604020202020204" pitchFamily="34" charset="0"/>
                <a:cs typeface="Arial" panose="020B0604020202020204" pitchFamily="34" charset="0"/>
              </a:defRPr>
            </a:lvl2pPr>
            <a:lvl3pPr marL="536575" indent="-274638">
              <a:defRPr>
                <a:latin typeface="Segoe UI" panose="020B0502040204020203" pitchFamily="34" charset="0"/>
                <a:cs typeface="Segoe UI" panose="020B0502040204020203" pitchFamily="34" charset="0"/>
              </a:defRPr>
            </a:lvl3pPr>
            <a:lvl4pPr marL="536575" indent="-274638">
              <a:defRPr>
                <a:latin typeface="Segoe UI" panose="020B0502040204020203" pitchFamily="34" charset="0"/>
                <a:cs typeface="Segoe UI" panose="020B0502040204020203" pitchFamily="34" charset="0"/>
              </a:defRPr>
            </a:lvl4pPr>
            <a:lvl5pPr marL="536575" indent="-274638">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p:txBody>
      </p:sp>
      <p:sp>
        <p:nvSpPr>
          <p:cNvPr id="8" name="Slide Number Placeholder 5"/>
          <p:cNvSpPr txBox="1">
            <a:spLocks/>
          </p:cNvSpPr>
          <p:nvPr userDrawn="1"/>
        </p:nvSpPr>
        <p:spPr>
          <a:xfrm>
            <a:off x="11477514" y="637086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1B46D-6379-471F-B62F-8DF864A0151A}" type="slidenum">
              <a:rPr lang="en-GB" sz="1200" smtClean="0"/>
              <a:pPr/>
              <a:t>‹#›</a:t>
            </a:fld>
            <a:endParaRPr lang="en-GB" sz="1200"/>
          </a:p>
        </p:txBody>
      </p:sp>
    </p:spTree>
    <p:extLst>
      <p:ext uri="{BB962C8B-B14F-4D97-AF65-F5344CB8AC3E}">
        <p14:creationId xmlns:p14="http://schemas.microsoft.com/office/powerpoint/2010/main" val="134116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703" r:id="rId21"/>
    <p:sldLayoutId id="2147483704" r:id="rId2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13648720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research-and-innovation/funding/funding-opportunities/funding-programmes-and-open-calls/horizon-europe/eu-missions-horizon-europe/healthy-oceans-seas-coastal-and-inland-waters_en#:~:text=EU%20Missions%20are%20a%20novelty%20of%20the%20Horizon,marine%20eco-systems%20and%2025%2C000%20km%20of%20free-flowing%20rivers."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3388" y="1703814"/>
            <a:ext cx="10065224" cy="3205070"/>
          </a:xfrm>
        </p:spPr>
        <p:txBody>
          <a:bodyPr>
            <a:noAutofit/>
          </a:bodyPr>
          <a:lstStyle/>
          <a:p>
            <a:pPr algn="ctr">
              <a:lnSpc>
                <a:spcPct val="150000"/>
              </a:lnSpc>
              <a:spcBef>
                <a:spcPts val="1200"/>
              </a:spcBef>
              <a:spcAft>
                <a:spcPts val="1200"/>
              </a:spcAft>
            </a:pPr>
            <a:r>
              <a:rPr lang="en-GB" sz="3200" smtClean="0"/>
              <a:t>OCTA Webinars on EU Programmes</a:t>
            </a:r>
            <a:br>
              <a:rPr lang="en-GB" sz="3200" smtClean="0"/>
            </a:br>
            <a:r>
              <a:rPr lang="en-GB" sz="3200" smtClean="0"/>
              <a:t>Introduction to the Horizon Europe Missions</a:t>
            </a:r>
            <a:br>
              <a:rPr lang="en-GB" sz="3200" smtClean="0"/>
            </a:br>
            <a:endParaRPr lang="en-GB" sz="3000" dirty="0"/>
          </a:p>
        </p:txBody>
      </p:sp>
      <p:sp>
        <p:nvSpPr>
          <p:cNvPr id="7" name="Subtitle 6"/>
          <p:cNvSpPr>
            <a:spLocks noGrp="1"/>
          </p:cNvSpPr>
          <p:nvPr>
            <p:ph type="subTitle" idx="1"/>
          </p:nvPr>
        </p:nvSpPr>
        <p:spPr>
          <a:xfrm>
            <a:off x="1317915" y="3541737"/>
            <a:ext cx="10065224" cy="897754"/>
          </a:xfrm>
        </p:spPr>
        <p:txBody>
          <a:bodyPr/>
          <a:lstStyle/>
          <a:p>
            <a:pPr algn="ctr"/>
            <a:r>
              <a:rPr lang="it-IT" sz="3600" b="1" smtClean="0"/>
              <a:t>Mission Restore our Ocean and waters</a:t>
            </a:r>
            <a:endParaRPr lang="en-GB" sz="3600" b="1" dirty="0"/>
          </a:p>
        </p:txBody>
      </p:sp>
      <p:sp>
        <p:nvSpPr>
          <p:cNvPr id="8" name="Text Placeholder 7"/>
          <p:cNvSpPr>
            <a:spLocks noGrp="1"/>
          </p:cNvSpPr>
          <p:nvPr>
            <p:ph type="body" sz="quarter" idx="13"/>
          </p:nvPr>
        </p:nvSpPr>
        <p:spPr>
          <a:xfrm>
            <a:off x="5889523" y="5393876"/>
            <a:ext cx="6096000" cy="1054653"/>
          </a:xfrm>
        </p:spPr>
        <p:txBody>
          <a:bodyPr/>
          <a:lstStyle/>
          <a:p>
            <a:pPr algn="l">
              <a:spcAft>
                <a:spcPts val="1200"/>
              </a:spcAft>
            </a:pPr>
            <a:r>
              <a:rPr lang="en-US" sz="2000" b="1" dirty="0" smtClean="0">
                <a:solidFill>
                  <a:srgbClr val="FFC000"/>
                </a:solidFill>
              </a:rPr>
              <a:t>Andreea </a:t>
            </a:r>
            <a:r>
              <a:rPr lang="en-US" sz="2000" b="1" dirty="0" err="1" smtClean="0">
                <a:solidFill>
                  <a:srgbClr val="FFC000"/>
                </a:solidFill>
              </a:rPr>
              <a:t>Strachinescu</a:t>
            </a:r>
            <a:r>
              <a:rPr lang="en-US" sz="2000" b="1" dirty="0" smtClean="0">
                <a:solidFill>
                  <a:srgbClr val="FFC000"/>
                </a:solidFill>
              </a:rPr>
              <a:t> –</a:t>
            </a:r>
            <a:r>
              <a:rPr lang="en-US" sz="2000" dirty="0" smtClean="0">
                <a:solidFill>
                  <a:srgbClr val="FFC000"/>
                </a:solidFill>
              </a:rPr>
              <a:t> Head of the Maritime </a:t>
            </a:r>
            <a:r>
              <a:rPr lang="en-US" sz="2000" dirty="0">
                <a:solidFill>
                  <a:srgbClr val="FFC000"/>
                </a:solidFill>
              </a:rPr>
              <a:t>Innovation, Marine Knowledge and Investment </a:t>
            </a:r>
            <a:r>
              <a:rPr lang="en-US" sz="2000" dirty="0" smtClean="0">
                <a:solidFill>
                  <a:srgbClr val="FFC000"/>
                </a:solidFill>
              </a:rPr>
              <a:t>Unit - European Commission - </a:t>
            </a:r>
            <a:r>
              <a:rPr lang="en-US" sz="2000" dirty="0">
                <a:solidFill>
                  <a:srgbClr val="FFC000"/>
                </a:solidFill>
              </a:rPr>
              <a:t>DG MARE</a:t>
            </a:r>
            <a:endParaRPr lang="en-GB" sz="2000" dirty="0">
              <a:solidFill>
                <a:srgbClr val="FFC000"/>
              </a:solidFill>
            </a:endParaRPr>
          </a:p>
        </p:txBody>
      </p:sp>
      <p:sp>
        <p:nvSpPr>
          <p:cNvPr id="2" name="Rectangle 1"/>
          <p:cNvSpPr/>
          <p:nvPr/>
        </p:nvSpPr>
        <p:spPr>
          <a:xfrm>
            <a:off x="5054753" y="4489521"/>
            <a:ext cx="2143536" cy="523220"/>
          </a:xfrm>
          <a:prstGeom prst="rect">
            <a:avLst/>
          </a:prstGeom>
        </p:spPr>
        <p:txBody>
          <a:bodyPr wrap="none">
            <a:spAutoFit/>
          </a:bodyPr>
          <a:lstStyle/>
          <a:p>
            <a:r>
              <a:rPr lang="en-US" sz="2800" b="1" dirty="0" smtClean="0">
                <a:solidFill>
                  <a:schemeClr val="bg1"/>
                </a:solidFill>
                <a:latin typeface="Calibri Light" panose="020F0302020204030204" pitchFamily="34" charset="0"/>
                <a:ea typeface="Calibri" panose="020F0502020204030204" pitchFamily="34" charset="0"/>
              </a:rPr>
              <a:t>22 June 2022 </a:t>
            </a:r>
            <a:endParaRPr lang="en-GB" sz="2800" b="1" dirty="0">
              <a:solidFill>
                <a:schemeClr val="bg1"/>
              </a:solidFill>
            </a:endParaRPr>
          </a:p>
        </p:txBody>
      </p:sp>
    </p:spTree>
    <p:extLst>
      <p:ext uri="{BB962C8B-B14F-4D97-AF65-F5344CB8AC3E}">
        <p14:creationId xmlns:p14="http://schemas.microsoft.com/office/powerpoint/2010/main" val="1121371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0993860"/>
              </p:ext>
            </p:extLst>
          </p:nvPr>
        </p:nvGraphicFramePr>
        <p:xfrm>
          <a:off x="137652" y="1563329"/>
          <a:ext cx="11956024" cy="1514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37652" y="3215148"/>
            <a:ext cx="11956025" cy="3642852"/>
            <a:chOff x="0" y="0"/>
            <a:chExt cx="11440181" cy="4564242"/>
          </a:xfrm>
        </p:grpSpPr>
        <p:sp>
          <p:nvSpPr>
            <p:cNvPr id="6" name="Rounded Rectangle 5"/>
            <p:cNvSpPr/>
            <p:nvPr/>
          </p:nvSpPr>
          <p:spPr>
            <a:xfrm>
              <a:off x="0" y="0"/>
              <a:ext cx="11440181" cy="4564242"/>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Rounded Rectangle 4"/>
            <p:cNvSpPr txBox="1"/>
            <p:nvPr/>
          </p:nvSpPr>
          <p:spPr>
            <a:xfrm>
              <a:off x="2744460" y="0"/>
              <a:ext cx="8695720" cy="45642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GB" sz="2500" b="1" kern="1200" dirty="0" smtClean="0">
                  <a:solidFill>
                    <a:schemeClr val="tx1"/>
                  </a:solidFill>
                </a:rPr>
                <a:t>Enabling actions: Citizen mobilisation &amp; engagement; studies</a:t>
              </a:r>
              <a:endParaRPr lang="en-US" sz="2500" b="1" kern="1200" dirty="0">
                <a:solidFill>
                  <a:schemeClr val="tx1"/>
                </a:solidFill>
              </a:endParaRPr>
            </a:p>
            <a:p>
              <a:pPr marL="228600" lvl="1" indent="-228600" algn="l" defTabSz="1111250">
                <a:lnSpc>
                  <a:spcPct val="90000"/>
                </a:lnSpc>
                <a:spcBef>
                  <a:spcPct val="0"/>
                </a:spcBef>
                <a:spcAft>
                  <a:spcPct val="15000"/>
                </a:spcAft>
                <a:buChar char="••"/>
              </a:pPr>
              <a:r>
                <a:rPr lang="en-US" sz="2500" kern="1200" dirty="0" smtClean="0">
                  <a:solidFill>
                    <a:schemeClr val="tx1">
                      <a:lumMod val="75000"/>
                    </a:schemeClr>
                  </a:solidFill>
                </a:rPr>
                <a:t>Student and school activities for the promotion of education on ‘blue’ sustainability and the protection of marine and freshwater ecosystems (CSA, 3 million EUR)</a:t>
              </a:r>
              <a:endParaRPr lang="en-US" sz="2500" kern="1200" dirty="0">
                <a:solidFill>
                  <a:schemeClr val="tx1">
                    <a:lumMod val="75000"/>
                  </a:schemeClr>
                </a:solidFill>
              </a:endParaRPr>
            </a:p>
            <a:p>
              <a:pPr marL="228600" lvl="1" indent="-228600" algn="l" defTabSz="1111250">
                <a:lnSpc>
                  <a:spcPct val="90000"/>
                </a:lnSpc>
                <a:spcBef>
                  <a:spcPct val="0"/>
                </a:spcBef>
                <a:spcAft>
                  <a:spcPct val="15000"/>
                </a:spcAft>
                <a:buChar char="••"/>
              </a:pPr>
              <a:r>
                <a:rPr lang="en-US" sz="2500" kern="1200" dirty="0" smtClean="0">
                  <a:solidFill>
                    <a:schemeClr val="tx1">
                      <a:lumMod val="75000"/>
                    </a:schemeClr>
                  </a:solidFill>
                </a:rPr>
                <a:t>Towards local community-driven business models: regenerative ocean farming (CSA, 3 million EUR)</a:t>
              </a:r>
              <a:endParaRPr lang="en-US" sz="2500" kern="1200" dirty="0">
                <a:solidFill>
                  <a:schemeClr val="tx1">
                    <a:lumMod val="75000"/>
                  </a:schemeClr>
                </a:solidFill>
              </a:endParaRPr>
            </a:p>
            <a:p>
              <a:pPr marL="228600" lvl="1" indent="-228600" algn="l" defTabSz="1111250">
                <a:lnSpc>
                  <a:spcPct val="90000"/>
                </a:lnSpc>
                <a:spcBef>
                  <a:spcPct val="0"/>
                </a:spcBef>
                <a:spcAft>
                  <a:spcPct val="15000"/>
                </a:spcAft>
                <a:buChar char="••"/>
              </a:pPr>
              <a:r>
                <a:rPr lang="en-US" sz="2500" kern="1200" dirty="0" smtClean="0">
                  <a:solidFill>
                    <a:schemeClr val="tx1">
                      <a:lumMod val="75000"/>
                    </a:schemeClr>
                  </a:solidFill>
                </a:rPr>
                <a:t>Towards a European e-DNA library of marine and freshwater species (CSA, 2 million EUR)</a:t>
              </a:r>
              <a:endParaRPr lang="en-US" sz="2500" kern="1200" dirty="0">
                <a:solidFill>
                  <a:schemeClr val="tx1">
                    <a:lumMod val="75000"/>
                  </a:schemeClr>
                </a:solidFill>
              </a:endParaRPr>
            </a:p>
            <a:p>
              <a:pPr marL="228600" lvl="1" indent="-228600" algn="l" defTabSz="1111250">
                <a:lnSpc>
                  <a:spcPct val="90000"/>
                </a:lnSpc>
                <a:spcBef>
                  <a:spcPct val="0"/>
                </a:spcBef>
                <a:spcAft>
                  <a:spcPct val="15000"/>
                </a:spcAft>
                <a:buChar char="••"/>
              </a:pPr>
              <a:endParaRPr lang="en-US" sz="2500" kern="1200" dirty="0">
                <a:solidFill>
                  <a:schemeClr val="tx1"/>
                </a:solidFill>
              </a:endParaRPr>
            </a:p>
            <a:p>
              <a:pPr marL="228600" lvl="1" indent="-228600" algn="l" defTabSz="1111250">
                <a:lnSpc>
                  <a:spcPct val="90000"/>
                </a:lnSpc>
                <a:spcBef>
                  <a:spcPct val="0"/>
                </a:spcBef>
                <a:spcAft>
                  <a:spcPct val="15000"/>
                </a:spcAft>
                <a:buChar char="••"/>
              </a:pPr>
              <a:endParaRPr lang="en-US" sz="2500" kern="1200" dirty="0"/>
            </a:p>
          </p:txBody>
        </p:sp>
      </p:grpSp>
      <p:sp>
        <p:nvSpPr>
          <p:cNvPr id="8" name="Rounded Rectangle 7"/>
          <p:cNvSpPr/>
          <p:nvPr/>
        </p:nvSpPr>
        <p:spPr>
          <a:xfrm>
            <a:off x="532927" y="4233573"/>
            <a:ext cx="1807151" cy="1705110"/>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Title 1"/>
          <p:cNvSpPr>
            <a:spLocks noGrp="1"/>
          </p:cNvSpPr>
          <p:nvPr>
            <p:ph type="title"/>
          </p:nvPr>
        </p:nvSpPr>
        <p:spPr>
          <a:xfrm>
            <a:off x="176980" y="603140"/>
            <a:ext cx="11838039" cy="1008574"/>
          </a:xfrm>
        </p:spPr>
        <p:txBody>
          <a:bodyPr>
            <a:normAutofit/>
          </a:bodyPr>
          <a:lstStyle/>
          <a:p>
            <a:pPr algn="ctr"/>
            <a:r>
              <a:rPr lang="en-GB" sz="3100" dirty="0" smtClean="0"/>
              <a:t>Mission work programme 2022</a:t>
            </a:r>
            <a:r>
              <a:rPr lang="en-GB" dirty="0" smtClean="0"/>
              <a:t/>
            </a:r>
            <a:br>
              <a:rPr lang="en-GB" dirty="0" smtClean="0"/>
            </a:br>
            <a:endParaRPr lang="en-US" sz="2800" dirty="0">
              <a:solidFill>
                <a:schemeClr val="tx2"/>
              </a:solidFill>
            </a:endParaRPr>
          </a:p>
        </p:txBody>
      </p:sp>
    </p:spTree>
    <p:extLst>
      <p:ext uri="{BB962C8B-B14F-4D97-AF65-F5344CB8AC3E}">
        <p14:creationId xmlns:p14="http://schemas.microsoft.com/office/powerpoint/2010/main" val="273953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46774451"/>
              </p:ext>
            </p:extLst>
          </p:nvPr>
        </p:nvGraphicFramePr>
        <p:xfrm>
          <a:off x="211757" y="1478025"/>
          <a:ext cx="1148293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90673" y="1864653"/>
            <a:ext cx="1531205"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Rounded Rectangle 8"/>
          <p:cNvSpPr/>
          <p:nvPr/>
        </p:nvSpPr>
        <p:spPr>
          <a:xfrm>
            <a:off x="190672" y="5076267"/>
            <a:ext cx="1531205"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Rounded Rectangle 9"/>
          <p:cNvSpPr/>
          <p:nvPr/>
        </p:nvSpPr>
        <p:spPr>
          <a:xfrm>
            <a:off x="495472" y="3451975"/>
            <a:ext cx="1531205" cy="1438004"/>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Title 1">
            <a:extLst>
              <a:ext uri="{FF2B5EF4-FFF2-40B4-BE49-F238E27FC236}">
                <a16:creationId xmlns:a16="http://schemas.microsoft.com/office/drawing/2014/main" id="{1A74505A-04F0-40AC-A1B7-3F8696104F63}"/>
              </a:ext>
            </a:extLst>
          </p:cNvPr>
          <p:cNvSpPr>
            <a:spLocks noGrp="1"/>
          </p:cNvSpPr>
          <p:nvPr>
            <p:ph type="title"/>
          </p:nvPr>
        </p:nvSpPr>
        <p:spPr>
          <a:xfrm>
            <a:off x="3467195" y="865742"/>
            <a:ext cx="6494951" cy="892189"/>
          </a:xfrm>
        </p:spPr>
        <p:txBody>
          <a:bodyPr lIns="91440" tIns="45720" rIns="91440" bIns="45720" anchor="t">
            <a:noAutofit/>
          </a:bodyPr>
          <a:lstStyle/>
          <a:p>
            <a:r>
              <a:rPr lang="en-US" sz="3200" dirty="0" smtClean="0">
                <a:solidFill>
                  <a:schemeClr val="tx2"/>
                </a:solidFill>
              </a:rPr>
              <a:t>A </a:t>
            </a:r>
            <a:r>
              <a:rPr lang="en-US" sz="3200" dirty="0">
                <a:solidFill>
                  <a:schemeClr val="tx2"/>
                </a:solidFill>
              </a:rPr>
              <a:t>joint commitment to Restoring </a:t>
            </a:r>
            <a:r>
              <a:rPr lang="en-US" sz="3200" dirty="0" smtClean="0">
                <a:solidFill>
                  <a:schemeClr val="tx2"/>
                </a:solidFill>
              </a:rPr>
              <a:t/>
            </a:r>
            <a:br>
              <a:rPr lang="en-US" sz="3200" dirty="0" smtClean="0">
                <a:solidFill>
                  <a:schemeClr val="tx2"/>
                </a:solidFill>
              </a:rPr>
            </a:br>
            <a:r>
              <a:rPr lang="en-US" sz="3200" dirty="0" smtClean="0">
                <a:solidFill>
                  <a:schemeClr val="tx2"/>
                </a:solidFill>
              </a:rPr>
              <a:t>our </a:t>
            </a:r>
            <a:r>
              <a:rPr lang="en-US" sz="3200" dirty="0">
                <a:solidFill>
                  <a:schemeClr val="tx2"/>
                </a:solidFill>
              </a:rPr>
              <a:t>Ocean and </a:t>
            </a:r>
            <a:r>
              <a:rPr lang="en-US" sz="3200" dirty="0" smtClean="0">
                <a:solidFill>
                  <a:schemeClr val="tx2"/>
                </a:solidFill>
              </a:rPr>
              <a:t>Waters</a:t>
            </a:r>
            <a:endParaRPr lang="en-US" sz="3200" dirty="0">
              <a:solidFill>
                <a:schemeClr val="tx2"/>
              </a:solidFill>
            </a:endParaRPr>
          </a:p>
        </p:txBody>
      </p:sp>
      <p:pic>
        <p:nvPicPr>
          <p:cNvPr id="14" name="Picture 13" descr="A picture containing old, lamp&#10;&#10;Description automatically generated">
            <a:extLst>
              <a:ext uri="{FF2B5EF4-FFF2-40B4-BE49-F238E27FC236}">
                <a16:creationId xmlns:a16="http://schemas.microsoft.com/office/drawing/2014/main" id="{9D022396-C316-46B7-827B-8A29047D1EEE}"/>
              </a:ext>
            </a:extLst>
          </p:cNvPr>
          <p:cNvPicPr>
            <a:picLocks noChangeAspect="1"/>
          </p:cNvPicPr>
          <p:nvPr/>
        </p:nvPicPr>
        <p:blipFill>
          <a:blip r:embed="rId9"/>
          <a:stretch>
            <a:fillRect/>
          </a:stretch>
        </p:blipFill>
        <p:spPr>
          <a:xfrm>
            <a:off x="1664592" y="710898"/>
            <a:ext cx="1681788" cy="1105630"/>
          </a:xfrm>
          <a:prstGeom prst="rect">
            <a:avLst/>
          </a:prstGeom>
        </p:spPr>
      </p:pic>
      <p:sp>
        <p:nvSpPr>
          <p:cNvPr id="15" name="TextBox 14">
            <a:extLst>
              <a:ext uri="{FF2B5EF4-FFF2-40B4-BE49-F238E27FC236}">
                <a16:creationId xmlns:a16="http://schemas.microsoft.com/office/drawing/2014/main" id="{36A2DCC2-2408-4C92-B18E-12E419A817A1}"/>
              </a:ext>
            </a:extLst>
          </p:cNvPr>
          <p:cNvSpPr txBox="1"/>
          <p:nvPr/>
        </p:nvSpPr>
        <p:spPr>
          <a:xfrm>
            <a:off x="1846945" y="1009797"/>
            <a:ext cx="1317081" cy="5078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Arial"/>
                <a:ea typeface="+mn-ea"/>
                <a:cs typeface="+mn-cs"/>
              </a:rPr>
              <a:t>MISSION IMPLEMENTATION CHARTER</a:t>
            </a:r>
            <a:endParaRPr kumimoji="0" lang="fr-BE" sz="800" b="1" i="0" u="none" strike="noStrike" kern="1200" cap="none" spc="0" normalizeH="0" baseline="0" noProof="0" dirty="0">
              <a:ln>
                <a:noFill/>
              </a:ln>
              <a:solidFill>
                <a:srgbClr val="4D4D4D"/>
              </a:solidFill>
              <a:effectLst>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325244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993047"/>
            <a:ext cx="9051051" cy="886553"/>
          </a:xfrm>
        </p:spPr>
        <p:txBody>
          <a:bodyPr/>
          <a:lstStyle/>
          <a:p>
            <a:pPr algn="r"/>
            <a:r>
              <a:rPr lang="en-US" dirty="0" smtClean="0">
                <a:solidFill>
                  <a:srgbClr val="0000CC"/>
                </a:solidFill>
              </a:rPr>
              <a:t>Mission Charter</a:t>
            </a:r>
            <a:endParaRPr lang="fr-BE" dirty="0">
              <a:solidFill>
                <a:srgbClr val="0000CC"/>
              </a:solidFill>
            </a:endParaRPr>
          </a:p>
        </p:txBody>
      </p:sp>
      <p:pic>
        <p:nvPicPr>
          <p:cNvPr id="5" name="Picture 4"/>
          <p:cNvPicPr>
            <a:picLocks noChangeAspect="1"/>
          </p:cNvPicPr>
          <p:nvPr/>
        </p:nvPicPr>
        <p:blipFill>
          <a:blip r:embed="rId3"/>
          <a:stretch>
            <a:fillRect/>
          </a:stretch>
        </p:blipFill>
        <p:spPr>
          <a:xfrm>
            <a:off x="59265" y="2575871"/>
            <a:ext cx="4416636" cy="2953218"/>
          </a:xfrm>
          <a:prstGeom prst="rect">
            <a:avLst/>
          </a:prstGeom>
        </p:spPr>
      </p:pic>
      <p:sp>
        <p:nvSpPr>
          <p:cNvPr id="6" name="TextBox 5"/>
          <p:cNvSpPr txBox="1"/>
          <p:nvPr/>
        </p:nvSpPr>
        <p:spPr>
          <a:xfrm>
            <a:off x="1029714" y="3544649"/>
            <a:ext cx="2475738" cy="1015663"/>
          </a:xfrm>
          <a:prstGeom prst="rect">
            <a:avLst/>
          </a:prstGeom>
          <a:noFill/>
        </p:spPr>
        <p:txBody>
          <a:bodyPr wrap="square" lIns="91440" tIns="45720" rIns="91440" bIns="45720" rtlCol="0" anchor="t">
            <a:spAutoFit/>
          </a:bodyPr>
          <a:lstStyle/>
          <a:p>
            <a:pPr algn="ctr"/>
            <a:r>
              <a:rPr lang="en-US" sz="2000" b="1" dirty="0">
                <a:effectLst>
                  <a:outerShdw blurRad="38100" dist="38100" dir="2700000" algn="tl">
                    <a:srgbClr val="000000">
                      <a:alpha val="43137"/>
                    </a:srgbClr>
                  </a:outerShdw>
                </a:effectLst>
              </a:rPr>
              <a:t>MISSION </a:t>
            </a:r>
            <a:endParaRPr lang="en-US" sz="2000" b="1" dirty="0" smtClean="0">
              <a:effectLst>
                <a:outerShdw blurRad="38100" dist="38100" dir="2700000" algn="tl">
                  <a:srgbClr val="000000">
                    <a:alpha val="43137"/>
                  </a:srgbClr>
                </a:outerShdw>
              </a:effectLst>
            </a:endParaRPr>
          </a:p>
          <a:p>
            <a:pPr algn="ctr"/>
            <a:endParaRPr lang="en-US" sz="2000" b="1" dirty="0">
              <a:effectLst>
                <a:outerShdw blurRad="38100" dist="38100" dir="2700000" algn="tl">
                  <a:srgbClr val="000000">
                    <a:alpha val="43137"/>
                  </a:srgbClr>
                </a:outerShdw>
              </a:effectLst>
            </a:endParaRPr>
          </a:p>
          <a:p>
            <a:pPr algn="ctr"/>
            <a:r>
              <a:rPr lang="en-US" sz="2000" b="1" dirty="0" smtClean="0">
                <a:effectLst>
                  <a:outerShdw blurRad="38100" dist="38100" dir="2700000" algn="tl">
                    <a:srgbClr val="000000">
                      <a:alpha val="43137"/>
                    </a:srgbClr>
                  </a:outerShdw>
                </a:effectLst>
              </a:rPr>
              <a:t>CHARTER</a:t>
            </a:r>
            <a:endParaRPr lang="fr-BE"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01030" y="2151514"/>
            <a:ext cx="7228418" cy="4817595"/>
          </a:xfrm>
        </p:spPr>
        <p:txBody>
          <a:bodyPr lIns="91440" tIns="45720" rIns="91440" bIns="45720" anchor="t">
            <a:normAutofit/>
          </a:bodyPr>
          <a:lstStyle/>
          <a:p>
            <a:pPr>
              <a:buClr>
                <a:srgbClr val="0000CC"/>
              </a:buClr>
            </a:pPr>
            <a:r>
              <a:rPr lang="en-GB" dirty="0" smtClean="0">
                <a:solidFill>
                  <a:srgbClr val="0000CC"/>
                </a:solidFill>
              </a:rPr>
              <a:t>Developed </a:t>
            </a:r>
            <a:r>
              <a:rPr lang="en-GB" dirty="0">
                <a:solidFill>
                  <a:srgbClr val="0000CC"/>
                </a:solidFill>
              </a:rPr>
              <a:t>by the Commission in close cooperation with </a:t>
            </a:r>
            <a:r>
              <a:rPr lang="en-GB" dirty="0" smtClean="0">
                <a:solidFill>
                  <a:srgbClr val="0000CC"/>
                </a:solidFill>
              </a:rPr>
              <a:t>the MS/ACs, regions and key stakeholders willing to contribute to the implementation of the Mission</a:t>
            </a:r>
          </a:p>
          <a:p>
            <a:pPr>
              <a:buClr>
                <a:srgbClr val="0000CC"/>
              </a:buClr>
            </a:pPr>
            <a:r>
              <a:rPr lang="en-GB" dirty="0" smtClean="0">
                <a:solidFill>
                  <a:srgbClr val="0000CC"/>
                </a:solidFill>
              </a:rPr>
              <a:t>Sets the direction when defining initiatives</a:t>
            </a:r>
            <a:r>
              <a:rPr lang="en-GB" dirty="0">
                <a:solidFill>
                  <a:srgbClr val="0000CC"/>
                </a:solidFill>
              </a:rPr>
              <a:t>, </a:t>
            </a:r>
            <a:r>
              <a:rPr lang="en-GB" dirty="0" smtClean="0">
                <a:solidFill>
                  <a:srgbClr val="0000CC"/>
                </a:solidFill>
              </a:rPr>
              <a:t>programmes, actions and common agendas for restoring our ocean and waters </a:t>
            </a:r>
          </a:p>
          <a:p>
            <a:pPr>
              <a:buClr>
                <a:srgbClr val="0000CC"/>
              </a:buClr>
            </a:pPr>
            <a:r>
              <a:rPr lang="it-IT" dirty="0" smtClean="0">
                <a:solidFill>
                  <a:srgbClr val="0000CC"/>
                </a:solidFill>
              </a:rPr>
              <a:t>Non-</a:t>
            </a:r>
            <a:r>
              <a:rPr lang="it-IT" dirty="0" err="1" smtClean="0">
                <a:solidFill>
                  <a:srgbClr val="0000CC"/>
                </a:solidFill>
              </a:rPr>
              <a:t>binding</a:t>
            </a:r>
            <a:r>
              <a:rPr lang="it-IT" dirty="0" smtClean="0">
                <a:solidFill>
                  <a:srgbClr val="0000CC"/>
                </a:solidFill>
              </a:rPr>
              <a:t> engagement </a:t>
            </a:r>
          </a:p>
          <a:p>
            <a:pPr>
              <a:buClr>
                <a:srgbClr val="0000CC"/>
              </a:buClr>
            </a:pPr>
            <a:r>
              <a:rPr lang="en-US" dirty="0">
                <a:solidFill>
                  <a:srgbClr val="0000CC"/>
                </a:solidFill>
              </a:rPr>
              <a:t>E</a:t>
            </a:r>
            <a:r>
              <a:rPr lang="en-US" dirty="0" smtClean="0">
                <a:solidFill>
                  <a:srgbClr val="0000CC"/>
                </a:solidFill>
              </a:rPr>
              <a:t>xpected </a:t>
            </a:r>
            <a:r>
              <a:rPr lang="en-US" dirty="0">
                <a:solidFill>
                  <a:srgbClr val="0000CC"/>
                </a:solidFill>
              </a:rPr>
              <a:t>by June 2022 and launched at the UN Ocean Conference on 27 June-1 July.</a:t>
            </a:r>
          </a:p>
          <a:p>
            <a:pPr>
              <a:buClr>
                <a:srgbClr val="0000CC"/>
              </a:buClr>
            </a:pPr>
            <a:endParaRPr lang="en-GB" dirty="0">
              <a:solidFill>
                <a:srgbClr val="0000CC"/>
              </a:solidFill>
            </a:endParaRPr>
          </a:p>
        </p:txBody>
      </p:sp>
    </p:spTree>
    <p:extLst>
      <p:ext uri="{BB962C8B-B14F-4D97-AF65-F5344CB8AC3E}">
        <p14:creationId xmlns:p14="http://schemas.microsoft.com/office/powerpoint/2010/main" val="425915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7A80E-C491-4521-B655-CACEC0AB07B0}"/>
              </a:ext>
            </a:extLst>
          </p:cNvPr>
          <p:cNvSpPr>
            <a:spLocks noGrp="1"/>
          </p:cNvSpPr>
          <p:nvPr>
            <p:ph idx="1"/>
          </p:nvPr>
        </p:nvSpPr>
        <p:spPr>
          <a:xfrm>
            <a:off x="287272" y="779129"/>
            <a:ext cx="11430283" cy="5592260"/>
          </a:xfrm>
        </p:spPr>
        <p:txBody>
          <a:bodyPr lIns="91440" tIns="45720" rIns="91440" bIns="45720" anchor="t"/>
          <a:lstStyle/>
          <a:p>
            <a:pPr marL="0" indent="0">
              <a:spcAft>
                <a:spcPts val="0"/>
              </a:spcAft>
              <a:buClr>
                <a:srgbClr val="0000CC"/>
              </a:buClr>
              <a:buNone/>
            </a:pPr>
            <a:r>
              <a:rPr lang="en-US" sz="3000" b="1" dirty="0" smtClean="0">
                <a:solidFill>
                  <a:srgbClr val="0000CC"/>
                </a:solidFill>
              </a:rPr>
              <a:t>Mission Charter areas of actions you may </a:t>
            </a:r>
          </a:p>
          <a:p>
            <a:pPr marL="0" indent="0">
              <a:spcBef>
                <a:spcPts val="600"/>
              </a:spcBef>
              <a:spcAft>
                <a:spcPts val="0"/>
              </a:spcAft>
              <a:buClr>
                <a:srgbClr val="0000CC"/>
              </a:buClr>
              <a:buNone/>
            </a:pPr>
            <a:r>
              <a:rPr lang="en-US" sz="3000" b="1" dirty="0" smtClean="0">
                <a:solidFill>
                  <a:srgbClr val="0000CC"/>
                </a:solidFill>
              </a:rPr>
              <a:t>want to contribute to:</a:t>
            </a:r>
          </a:p>
          <a:p>
            <a:pPr>
              <a:spcBef>
                <a:spcPts val="600"/>
              </a:spcBef>
              <a:buClr>
                <a:srgbClr val="0000CC"/>
              </a:buClr>
              <a:buFont typeface="Wingdings" panose="05000000000000000000" pitchFamily="2" charset="2"/>
              <a:buChar char="ü"/>
            </a:pPr>
            <a:r>
              <a:rPr lang="en-US" sz="2000" b="1" dirty="0" smtClean="0">
                <a:solidFill>
                  <a:srgbClr val="0000CC"/>
                </a:solidFill>
              </a:rPr>
              <a:t>Research and innovation: </a:t>
            </a:r>
            <a:r>
              <a:rPr lang="en-US" sz="2000" dirty="0" err="1" smtClean="0">
                <a:solidFill>
                  <a:srgbClr val="0000CC"/>
                </a:solidFill>
              </a:rPr>
              <a:t>mobilise</a:t>
            </a:r>
            <a:r>
              <a:rPr lang="en-US" sz="2000" dirty="0" smtClean="0">
                <a:solidFill>
                  <a:srgbClr val="0000CC"/>
                </a:solidFill>
              </a:rPr>
              <a:t> your </a:t>
            </a:r>
            <a:r>
              <a:rPr lang="en-US" sz="2000" dirty="0" err="1" smtClean="0">
                <a:solidFill>
                  <a:srgbClr val="0000CC"/>
                </a:solidFill>
              </a:rPr>
              <a:t>programmes</a:t>
            </a:r>
            <a:r>
              <a:rPr lang="en-US" sz="2000" dirty="0" smtClean="0">
                <a:solidFill>
                  <a:srgbClr val="0000CC"/>
                </a:solidFill>
              </a:rPr>
              <a:t>, instruments and resources for healthy ocean and waters and a sustainable blue economy</a:t>
            </a:r>
          </a:p>
          <a:p>
            <a:pPr>
              <a:buClr>
                <a:srgbClr val="0000CC"/>
              </a:buClr>
              <a:buFont typeface="Wingdings" panose="05000000000000000000" pitchFamily="2" charset="2"/>
              <a:buChar char="ü"/>
            </a:pPr>
            <a:r>
              <a:rPr lang="en-US" sz="2000" b="1" dirty="0">
                <a:solidFill>
                  <a:srgbClr val="0000CC"/>
                </a:solidFill>
              </a:rPr>
              <a:t> Upscaling, deployment and replication of solutions</a:t>
            </a:r>
            <a:r>
              <a:rPr lang="en-US" sz="2000" dirty="0">
                <a:solidFill>
                  <a:srgbClr val="0000CC"/>
                </a:solidFill>
              </a:rPr>
              <a:t>: support well-functioning innovation ecosystems and its different components: finance, investments, infrastructures, talents, regulations, …</a:t>
            </a:r>
          </a:p>
          <a:p>
            <a:pPr>
              <a:buClr>
                <a:srgbClr val="0000CC"/>
              </a:buClr>
              <a:buFont typeface="Wingdings" panose="05000000000000000000" pitchFamily="2" charset="2"/>
              <a:buChar char="ü"/>
            </a:pPr>
            <a:r>
              <a:rPr lang="en-US" sz="2000" b="1" dirty="0" smtClean="0">
                <a:solidFill>
                  <a:srgbClr val="0000CC"/>
                </a:solidFill>
              </a:rPr>
              <a:t> Evidence-based knowledge and data: </a:t>
            </a:r>
            <a:r>
              <a:rPr lang="en-US" sz="2000" dirty="0" smtClean="0">
                <a:solidFill>
                  <a:srgbClr val="0000CC"/>
                </a:solidFill>
              </a:rPr>
              <a:t>generate, use and share authoritative knowledge and data in marine, maritime  and biodiversity domains in line with FAIR principles and feed the Mission Ocean Knowledge System and Mission baseline studies</a:t>
            </a:r>
          </a:p>
          <a:p>
            <a:pPr>
              <a:buClr>
                <a:srgbClr val="0000CC"/>
              </a:buClr>
              <a:buFont typeface="Wingdings" panose="05000000000000000000" pitchFamily="2" charset="2"/>
              <a:buChar char="ü"/>
            </a:pPr>
            <a:r>
              <a:rPr lang="en-US" sz="2000" dirty="0" smtClean="0">
                <a:solidFill>
                  <a:srgbClr val="0000CC"/>
                </a:solidFill>
              </a:rPr>
              <a:t> </a:t>
            </a:r>
            <a:r>
              <a:rPr lang="en-US" sz="2000" b="1" dirty="0">
                <a:solidFill>
                  <a:srgbClr val="0000CC"/>
                </a:solidFill>
              </a:rPr>
              <a:t>Outreach, </a:t>
            </a:r>
            <a:r>
              <a:rPr lang="en-US" sz="2000" b="1" dirty="0" smtClean="0">
                <a:solidFill>
                  <a:srgbClr val="0000CC"/>
                </a:solidFill>
              </a:rPr>
              <a:t>public </a:t>
            </a:r>
            <a:r>
              <a:rPr lang="en-US" sz="2000" b="1" dirty="0" err="1" smtClean="0">
                <a:solidFill>
                  <a:srgbClr val="0000CC"/>
                </a:solidFill>
              </a:rPr>
              <a:t>mobilisation</a:t>
            </a:r>
            <a:r>
              <a:rPr lang="en-US" sz="2000" b="1" dirty="0" smtClean="0">
                <a:solidFill>
                  <a:srgbClr val="0000CC"/>
                </a:solidFill>
              </a:rPr>
              <a:t> and engagement:</a:t>
            </a:r>
            <a:r>
              <a:rPr lang="en-US" sz="2000" dirty="0" smtClean="0">
                <a:solidFill>
                  <a:srgbClr val="0000CC"/>
                </a:solidFill>
              </a:rPr>
              <a:t> promote involvement and citizen-led initiatives; ocean literacy; awareness raising and participatory approaches</a:t>
            </a:r>
          </a:p>
          <a:p>
            <a:pPr>
              <a:buClr>
                <a:srgbClr val="0000CC"/>
              </a:buClr>
              <a:buFont typeface="Wingdings" panose="05000000000000000000" pitchFamily="2" charset="2"/>
              <a:buChar char="ü"/>
            </a:pPr>
            <a:r>
              <a:rPr lang="en-US" sz="2000" dirty="0" smtClean="0">
                <a:solidFill>
                  <a:srgbClr val="0000CC"/>
                </a:solidFill>
              </a:rPr>
              <a:t> Establishment of </a:t>
            </a:r>
            <a:r>
              <a:rPr lang="en-US" sz="2000" b="1" dirty="0" smtClean="0">
                <a:solidFill>
                  <a:srgbClr val="0000CC"/>
                </a:solidFill>
              </a:rPr>
              <a:t>Communities of practice </a:t>
            </a:r>
            <a:r>
              <a:rPr lang="en-US" sz="2000" dirty="0" smtClean="0">
                <a:solidFill>
                  <a:srgbClr val="0000CC"/>
                </a:solidFill>
              </a:rPr>
              <a:t>to serve as fora for co-design, exchanges of experiences, tools and good practice, to coordinate actions and  to take stock of progress</a:t>
            </a:r>
            <a:endParaRPr lang="en-US" sz="2000" dirty="0">
              <a:solidFill>
                <a:srgbClr val="0000CC"/>
              </a:solidFill>
            </a:endParaRPr>
          </a:p>
        </p:txBody>
      </p:sp>
      <p:pic>
        <p:nvPicPr>
          <p:cNvPr id="5" name="Picture 4" descr="A picture containing old, lamp&#10;&#10;Description automatically generated">
            <a:extLst>
              <a:ext uri="{FF2B5EF4-FFF2-40B4-BE49-F238E27FC236}">
                <a16:creationId xmlns:a16="http://schemas.microsoft.com/office/drawing/2014/main" id="{9D022396-C316-46B7-827B-8A29047D1EEE}"/>
              </a:ext>
            </a:extLst>
          </p:cNvPr>
          <p:cNvPicPr>
            <a:picLocks noChangeAspect="1"/>
          </p:cNvPicPr>
          <p:nvPr/>
        </p:nvPicPr>
        <p:blipFill>
          <a:blip r:embed="rId3"/>
          <a:stretch>
            <a:fillRect/>
          </a:stretch>
        </p:blipFill>
        <p:spPr>
          <a:xfrm>
            <a:off x="8014462" y="226314"/>
            <a:ext cx="1681788" cy="1105630"/>
          </a:xfrm>
          <a:prstGeom prst="rect">
            <a:avLst/>
          </a:prstGeom>
        </p:spPr>
      </p:pic>
      <p:sp>
        <p:nvSpPr>
          <p:cNvPr id="7" name="TextBox 6">
            <a:extLst>
              <a:ext uri="{FF2B5EF4-FFF2-40B4-BE49-F238E27FC236}">
                <a16:creationId xmlns:a16="http://schemas.microsoft.com/office/drawing/2014/main" id="{36A2DCC2-2408-4C92-B18E-12E419A817A1}"/>
              </a:ext>
            </a:extLst>
          </p:cNvPr>
          <p:cNvSpPr txBox="1"/>
          <p:nvPr/>
        </p:nvSpPr>
        <p:spPr>
          <a:xfrm>
            <a:off x="8196815" y="525213"/>
            <a:ext cx="1317081" cy="507831"/>
          </a:xfrm>
          <a:prstGeom prst="rect">
            <a:avLst/>
          </a:prstGeom>
          <a:noFill/>
        </p:spPr>
        <p:txBody>
          <a:bodyPr wrap="square" lIns="91440" tIns="45720" rIns="91440" bIns="45720" rtlCol="0" anchor="t">
            <a:spAutoFit/>
          </a:bodyPr>
          <a:lstStyle/>
          <a:p>
            <a:pPr algn="ctr"/>
            <a:r>
              <a:rPr lang="en-US" sz="900" b="1" dirty="0">
                <a:effectLst>
                  <a:outerShdw blurRad="38100" dist="38100" dir="2700000" algn="tl">
                    <a:srgbClr val="000000">
                      <a:alpha val="43137"/>
                    </a:srgbClr>
                  </a:outerShdw>
                </a:effectLst>
              </a:rPr>
              <a:t>MISSION IMPLEMENTATION CHARTER</a:t>
            </a:r>
            <a:endParaRPr lang="fr-BE"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549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520440"/>
            <a:ext cx="12192000" cy="1682496"/>
          </a:xfrm>
        </p:spPr>
        <p:txBody>
          <a:bodyPr/>
          <a:lstStyle/>
          <a:p>
            <a:r>
              <a:rPr lang="en-GB" sz="2400" b="1"/>
              <a:t>#MissionOcean </a:t>
            </a:r>
          </a:p>
          <a:p>
            <a:r>
              <a:rPr lang="en-GB" sz="2400" b="1"/>
              <a:t>#EUmissions  </a:t>
            </a:r>
          </a:p>
          <a:p>
            <a:r>
              <a:rPr lang="en-GB" sz="2400" b="1"/>
              <a:t>#HorizonEU</a:t>
            </a:r>
          </a:p>
          <a:p>
            <a:endParaRPr lang="en-GB" sz="2400" b="1"/>
          </a:p>
          <a:p>
            <a:endParaRPr lang="en-GB" sz="2400" b="1"/>
          </a:p>
        </p:txBody>
      </p:sp>
      <p:sp>
        <p:nvSpPr>
          <p:cNvPr id="2" name="Rectangle 1"/>
          <p:cNvSpPr/>
          <p:nvPr/>
        </p:nvSpPr>
        <p:spPr>
          <a:xfrm>
            <a:off x="2702560" y="5018270"/>
            <a:ext cx="8249920" cy="369332"/>
          </a:xfrm>
          <a:prstGeom prst="rect">
            <a:avLst/>
          </a:prstGeom>
        </p:spPr>
        <p:txBody>
          <a:bodyPr wrap="square">
            <a:spAutoFit/>
          </a:bodyPr>
          <a:lstStyle/>
          <a:p>
            <a:r>
              <a:rPr lang="en-US" dirty="0">
                <a:hlinkClick r:id="rId3"/>
              </a:rPr>
              <a:t>EU Mission: Restore our Ocean and Waters | European Commission (europa.eu)</a:t>
            </a:r>
            <a:endParaRPr lang="en-GB" dirty="0"/>
          </a:p>
        </p:txBody>
      </p:sp>
    </p:spTree>
    <p:extLst>
      <p:ext uri="{BB962C8B-B14F-4D97-AF65-F5344CB8AC3E}">
        <p14:creationId xmlns:p14="http://schemas.microsoft.com/office/powerpoint/2010/main" val="354748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9" y="625778"/>
            <a:ext cx="11178978" cy="1325563"/>
          </a:xfrm>
          <a:prstGeom prst="rect">
            <a:avLst/>
          </a:prstGeom>
        </p:spPr>
        <p:txBody>
          <a:bodyPr>
            <a:normAutofit/>
          </a:bodyPr>
          <a:lstStyle/>
          <a:p>
            <a:pPr algn="ctr"/>
            <a:r>
              <a:rPr lang="en-GB" sz="3200" dirty="0">
                <a:solidFill>
                  <a:srgbClr val="035DC1"/>
                </a:solidFill>
                <a:latin typeface="Arial"/>
                <a:ea typeface="+mn-ea"/>
                <a:cs typeface="Arial"/>
              </a:rPr>
              <a:t>European Missions: a new approach to address </a:t>
            </a:r>
            <a:r>
              <a:rPr lang="en-GB" sz="3200" dirty="0" smtClean="0">
                <a:solidFill>
                  <a:srgbClr val="035DC1"/>
                </a:solidFill>
                <a:latin typeface="Arial"/>
                <a:ea typeface="+mn-ea"/>
                <a:cs typeface="Arial"/>
              </a:rPr>
              <a:t/>
            </a:r>
            <a:br>
              <a:rPr lang="en-GB" sz="3200" dirty="0" smtClean="0">
                <a:solidFill>
                  <a:srgbClr val="035DC1"/>
                </a:solidFill>
                <a:latin typeface="Arial"/>
                <a:ea typeface="+mn-ea"/>
                <a:cs typeface="Arial"/>
              </a:rPr>
            </a:br>
            <a:r>
              <a:rPr lang="en-GB" sz="3200" dirty="0" smtClean="0">
                <a:solidFill>
                  <a:srgbClr val="035DC1"/>
                </a:solidFill>
                <a:latin typeface="Arial"/>
                <a:ea typeface="+mn-ea"/>
                <a:cs typeface="Arial"/>
              </a:rPr>
              <a:t>major </a:t>
            </a:r>
            <a:r>
              <a:rPr lang="en-GB" sz="3200" dirty="0">
                <a:solidFill>
                  <a:srgbClr val="035DC1"/>
                </a:solidFill>
                <a:latin typeface="Arial"/>
                <a:ea typeface="+mn-ea"/>
                <a:cs typeface="Arial"/>
              </a:rPr>
              <a:t>challenges</a:t>
            </a:r>
          </a:p>
        </p:txBody>
      </p:sp>
      <p:sp>
        <p:nvSpPr>
          <p:cNvPr id="3" name="Content Placeholder 2"/>
          <p:cNvSpPr>
            <a:spLocks noGrp="1"/>
          </p:cNvSpPr>
          <p:nvPr>
            <p:ph idx="1"/>
          </p:nvPr>
        </p:nvSpPr>
        <p:spPr>
          <a:xfrm>
            <a:off x="402778" y="1828430"/>
            <a:ext cx="11045709" cy="4877170"/>
          </a:xfrm>
          <a:prstGeom prst="rect">
            <a:avLst/>
          </a:prstGeom>
        </p:spPr>
        <p:txBody>
          <a:bodyPr/>
          <a:lstStyle/>
          <a:p>
            <a:pPr marL="0" indent="0">
              <a:buNone/>
            </a:pPr>
            <a:endParaRPr lang="en-US" sz="2000" b="1" dirty="0">
              <a:solidFill>
                <a:srgbClr val="024B9C"/>
              </a:solidFill>
              <a:latin typeface="Arial"/>
              <a:cs typeface="+mn-cs"/>
            </a:endParaRPr>
          </a:p>
          <a:p>
            <a:r>
              <a:rPr lang="en-US" dirty="0">
                <a:solidFill>
                  <a:srgbClr val="024B9C"/>
                </a:solidFill>
              </a:rPr>
              <a:t>European Missions are a new way to bring innovative solutions to some of our greatest challenges: </a:t>
            </a:r>
            <a:r>
              <a:rPr lang="en-US" b="1" dirty="0">
                <a:solidFill>
                  <a:srgbClr val="024B9C"/>
                </a:solidFill>
              </a:rPr>
              <a:t>the restoration of our ocean and waters is one of them!</a:t>
            </a:r>
          </a:p>
          <a:p>
            <a:r>
              <a:rPr lang="en-US" dirty="0">
                <a:solidFill>
                  <a:srgbClr val="024B9C"/>
                </a:solidFill>
              </a:rPr>
              <a:t>They have ambitious goals and will deliver concrete results by 2030: </a:t>
            </a:r>
            <a:r>
              <a:rPr lang="en-US" b="1" dirty="0">
                <a:solidFill>
                  <a:srgbClr val="024B9C"/>
                </a:solidFill>
              </a:rPr>
              <a:t>Mission ocean and </a:t>
            </a:r>
            <a:r>
              <a:rPr lang="en-US" b="1" dirty="0" smtClean="0">
                <a:solidFill>
                  <a:srgbClr val="024B9C"/>
                </a:solidFill>
              </a:rPr>
              <a:t>waters </a:t>
            </a:r>
            <a:r>
              <a:rPr lang="en-US" b="1" dirty="0">
                <a:solidFill>
                  <a:srgbClr val="024B9C"/>
                </a:solidFill>
              </a:rPr>
              <a:t>has 3 main policy objectives and 2 enablers</a:t>
            </a:r>
          </a:p>
          <a:p>
            <a:r>
              <a:rPr lang="en-US" dirty="0">
                <a:solidFill>
                  <a:srgbClr val="024B9C"/>
                </a:solidFill>
              </a:rPr>
              <a:t>Missions will operate as a portfolio of actions – such as R&amp;I projects, policy/legislative initiatives, citizen engagement, finance and investments: </a:t>
            </a:r>
            <a:r>
              <a:rPr lang="en-US" b="1" dirty="0">
                <a:solidFill>
                  <a:srgbClr val="024B9C"/>
                </a:solidFill>
              </a:rPr>
              <a:t>joining forces around Mission ocean and </a:t>
            </a:r>
            <a:r>
              <a:rPr lang="en-US" b="1" dirty="0" smtClean="0">
                <a:solidFill>
                  <a:srgbClr val="024B9C"/>
                </a:solidFill>
              </a:rPr>
              <a:t>waters </a:t>
            </a:r>
            <a:r>
              <a:rPr lang="en-US" b="1" dirty="0">
                <a:solidFill>
                  <a:srgbClr val="024B9C"/>
                </a:solidFill>
              </a:rPr>
              <a:t>objectives is </a:t>
            </a:r>
            <a:r>
              <a:rPr lang="en-US" b="1" dirty="0" smtClean="0">
                <a:solidFill>
                  <a:srgbClr val="024B9C"/>
                </a:solidFill>
              </a:rPr>
              <a:t>crucial!</a:t>
            </a:r>
            <a:endParaRPr lang="fr-BE" b="1" dirty="0">
              <a:solidFill>
                <a:srgbClr val="024B9C"/>
              </a:solidFill>
            </a:endParaRPr>
          </a:p>
        </p:txBody>
      </p:sp>
    </p:spTree>
    <p:extLst>
      <p:ext uri="{BB962C8B-B14F-4D97-AF65-F5344CB8AC3E}">
        <p14:creationId xmlns:p14="http://schemas.microsoft.com/office/powerpoint/2010/main" val="107980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07" y="3205467"/>
            <a:ext cx="11080186" cy="1616083"/>
          </a:xfrm>
        </p:spPr>
        <p:txBody>
          <a:bodyPr>
            <a:normAutofit fontScale="90000"/>
          </a:bodyPr>
          <a:lstStyle/>
          <a:p>
            <a:r>
              <a:rPr lang="en-GB" dirty="0" smtClean="0"/>
              <a:t>European Mission </a:t>
            </a:r>
            <a:br>
              <a:rPr lang="en-GB" dirty="0" smtClean="0"/>
            </a:br>
            <a:r>
              <a:rPr lang="en-GB" dirty="0" smtClean="0"/>
              <a:t>‘Restore our Ocean and Waters by 2030’</a:t>
            </a:r>
            <a:br>
              <a:rPr lang="en-GB" dirty="0" smtClean="0"/>
            </a:br>
            <a:r>
              <a:rPr lang="en-GB" dirty="0" smtClean="0"/>
              <a:t/>
            </a:r>
            <a:br>
              <a:rPr lang="en-GB" dirty="0" smtClean="0"/>
            </a:br>
            <a:r>
              <a:rPr lang="en-GB" i="1" dirty="0" smtClean="0">
                <a:solidFill>
                  <a:schemeClr val="bg2">
                    <a:lumMod val="50000"/>
                  </a:schemeClr>
                </a:solidFill>
              </a:rPr>
              <a:t>Systemic </a:t>
            </a:r>
            <a:r>
              <a:rPr lang="en-GB" i="1" dirty="0">
                <a:solidFill>
                  <a:schemeClr val="bg2">
                    <a:lumMod val="50000"/>
                  </a:schemeClr>
                </a:solidFill>
              </a:rPr>
              <a:t>path </a:t>
            </a:r>
            <a:r>
              <a:rPr lang="en-GB" i="1" dirty="0" smtClean="0">
                <a:solidFill>
                  <a:schemeClr val="bg2">
                    <a:lumMod val="50000"/>
                  </a:schemeClr>
                </a:solidFill>
              </a:rPr>
              <a:t/>
            </a:r>
            <a:br>
              <a:rPr lang="en-GB" i="1" dirty="0" smtClean="0">
                <a:solidFill>
                  <a:schemeClr val="bg2">
                    <a:lumMod val="50000"/>
                  </a:schemeClr>
                </a:solidFill>
              </a:rPr>
            </a:br>
            <a:r>
              <a:rPr lang="en-GB" i="1" dirty="0" smtClean="0">
                <a:solidFill>
                  <a:schemeClr val="bg2">
                    <a:lumMod val="50000"/>
                  </a:schemeClr>
                </a:solidFill>
              </a:rPr>
              <a:t>to </a:t>
            </a:r>
            <a:r>
              <a:rPr lang="en-GB" i="1" dirty="0">
                <a:solidFill>
                  <a:schemeClr val="bg2">
                    <a:lumMod val="50000"/>
                  </a:schemeClr>
                </a:solidFill>
              </a:rPr>
              <a:t>restoration of the health of the ocean &amp; waters </a:t>
            </a:r>
            <a:br>
              <a:rPr lang="en-GB" i="1" dirty="0">
                <a:solidFill>
                  <a:schemeClr val="bg2">
                    <a:lumMod val="50000"/>
                  </a:schemeClr>
                </a:solidFill>
              </a:rPr>
            </a:br>
            <a:r>
              <a:rPr lang="en-GB" sz="2700" b="0" i="1" dirty="0">
                <a:solidFill>
                  <a:srgbClr val="00B0F0"/>
                </a:solidFill>
              </a:rPr>
              <a:t>as recommended by the </a:t>
            </a:r>
            <a:r>
              <a:rPr lang="en-GB" sz="2700" b="0" i="1" dirty="0" smtClean="0">
                <a:solidFill>
                  <a:srgbClr val="00B0F0"/>
                </a:solidFill>
              </a:rPr>
              <a:t/>
            </a:r>
            <a:br>
              <a:rPr lang="en-GB" sz="2700" b="0" i="1" dirty="0" smtClean="0">
                <a:solidFill>
                  <a:srgbClr val="00B0F0"/>
                </a:solidFill>
              </a:rPr>
            </a:br>
            <a:r>
              <a:rPr lang="en-GB" sz="2700" b="0" i="1" dirty="0" smtClean="0">
                <a:solidFill>
                  <a:srgbClr val="00B0F0"/>
                </a:solidFill>
              </a:rPr>
              <a:t>Mission </a:t>
            </a:r>
            <a:r>
              <a:rPr lang="en-GB" sz="2700" b="0" i="1" dirty="0">
                <a:solidFill>
                  <a:srgbClr val="00B0F0"/>
                </a:solidFill>
              </a:rPr>
              <a:t>Board in </a:t>
            </a:r>
            <a:r>
              <a:rPr lang="en-GB" sz="2700" b="0" i="1" dirty="0" smtClean="0">
                <a:solidFill>
                  <a:srgbClr val="00B0F0"/>
                </a:solidFill>
              </a:rPr>
              <a:t>its </a:t>
            </a:r>
            <a:r>
              <a:rPr lang="en-GB" sz="2700" b="0" i="1" dirty="0">
                <a:solidFill>
                  <a:srgbClr val="00B0F0"/>
                </a:solidFill>
              </a:rPr>
              <a:t>Starfish report</a:t>
            </a:r>
            <a:endParaRPr lang="en-GB" sz="2700" b="0" dirty="0">
              <a:solidFill>
                <a:srgbClr val="00B0F0"/>
              </a:solidFill>
            </a:endParaRPr>
          </a:p>
        </p:txBody>
      </p:sp>
      <p:pic>
        <p:nvPicPr>
          <p:cNvPr id="3" name="Picture 2"/>
          <p:cNvPicPr>
            <a:picLocks noChangeAspect="1"/>
          </p:cNvPicPr>
          <p:nvPr/>
        </p:nvPicPr>
        <p:blipFill>
          <a:blip r:embed="rId3"/>
          <a:stretch>
            <a:fillRect/>
          </a:stretch>
        </p:blipFill>
        <p:spPr>
          <a:xfrm>
            <a:off x="103965" y="930687"/>
            <a:ext cx="1597243" cy="2187819"/>
          </a:xfrm>
          <a:prstGeom prst="rect">
            <a:avLst/>
          </a:prstGeom>
        </p:spPr>
      </p:pic>
      <p:pic>
        <p:nvPicPr>
          <p:cNvPr id="4" name="Picture 3"/>
          <p:cNvPicPr>
            <a:picLocks noChangeAspect="1"/>
          </p:cNvPicPr>
          <p:nvPr/>
        </p:nvPicPr>
        <p:blipFill>
          <a:blip r:embed="rId4"/>
          <a:stretch>
            <a:fillRect/>
          </a:stretch>
        </p:blipFill>
        <p:spPr>
          <a:xfrm>
            <a:off x="4572000" y="4988941"/>
            <a:ext cx="2594343" cy="1800966"/>
          </a:xfrm>
          <a:prstGeom prst="rect">
            <a:avLst/>
          </a:prstGeom>
        </p:spPr>
      </p:pic>
    </p:spTree>
    <p:extLst>
      <p:ext uri="{BB962C8B-B14F-4D97-AF65-F5344CB8AC3E}">
        <p14:creationId xmlns:p14="http://schemas.microsoft.com/office/powerpoint/2010/main" val="156299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88" y="866974"/>
            <a:ext cx="11453824" cy="1050516"/>
          </a:xfrm>
        </p:spPr>
        <p:txBody>
          <a:bodyPr lIns="91440" tIns="45720" rIns="91440" bIns="45720" anchor="t">
            <a:normAutofit/>
          </a:bodyPr>
          <a:lstStyle/>
          <a:p>
            <a:pPr algn="ctr"/>
            <a:r>
              <a:rPr lang="en-GB" sz="3000" dirty="0" smtClean="0">
                <a:solidFill>
                  <a:srgbClr val="035DC1"/>
                </a:solidFill>
                <a:latin typeface="Arial"/>
                <a:ea typeface="+mn-ea"/>
                <a:cs typeface="Arial"/>
              </a:rPr>
              <a:t>Mission Restore our ocean and waters by 2030: </a:t>
            </a:r>
            <a:br>
              <a:rPr lang="en-GB" sz="3000" dirty="0" smtClean="0">
                <a:solidFill>
                  <a:srgbClr val="035DC1"/>
                </a:solidFill>
                <a:latin typeface="Arial"/>
                <a:ea typeface="+mn-ea"/>
                <a:cs typeface="Arial"/>
              </a:rPr>
            </a:br>
            <a:r>
              <a:rPr lang="en-GB" sz="3000" dirty="0" smtClean="0">
                <a:solidFill>
                  <a:srgbClr val="035DC1"/>
                </a:solidFill>
                <a:latin typeface="Arial"/>
                <a:ea typeface="+mn-ea"/>
                <a:cs typeface="Arial"/>
              </a:rPr>
              <a:t>objectives and targets</a:t>
            </a:r>
            <a:endParaRPr lang="en-US" sz="3000" dirty="0">
              <a:solidFill>
                <a:srgbClr val="035DC1"/>
              </a:solidFill>
              <a:latin typeface="Arial"/>
              <a:ea typeface="+mn-ea"/>
              <a:cs typeface="Arial"/>
            </a:endParaRPr>
          </a:p>
        </p:txBody>
      </p:sp>
      <p:graphicFrame>
        <p:nvGraphicFramePr>
          <p:cNvPr id="7" name="Diagram 6"/>
          <p:cNvGraphicFramePr/>
          <p:nvPr>
            <p:extLst>
              <p:ext uri="{D42A27DB-BD31-4B8C-83A1-F6EECF244321}">
                <p14:modId xmlns:p14="http://schemas.microsoft.com/office/powerpoint/2010/main" val="380568120"/>
              </p:ext>
            </p:extLst>
          </p:nvPr>
        </p:nvGraphicFramePr>
        <p:xfrm>
          <a:off x="334367" y="1792999"/>
          <a:ext cx="11453824" cy="395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34367" y="5800345"/>
            <a:ext cx="11611828" cy="974077"/>
            <a:chOff x="0" y="1564"/>
            <a:chExt cx="4123376" cy="1305469"/>
          </a:xfrm>
          <a:solidFill>
            <a:schemeClr val="tx2">
              <a:lumMod val="60000"/>
              <a:lumOff val="40000"/>
            </a:schemeClr>
          </a:solidFill>
        </p:grpSpPr>
        <p:sp>
          <p:nvSpPr>
            <p:cNvPr id="10" name="Rounded Rectangle 9"/>
            <p:cNvSpPr/>
            <p:nvPr/>
          </p:nvSpPr>
          <p:spPr>
            <a:xfrm>
              <a:off x="0" y="1564"/>
              <a:ext cx="4123376" cy="1305469"/>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txBox="1"/>
            <p:nvPr/>
          </p:nvSpPr>
          <p:spPr>
            <a:xfrm>
              <a:off x="63728" y="65292"/>
              <a:ext cx="3995920" cy="11780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1263650" lvl="1" indent="-806450" defTabSz="889000">
                <a:lnSpc>
                  <a:spcPct val="90000"/>
                </a:lnSpc>
                <a:spcBef>
                  <a:spcPct val="0"/>
                </a:spcBef>
                <a:spcAft>
                  <a:spcPct val="35000"/>
                </a:spcAft>
              </a:pPr>
              <a:r>
                <a:rPr lang="en-US" sz="2000" b="1" kern="1200" cap="small" baseline="0" dirty="0" smtClean="0"/>
                <a:t>ENABLERS: - Digital Ocean and waters knowledge System </a:t>
              </a:r>
            </a:p>
            <a:p>
              <a:pPr marL="1976438" lvl="4" defTabSz="889000">
                <a:lnSpc>
                  <a:spcPct val="90000"/>
                </a:lnSpc>
                <a:spcBef>
                  <a:spcPct val="0"/>
                </a:spcBef>
                <a:spcAft>
                  <a:spcPct val="35000"/>
                </a:spcAft>
              </a:pPr>
              <a:r>
                <a:rPr lang="en-US" sz="2000" b="1" kern="1200" cap="small" baseline="0" dirty="0" smtClean="0"/>
                <a:t> - Public mobilization</a:t>
              </a:r>
              <a:r>
                <a:rPr lang="en-US" sz="2000" b="1" kern="1200" cap="small" dirty="0" smtClean="0"/>
                <a:t> and engagement</a:t>
              </a:r>
              <a:r>
                <a:rPr lang="en-US" sz="2000" b="1" kern="1200" cap="small" baseline="0" dirty="0" smtClean="0"/>
                <a:t> </a:t>
              </a:r>
              <a:endParaRPr lang="en-US" sz="2000" b="1" kern="1200" cap="small" baseline="0" dirty="0"/>
            </a:p>
          </p:txBody>
        </p:sp>
      </p:grpSp>
    </p:spTree>
    <p:extLst>
      <p:ext uri="{BB962C8B-B14F-4D97-AF65-F5344CB8AC3E}">
        <p14:creationId xmlns:p14="http://schemas.microsoft.com/office/powerpoint/2010/main" val="198188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B53C16-7D2B-4946-AEB0-518803C38AFC}"/>
              </a:ext>
            </a:extLst>
          </p:cNvPr>
          <p:cNvPicPr>
            <a:picLocks noChangeAspect="1"/>
          </p:cNvPicPr>
          <p:nvPr/>
        </p:nvPicPr>
        <p:blipFill rotWithShape="1">
          <a:blip r:embed="rId3"/>
          <a:srcRect l="2982" r="4431" b="1"/>
          <a:stretch/>
        </p:blipFill>
        <p:spPr>
          <a:xfrm>
            <a:off x="3229704" y="30236"/>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5">
            <a:extLst>
              <a:ext uri="{FF2B5EF4-FFF2-40B4-BE49-F238E27FC236}">
                <a16:creationId xmlns:a16="http://schemas.microsoft.com/office/drawing/2014/main" id="{E2056A6B-DC42-4A69-B2AC-1B1D8C7DBDAB}"/>
              </a:ext>
            </a:extLst>
          </p:cNvPr>
          <p:cNvPicPr>
            <a:picLocks noChangeAspect="1"/>
          </p:cNvPicPr>
          <p:nvPr/>
        </p:nvPicPr>
        <p:blipFill rotWithShape="1">
          <a:blip r:embed="rId4"/>
          <a:srcRect l="8788" r="-3" b="-3"/>
          <a:stretch/>
        </p:blipFill>
        <p:spPr>
          <a:xfrm>
            <a:off x="7416953" y="3491839"/>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4" name="Picture 3">
            <a:extLst>
              <a:ext uri="{FF2B5EF4-FFF2-40B4-BE49-F238E27FC236}">
                <a16:creationId xmlns:a16="http://schemas.microsoft.com/office/drawing/2014/main" id="{AD8E2AE4-0D2E-422C-BFF3-C57BB6CA5A5D}"/>
              </a:ext>
            </a:extLst>
          </p:cNvPr>
          <p:cNvPicPr>
            <a:picLocks noChangeAspect="1"/>
          </p:cNvPicPr>
          <p:nvPr/>
        </p:nvPicPr>
        <p:blipFill rotWithShape="1">
          <a:blip r:embed="rId5"/>
          <a:srcRect l="2996" r="4329" b="-3"/>
          <a:stretch/>
        </p:blipFill>
        <p:spPr>
          <a:xfrm>
            <a:off x="3212354" y="3501894"/>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p:nvSpPr>
          <p:cNvPr id="2" name="Title 1">
            <a:extLst>
              <a:ext uri="{FF2B5EF4-FFF2-40B4-BE49-F238E27FC236}">
                <a16:creationId xmlns:a16="http://schemas.microsoft.com/office/drawing/2014/main" id="{91609FB3-38AC-4D0E-B50B-099BCF2BC56F}"/>
              </a:ext>
            </a:extLst>
          </p:cNvPr>
          <p:cNvSpPr>
            <a:spLocks noGrp="1"/>
          </p:cNvSpPr>
          <p:nvPr>
            <p:ph type="title"/>
          </p:nvPr>
        </p:nvSpPr>
        <p:spPr>
          <a:xfrm>
            <a:off x="159617" y="1848051"/>
            <a:ext cx="3417506" cy="2887578"/>
          </a:xfrm>
        </p:spPr>
        <p:txBody>
          <a:bodyPr vert="horz" lIns="91440" tIns="45720" rIns="91440" bIns="45720" rtlCol="0" anchor="ctr">
            <a:noAutofit/>
          </a:bodyPr>
          <a:lstStyle/>
          <a:p>
            <a:r>
              <a:rPr lang="en-US" sz="3200" kern="1200" dirty="0">
                <a:solidFill>
                  <a:srgbClr val="024B9C"/>
                </a:solidFill>
              </a:rPr>
              <a:t>Mission lighthouses: </a:t>
            </a:r>
            <a:r>
              <a:rPr lang="en-US" sz="3200" kern="1200" dirty="0" smtClean="0">
                <a:solidFill>
                  <a:srgbClr val="024B9C"/>
                </a:solidFill>
              </a:rPr>
              <a:t/>
            </a:r>
            <a:br>
              <a:rPr lang="en-US" sz="3200" kern="1200" dirty="0" smtClean="0">
                <a:solidFill>
                  <a:srgbClr val="024B9C"/>
                </a:solidFill>
              </a:rPr>
            </a:br>
            <a:r>
              <a:rPr lang="en-US" sz="2800" b="0" dirty="0" smtClean="0">
                <a:solidFill>
                  <a:srgbClr val="024B9C"/>
                </a:solidFill>
              </a:rPr>
              <a:t>sites</a:t>
            </a:r>
            <a:r>
              <a:rPr lang="en-US" sz="2400" b="0" dirty="0" smtClean="0">
                <a:solidFill>
                  <a:srgbClr val="024B9C"/>
                </a:solidFill>
              </a:rPr>
              <a:t> </a:t>
            </a:r>
            <a:r>
              <a:rPr lang="en-US" sz="2800" b="0" dirty="0" smtClean="0">
                <a:solidFill>
                  <a:srgbClr val="024B9C"/>
                </a:solidFill>
              </a:rPr>
              <a:t>to develop, </a:t>
            </a:r>
            <a:r>
              <a:rPr lang="en-US" sz="2800" b="0" dirty="0">
                <a:solidFill>
                  <a:srgbClr val="024B9C"/>
                </a:solidFill>
              </a:rPr>
              <a:t>pilot, demonstrate, </a:t>
            </a:r>
            <a:r>
              <a:rPr lang="en-US" sz="2800" b="0" dirty="0" smtClean="0">
                <a:solidFill>
                  <a:srgbClr val="024B9C"/>
                </a:solidFill>
              </a:rPr>
              <a:t>and </a:t>
            </a:r>
            <a:r>
              <a:rPr lang="en-US" sz="2800" b="0" dirty="0">
                <a:solidFill>
                  <a:srgbClr val="024B9C"/>
                </a:solidFill>
              </a:rPr>
              <a:t>deploy the Mission </a:t>
            </a:r>
            <a:r>
              <a:rPr lang="en-US" sz="2800" b="0" dirty="0" smtClean="0">
                <a:solidFill>
                  <a:srgbClr val="024B9C"/>
                </a:solidFill>
              </a:rPr>
              <a:t>outcomes </a:t>
            </a:r>
            <a:r>
              <a:rPr lang="en-US" sz="2800" b="0" dirty="0">
                <a:solidFill>
                  <a:srgbClr val="024B9C"/>
                </a:solidFill>
              </a:rPr>
              <a:t>across EU seas and river basins</a:t>
            </a:r>
            <a:br>
              <a:rPr lang="en-US" sz="2800" b="0" dirty="0">
                <a:solidFill>
                  <a:srgbClr val="024B9C"/>
                </a:solidFill>
              </a:rPr>
            </a:br>
            <a:endParaRPr lang="en-US" sz="3200" b="0" kern="1200" dirty="0">
              <a:solidFill>
                <a:srgbClr val="024B9C"/>
              </a:solidFill>
            </a:endParaRPr>
          </a:p>
        </p:txBody>
      </p:sp>
      <p:pic>
        <p:nvPicPr>
          <p:cNvPr id="5" name="Content Placeholder 4">
            <a:extLst>
              <a:ext uri="{FF2B5EF4-FFF2-40B4-BE49-F238E27FC236}">
                <a16:creationId xmlns:a16="http://schemas.microsoft.com/office/drawing/2014/main" id="{9A5D1AC3-136A-4394-A7E1-569F5B321AE7}"/>
              </a:ext>
            </a:extLst>
          </p:cNvPr>
          <p:cNvPicPr>
            <a:picLocks noChangeAspect="1"/>
          </p:cNvPicPr>
          <p:nvPr/>
        </p:nvPicPr>
        <p:blipFill rotWithShape="1">
          <a:blip r:embed="rId6"/>
          <a:srcRect l="12384" r="1" b="1"/>
          <a:stretch/>
        </p:blipFill>
        <p:spPr>
          <a:xfrm>
            <a:off x="7491859" y="48014"/>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3" name="TextBox 12">
            <a:extLst>
              <a:ext uri="{FF2B5EF4-FFF2-40B4-BE49-F238E27FC236}">
                <a16:creationId xmlns:a16="http://schemas.microsoft.com/office/drawing/2014/main" id="{6461930A-726B-4D14-B9C7-6DAF88B388AC}"/>
              </a:ext>
            </a:extLst>
          </p:cNvPr>
          <p:cNvSpPr txBox="1"/>
          <p:nvPr/>
        </p:nvSpPr>
        <p:spPr>
          <a:xfrm>
            <a:off x="4011596" y="3527966"/>
            <a:ext cx="297088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356B1"/>
                </a:solidFill>
                <a:effectLst/>
                <a:uLnTx/>
                <a:uFillTx/>
                <a:latin typeface="Segoe UI Semibold"/>
                <a:ea typeface="+mn-ea"/>
                <a:cs typeface="+mn-cs"/>
              </a:rPr>
              <a:t>Danube river basin</a:t>
            </a:r>
            <a:endParaRPr kumimoji="0" lang="en-US" sz="2400" b="1" i="0" u="none" strike="noStrike" kern="1200" cap="none" spc="0" normalizeH="0" baseline="0" noProof="0" dirty="0">
              <a:ln>
                <a:noFill/>
              </a:ln>
              <a:solidFill>
                <a:srgbClr val="0356B1"/>
              </a:solidFill>
              <a:effectLst/>
              <a:uLnTx/>
              <a:uFillTx/>
              <a:latin typeface="Segoe UI Semibold"/>
              <a:ea typeface="+mn-ea"/>
              <a:cs typeface="+mn-cs"/>
            </a:endParaRPr>
          </a:p>
        </p:txBody>
      </p:sp>
      <p:sp>
        <p:nvSpPr>
          <p:cNvPr id="16" name="TextBox 15">
            <a:extLst>
              <a:ext uri="{FF2B5EF4-FFF2-40B4-BE49-F238E27FC236}">
                <a16:creationId xmlns:a16="http://schemas.microsoft.com/office/drawing/2014/main" id="{17EA9D60-65EC-47B6-9661-317E976E7035}"/>
              </a:ext>
            </a:extLst>
          </p:cNvPr>
          <p:cNvSpPr txBox="1"/>
          <p:nvPr/>
        </p:nvSpPr>
        <p:spPr>
          <a:xfrm>
            <a:off x="8467214" y="3499562"/>
            <a:ext cx="3614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356B1"/>
                </a:solidFill>
                <a:effectLst/>
                <a:uLnTx/>
                <a:uFillTx/>
                <a:latin typeface="Segoe UI Semibold"/>
                <a:ea typeface="+mn-ea"/>
                <a:cs typeface="+mn-cs"/>
              </a:rPr>
              <a:t>Atlantic &amp; Arctic </a:t>
            </a:r>
            <a:r>
              <a:rPr kumimoji="0" lang="en-GB" sz="2400" b="1" i="0" u="none" strike="noStrike" kern="1200" cap="none" spc="0" normalizeH="0" baseline="0" noProof="0" dirty="0" smtClean="0">
                <a:ln>
                  <a:noFill/>
                </a:ln>
                <a:solidFill>
                  <a:srgbClr val="0356B1"/>
                </a:solidFill>
                <a:effectLst/>
                <a:uLnTx/>
                <a:uFillTx/>
                <a:latin typeface="Segoe UI Semibold"/>
                <a:ea typeface="+mn-ea"/>
                <a:cs typeface="+mn-cs"/>
              </a:rPr>
              <a:t>basin</a:t>
            </a:r>
            <a:endParaRPr kumimoji="0" lang="en-US" sz="2400" b="1" i="0" u="none" strike="noStrike" kern="1200" cap="none" spc="0" normalizeH="0" baseline="0" noProof="0" dirty="0">
              <a:ln>
                <a:noFill/>
              </a:ln>
              <a:solidFill>
                <a:srgbClr val="0356B1"/>
              </a:solidFill>
              <a:effectLst/>
              <a:uLnTx/>
              <a:uFillTx/>
              <a:latin typeface="Segoe UI Semibold"/>
              <a:ea typeface="+mn-ea"/>
              <a:cs typeface="+mn-cs"/>
            </a:endParaRPr>
          </a:p>
        </p:txBody>
      </p:sp>
      <p:sp>
        <p:nvSpPr>
          <p:cNvPr id="20" name="TextBox 19">
            <a:extLst>
              <a:ext uri="{FF2B5EF4-FFF2-40B4-BE49-F238E27FC236}">
                <a16:creationId xmlns:a16="http://schemas.microsoft.com/office/drawing/2014/main" id="{EAC66952-70BE-455E-8FCC-FF0958E88709}"/>
              </a:ext>
            </a:extLst>
          </p:cNvPr>
          <p:cNvSpPr txBox="1"/>
          <p:nvPr/>
        </p:nvSpPr>
        <p:spPr>
          <a:xfrm>
            <a:off x="7332861" y="30236"/>
            <a:ext cx="329380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356B1"/>
                </a:solidFill>
                <a:effectLst/>
                <a:uLnTx/>
                <a:uFillTx/>
                <a:latin typeface="Segoe UI Semibold"/>
                <a:ea typeface="+mn-ea"/>
                <a:cs typeface="+mn-cs"/>
              </a:rPr>
              <a:t>Mediterranean sea basin</a:t>
            </a:r>
            <a:endParaRPr kumimoji="0" lang="en-US" sz="2400" b="1" i="0" u="none" strike="noStrike" kern="1200" cap="none" spc="0" normalizeH="0" baseline="0" noProof="0" dirty="0">
              <a:ln>
                <a:noFill/>
              </a:ln>
              <a:solidFill>
                <a:srgbClr val="0356B1"/>
              </a:soli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D0E9A8F8-599A-4F52-BDE5-1C2DAE1A4982}"/>
              </a:ext>
            </a:extLst>
          </p:cNvPr>
          <p:cNvSpPr txBox="1"/>
          <p:nvPr/>
        </p:nvSpPr>
        <p:spPr>
          <a:xfrm>
            <a:off x="3448473" y="138832"/>
            <a:ext cx="40433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0356B1"/>
                </a:solidFill>
                <a:effectLst/>
                <a:uLnTx/>
                <a:uFillTx/>
                <a:latin typeface="Segoe UI Semibold"/>
                <a:ea typeface="+mn-ea"/>
                <a:cs typeface="+mn-cs"/>
              </a:rPr>
              <a:t>Baltic </a:t>
            </a:r>
            <a:r>
              <a:rPr kumimoji="0" lang="en-IE" sz="2400" b="1" i="0" u="none" strike="noStrike" kern="1200" cap="none" spc="0" normalizeH="0" baseline="0" noProof="0" dirty="0" smtClean="0">
                <a:ln>
                  <a:noFill/>
                </a:ln>
                <a:solidFill>
                  <a:srgbClr val="0356B1"/>
                </a:solidFill>
                <a:effectLst/>
                <a:uLnTx/>
                <a:uFillTx/>
                <a:latin typeface="Segoe UI Semibold"/>
                <a:ea typeface="+mn-ea"/>
                <a:cs typeface="+mn-cs"/>
              </a:rPr>
              <a:t>and </a:t>
            </a:r>
            <a:r>
              <a:rPr kumimoji="0" lang="en-IE" sz="2400" b="1" i="0" u="none" strike="noStrike" kern="1200" cap="none" spc="0" normalizeH="0" baseline="0" noProof="0" dirty="0">
                <a:ln>
                  <a:noFill/>
                </a:ln>
                <a:solidFill>
                  <a:srgbClr val="0356B1"/>
                </a:solidFill>
                <a:effectLst/>
                <a:uLnTx/>
                <a:uFillTx/>
                <a:latin typeface="Segoe UI Semibold"/>
                <a:ea typeface="+mn-ea"/>
                <a:cs typeface="+mn-cs"/>
              </a:rPr>
              <a:t>North </a:t>
            </a:r>
            <a:r>
              <a:rPr kumimoji="0" lang="en-IE" sz="2400" b="1" i="0" u="none" strike="noStrike" kern="1200" cap="none" spc="0" normalizeH="0" baseline="0" noProof="0" dirty="0" smtClean="0">
                <a:ln>
                  <a:noFill/>
                </a:ln>
                <a:solidFill>
                  <a:srgbClr val="0356B1"/>
                </a:solidFill>
                <a:effectLst/>
                <a:uLnTx/>
                <a:uFillTx/>
                <a:latin typeface="Segoe UI Semibold"/>
                <a:ea typeface="+mn-ea"/>
                <a:cs typeface="+mn-cs"/>
              </a:rPr>
              <a:t>Sea </a:t>
            </a:r>
            <a:r>
              <a:rPr kumimoji="0" lang="en-IE" sz="2400" b="1" i="0" u="none" strike="noStrike" kern="1200" cap="none" spc="0" normalizeH="0" baseline="0" noProof="0" dirty="0">
                <a:ln>
                  <a:noFill/>
                </a:ln>
                <a:solidFill>
                  <a:srgbClr val="0356B1"/>
                </a:solidFill>
                <a:effectLst/>
                <a:uLnTx/>
                <a:uFillTx/>
                <a:latin typeface="Segoe UI Semibold"/>
                <a:ea typeface="+mn-ea"/>
                <a:cs typeface="+mn-cs"/>
              </a:rPr>
              <a:t>basin</a:t>
            </a:r>
          </a:p>
        </p:txBody>
      </p:sp>
      <p:grpSp>
        <p:nvGrpSpPr>
          <p:cNvPr id="12" name="Group 11"/>
          <p:cNvGrpSpPr/>
          <p:nvPr/>
        </p:nvGrpSpPr>
        <p:grpSpPr>
          <a:xfrm>
            <a:off x="6096000" y="4225491"/>
            <a:ext cx="3306107" cy="1174282"/>
            <a:chOff x="0" y="1933"/>
            <a:chExt cx="3753926" cy="1276106"/>
          </a:xfrm>
        </p:grpSpPr>
        <p:sp>
          <p:nvSpPr>
            <p:cNvPr id="14" name="Rounded Rectangle 13"/>
            <p:cNvSpPr/>
            <p:nvPr/>
          </p:nvSpPr>
          <p:spPr>
            <a:xfrm>
              <a:off x="0" y="1933"/>
              <a:ext cx="3753926" cy="1276106"/>
            </a:xfrm>
            <a:prstGeom prst="roundRect">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txBox="1"/>
            <p:nvPr/>
          </p:nvSpPr>
          <p:spPr>
            <a:xfrm>
              <a:off x="62294" y="64227"/>
              <a:ext cx="3629338" cy="1151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small" spc="0" normalizeH="0" baseline="0" noProof="0" dirty="0">
                  <a:ln>
                    <a:noFill/>
                  </a:ln>
                  <a:solidFill>
                    <a:srgbClr val="FFFFFF"/>
                  </a:solidFill>
                  <a:effectLst/>
                  <a:uLnTx/>
                  <a:uFillTx/>
                  <a:latin typeface="Segoe UI"/>
                  <a:ea typeface="+mn-ea"/>
                  <a:cs typeface="+mn-cs"/>
                </a:rPr>
                <a:t>Protect and restore marine and freshwaters ecosystems and biodiversity</a:t>
              </a:r>
            </a:p>
          </p:txBody>
        </p:sp>
      </p:grpSp>
      <p:grpSp>
        <p:nvGrpSpPr>
          <p:cNvPr id="17" name="Group 16"/>
          <p:cNvGrpSpPr/>
          <p:nvPr/>
        </p:nvGrpSpPr>
        <p:grpSpPr>
          <a:xfrm>
            <a:off x="8734247" y="2127163"/>
            <a:ext cx="2902696" cy="1155052"/>
            <a:chOff x="0" y="1341844"/>
            <a:chExt cx="3753926" cy="1276106"/>
          </a:xfrm>
        </p:grpSpPr>
        <p:sp>
          <p:nvSpPr>
            <p:cNvPr id="18" name="Rounded Rectangle 17"/>
            <p:cNvSpPr/>
            <p:nvPr/>
          </p:nvSpPr>
          <p:spPr>
            <a:xfrm>
              <a:off x="0" y="1341844"/>
              <a:ext cx="3753926" cy="1276106"/>
            </a:xfrm>
            <a:prstGeom prst="roundRect">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txBox="1"/>
            <p:nvPr/>
          </p:nvSpPr>
          <p:spPr>
            <a:xfrm>
              <a:off x="62294" y="1456395"/>
              <a:ext cx="3629339" cy="11515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1" i="0" u="none" strike="noStrike" kern="1200" cap="small" spc="0" normalizeH="0" baseline="0" noProof="0" dirty="0">
                  <a:ln>
                    <a:noFill/>
                  </a:ln>
                  <a:solidFill>
                    <a:srgbClr val="FFFFFF"/>
                  </a:solidFill>
                  <a:effectLst/>
                  <a:uLnTx/>
                  <a:uFillTx/>
                  <a:latin typeface="Segoe UI"/>
                  <a:ea typeface="+mn-ea"/>
                  <a:cs typeface="+mn-cs"/>
                </a:rPr>
                <a:t>Prevent and eliminate pollution of our ocean, </a:t>
              </a:r>
              <a:r>
                <a:rPr lang="en-US" sz="2000" b="1" cap="small" dirty="0">
                  <a:solidFill>
                    <a:srgbClr val="FFFFFF"/>
                  </a:solidFill>
                  <a:latin typeface="Segoe UI"/>
                </a:rPr>
                <a:t>s</a:t>
              </a:r>
              <a:r>
                <a:rPr kumimoji="0" lang="en-US" sz="2000" b="1" i="0" u="none" strike="noStrike" kern="1200" cap="small" spc="0" normalizeH="0" baseline="0" noProof="0" dirty="0" err="1">
                  <a:ln>
                    <a:noFill/>
                  </a:ln>
                  <a:solidFill>
                    <a:srgbClr val="FFFFFF"/>
                  </a:solidFill>
                  <a:effectLst/>
                  <a:uLnTx/>
                  <a:uFillTx/>
                  <a:latin typeface="Segoe UI"/>
                  <a:ea typeface="+mn-ea"/>
                  <a:cs typeface="+mn-cs"/>
                </a:rPr>
                <a:t>eas</a:t>
              </a:r>
              <a:r>
                <a:rPr kumimoji="0" lang="en-US" sz="2000" b="1" i="0" u="none" strike="noStrike" kern="1200" cap="small" spc="0" normalizeH="0" baseline="0" noProof="0" dirty="0">
                  <a:ln>
                    <a:noFill/>
                  </a:ln>
                  <a:solidFill>
                    <a:srgbClr val="FFFFFF"/>
                  </a:solidFill>
                  <a:effectLst/>
                  <a:uLnTx/>
                  <a:uFillTx/>
                  <a:latin typeface="Segoe UI"/>
                  <a:ea typeface="+mn-ea"/>
                  <a:cs typeface="+mn-cs"/>
                </a:rPr>
                <a:t> and  waters</a:t>
              </a:r>
            </a:p>
          </p:txBody>
        </p:sp>
      </p:grpSp>
      <p:grpSp>
        <p:nvGrpSpPr>
          <p:cNvPr id="21" name="Group 20"/>
          <p:cNvGrpSpPr/>
          <p:nvPr/>
        </p:nvGrpSpPr>
        <p:grpSpPr>
          <a:xfrm>
            <a:off x="4769263" y="2063680"/>
            <a:ext cx="2892446" cy="1192299"/>
            <a:chOff x="0" y="2681756"/>
            <a:chExt cx="3753926" cy="1276106"/>
          </a:xfrm>
        </p:grpSpPr>
        <p:sp>
          <p:nvSpPr>
            <p:cNvPr id="22" name="Rounded Rectangle 21"/>
            <p:cNvSpPr/>
            <p:nvPr/>
          </p:nvSpPr>
          <p:spPr>
            <a:xfrm>
              <a:off x="0" y="2681756"/>
              <a:ext cx="3753926" cy="1276106"/>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txBox="1"/>
            <p:nvPr/>
          </p:nvSpPr>
          <p:spPr>
            <a:xfrm>
              <a:off x="62294" y="2744050"/>
              <a:ext cx="3629338" cy="1151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000" b="1" i="0" u="none" strike="noStrike" kern="1200" cap="small" spc="0" normalizeH="0" baseline="0" noProof="0" dirty="0">
                  <a:ln>
                    <a:noFill/>
                  </a:ln>
                  <a:solidFill>
                    <a:srgbClr val="FFFFFF"/>
                  </a:solidFill>
                  <a:effectLst/>
                  <a:uLnTx/>
                  <a:uFillTx/>
                  <a:latin typeface="Segoe UI"/>
                  <a:ea typeface="+mn-ea"/>
                  <a:cs typeface="+mn-cs"/>
                </a:rPr>
                <a:t>Make the blue economy carbon- neutral and circular </a:t>
              </a:r>
              <a:endParaRPr kumimoji="0" lang="en-US" sz="2000" b="1" i="0" u="none" strike="noStrike" kern="1200" cap="small" spc="0" normalizeH="0" baseline="0" noProof="0" dirty="0">
                <a:ln>
                  <a:noFill/>
                </a:ln>
                <a:solidFill>
                  <a:srgbClr val="FFFFFF"/>
                </a:solidFill>
                <a:effectLst/>
                <a:uLnTx/>
                <a:uFillTx/>
                <a:latin typeface="Segoe UI"/>
                <a:ea typeface="+mn-ea"/>
                <a:cs typeface="+mn-cs"/>
              </a:endParaRPr>
            </a:p>
          </p:txBody>
        </p:sp>
      </p:grpSp>
      <p:pic>
        <p:nvPicPr>
          <p:cNvPr id="24" name="Picture 23" descr="A lighthouse on a rocky cliff&#10;&#10;Description automatically generated with low confidence"/>
          <p:cNvPicPr>
            <a:picLocks noChangeAspect="1"/>
          </p:cNvPicPr>
          <p:nvPr/>
        </p:nvPicPr>
        <p:blipFill>
          <a:blip r:embed="rId7"/>
          <a:stretch>
            <a:fillRect/>
          </a:stretch>
        </p:blipFill>
        <p:spPr>
          <a:xfrm>
            <a:off x="408980" y="5030730"/>
            <a:ext cx="1943904" cy="1827270"/>
          </a:xfrm>
          <a:prstGeom prst="rect">
            <a:avLst/>
          </a:prstGeom>
        </p:spPr>
      </p:pic>
    </p:spTree>
    <p:extLst>
      <p:ext uri="{BB962C8B-B14F-4D97-AF65-F5344CB8AC3E}">
        <p14:creationId xmlns:p14="http://schemas.microsoft.com/office/powerpoint/2010/main" val="262092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87711" y="819724"/>
            <a:ext cx="11869009" cy="782357"/>
          </a:xfrm>
        </p:spPr>
        <p:txBody>
          <a:bodyPr>
            <a:normAutofit fontScale="90000"/>
          </a:bodyPr>
          <a:lstStyle/>
          <a:p>
            <a:pPr algn="ctr"/>
            <a:r>
              <a:rPr lang="en-GB" sz="3800" b="1" dirty="0" smtClean="0">
                <a:solidFill>
                  <a:srgbClr val="034498"/>
                </a:solidFill>
              </a:rPr>
              <a:t>Mission Ocean, seas and waters work programme </a:t>
            </a:r>
            <a:r>
              <a:rPr lang="en-GB" sz="3800" dirty="0">
                <a:solidFill>
                  <a:srgbClr val="034498"/>
                </a:solidFill>
              </a:rPr>
              <a:t/>
            </a:r>
            <a:br>
              <a:rPr lang="en-GB" sz="3800" dirty="0">
                <a:solidFill>
                  <a:srgbClr val="034498"/>
                </a:solidFill>
              </a:rPr>
            </a:br>
            <a:r>
              <a:rPr lang="en-GB" sz="2800" dirty="0" smtClean="0">
                <a:solidFill>
                  <a:srgbClr val="034498"/>
                </a:solidFill>
              </a:rPr>
              <a:t>under Horizon Europe – main features</a:t>
            </a:r>
            <a:endParaRPr lang="en-GB" sz="2800" b="1" dirty="0">
              <a:solidFill>
                <a:srgbClr val="034498"/>
              </a:solidFill>
            </a:endParaRPr>
          </a:p>
        </p:txBody>
      </p:sp>
      <p:sp>
        <p:nvSpPr>
          <p:cNvPr id="7" name="Rectangle 6"/>
          <p:cNvSpPr/>
          <p:nvPr/>
        </p:nvSpPr>
        <p:spPr>
          <a:xfrm>
            <a:off x="87711" y="1734351"/>
            <a:ext cx="11869009" cy="5452262"/>
          </a:xfrm>
          <a:prstGeom prst="rect">
            <a:avLst/>
          </a:prstGeom>
        </p:spPr>
        <p:txBody>
          <a:bodyPr wrap="square" lIns="91440" tIns="45720" rIns="91440" bIns="45720" anchor="t">
            <a:spAutoFit/>
          </a:bodyPr>
          <a:lstStyle/>
          <a:p>
            <a:pPr marL="342900" indent="-342900" algn="just">
              <a:spcBef>
                <a:spcPts val="600"/>
              </a:spcBef>
              <a:spcAft>
                <a:spcPts val="600"/>
              </a:spcAft>
              <a:buClr>
                <a:srgbClr val="024EA2"/>
              </a:buClr>
              <a:buFont typeface="Wingdings" panose="05000000000000000000" pitchFamily="2" charset="2"/>
              <a:buChar char="ü"/>
            </a:pPr>
            <a:r>
              <a:rPr lang="en-GB" sz="1900" dirty="0" smtClean="0">
                <a:solidFill>
                  <a:srgbClr val="024B9C"/>
                </a:solidFill>
              </a:rPr>
              <a:t>Follows the </a:t>
            </a:r>
            <a:r>
              <a:rPr lang="en-GB" sz="1900" b="1" dirty="0" smtClean="0">
                <a:solidFill>
                  <a:srgbClr val="024B9C"/>
                </a:solidFill>
              </a:rPr>
              <a:t>impact-driven logic </a:t>
            </a:r>
            <a:r>
              <a:rPr lang="en-GB" sz="1900" dirty="0" smtClean="0">
                <a:solidFill>
                  <a:srgbClr val="024B9C"/>
                </a:solidFill>
              </a:rPr>
              <a:t>of Horizon Europe </a:t>
            </a:r>
          </a:p>
          <a:p>
            <a:pPr marL="342900" indent="-342900" algn="just">
              <a:spcBef>
                <a:spcPts val="600"/>
              </a:spcBef>
              <a:spcAft>
                <a:spcPts val="600"/>
              </a:spcAft>
              <a:buClr>
                <a:srgbClr val="024EA2"/>
              </a:buClr>
              <a:buFont typeface="Wingdings" panose="05000000000000000000" pitchFamily="2" charset="2"/>
              <a:buChar char="ü"/>
            </a:pPr>
            <a:r>
              <a:rPr lang="en-GB" sz="1900" dirty="0" smtClean="0">
                <a:solidFill>
                  <a:srgbClr val="024B9C"/>
                </a:solidFill>
              </a:rPr>
              <a:t>Supports major </a:t>
            </a:r>
            <a:r>
              <a:rPr lang="en-GB" sz="1900" b="1" dirty="0" smtClean="0">
                <a:solidFill>
                  <a:srgbClr val="024B9C"/>
                </a:solidFill>
              </a:rPr>
              <a:t>EU policy objectives</a:t>
            </a:r>
            <a:r>
              <a:rPr lang="en-GB" sz="1900" dirty="0" smtClean="0">
                <a:solidFill>
                  <a:srgbClr val="024B9C"/>
                </a:solidFill>
              </a:rPr>
              <a:t>, e.g.: the EU Biodiversity Strategy 2030, the Action Plan toward Zero pollution, the COM on a Sustainable Blue Economy</a:t>
            </a:r>
          </a:p>
          <a:p>
            <a:pPr marL="342900" indent="-342900" algn="just">
              <a:spcBef>
                <a:spcPts val="600"/>
              </a:spcBef>
              <a:spcAft>
                <a:spcPts val="600"/>
              </a:spcAft>
              <a:buClr>
                <a:srgbClr val="024EA2"/>
              </a:buClr>
              <a:buFont typeface="Wingdings" panose="05000000000000000000" pitchFamily="2" charset="2"/>
              <a:buChar char="ü"/>
            </a:pPr>
            <a:r>
              <a:rPr lang="en-GB" sz="1900" b="1" dirty="0" smtClean="0">
                <a:solidFill>
                  <a:srgbClr val="024B9C"/>
                </a:solidFill>
              </a:rPr>
              <a:t>Participation open to any MSs and ACs as well as any third countries . Special </a:t>
            </a:r>
            <a:r>
              <a:rPr lang="en-GB" sz="1900" b="1" dirty="0" smtClean="0">
                <a:solidFill>
                  <a:srgbClr val="024B9C"/>
                </a:solidFill>
              </a:rPr>
              <a:t>focus </a:t>
            </a:r>
            <a:r>
              <a:rPr lang="en-GB" sz="1900" dirty="0" smtClean="0">
                <a:solidFill>
                  <a:srgbClr val="024B9C"/>
                </a:solidFill>
              </a:rPr>
              <a:t>on:</a:t>
            </a:r>
          </a:p>
          <a:p>
            <a:pPr marL="800100" lvl="1" indent="-342900" algn="just">
              <a:spcBef>
                <a:spcPts val="600"/>
              </a:spcBef>
              <a:spcAft>
                <a:spcPts val="600"/>
              </a:spcAft>
              <a:buClr>
                <a:srgbClr val="024EA2"/>
              </a:buClr>
              <a:buFont typeface="Arial" panose="020B0604020202020204" pitchFamily="34" charset="0"/>
              <a:buChar char="•"/>
            </a:pPr>
            <a:r>
              <a:rPr lang="en-GB" sz="1900" dirty="0" smtClean="0">
                <a:solidFill>
                  <a:srgbClr val="024B9C"/>
                </a:solidFill>
              </a:rPr>
              <a:t> «</a:t>
            </a:r>
            <a:r>
              <a:rPr lang="en-GB" sz="1900" b="1" dirty="0" smtClean="0">
                <a:solidFill>
                  <a:srgbClr val="024B9C"/>
                </a:solidFill>
              </a:rPr>
              <a:t>lighthouses</a:t>
            </a:r>
            <a:r>
              <a:rPr lang="en-GB" sz="1900" dirty="0" smtClean="0">
                <a:solidFill>
                  <a:srgbClr val="024B9C"/>
                </a:solidFill>
              </a:rPr>
              <a:t>»: hubs for the development and deployment of transformative innovations (technological, social, business, governance) in </a:t>
            </a:r>
            <a:r>
              <a:rPr lang="en-GB" sz="1900" b="1" dirty="0" smtClean="0">
                <a:solidFill>
                  <a:srgbClr val="024B9C"/>
                </a:solidFill>
              </a:rPr>
              <a:t>4 main basins </a:t>
            </a:r>
            <a:r>
              <a:rPr lang="en-GB" sz="1900" dirty="0" smtClean="0">
                <a:solidFill>
                  <a:srgbClr val="024B9C"/>
                </a:solidFill>
              </a:rPr>
              <a:t>complemented by cross-basin activities</a:t>
            </a:r>
            <a:endParaRPr lang="en-GB" sz="1900" dirty="0">
              <a:solidFill>
                <a:srgbClr val="024B9C"/>
              </a:solidFill>
            </a:endParaRPr>
          </a:p>
          <a:p>
            <a:pPr marL="800100" lvl="1" indent="-342900" algn="just">
              <a:spcBef>
                <a:spcPts val="600"/>
              </a:spcBef>
              <a:spcAft>
                <a:spcPts val="600"/>
              </a:spcAft>
              <a:buClr>
                <a:srgbClr val="024EA2"/>
              </a:buClr>
              <a:buFont typeface="Arial" panose="020B0604020202020204" pitchFamily="34" charset="0"/>
              <a:buChar char="•"/>
            </a:pPr>
            <a:r>
              <a:rPr lang="en-GB" sz="1900" dirty="0" smtClean="0">
                <a:solidFill>
                  <a:srgbClr val="024B9C"/>
                </a:solidFill>
              </a:rPr>
              <a:t>innovation actions to test and d</a:t>
            </a:r>
            <a:r>
              <a:rPr lang="fr-BE" sz="1900" dirty="0" err="1" smtClean="0">
                <a:solidFill>
                  <a:srgbClr val="024B9C"/>
                </a:solidFill>
              </a:rPr>
              <a:t>emonstrate</a:t>
            </a:r>
            <a:r>
              <a:rPr lang="fr-BE" sz="1900" dirty="0" smtClean="0">
                <a:solidFill>
                  <a:srgbClr val="024B9C"/>
                </a:solidFill>
              </a:rPr>
              <a:t> </a:t>
            </a:r>
            <a:r>
              <a:rPr lang="fr-BE" sz="1900" dirty="0">
                <a:solidFill>
                  <a:srgbClr val="024B9C"/>
                </a:solidFill>
              </a:rPr>
              <a:t>the </a:t>
            </a:r>
            <a:r>
              <a:rPr lang="fr-BE" sz="1900" dirty="0" err="1">
                <a:solidFill>
                  <a:srgbClr val="024B9C"/>
                </a:solidFill>
              </a:rPr>
              <a:t>technical</a:t>
            </a:r>
            <a:r>
              <a:rPr lang="fr-BE" sz="1900" dirty="0">
                <a:solidFill>
                  <a:srgbClr val="024B9C"/>
                </a:solidFill>
              </a:rPr>
              <a:t>, </a:t>
            </a:r>
            <a:r>
              <a:rPr lang="fr-BE" sz="1900" dirty="0" err="1">
                <a:solidFill>
                  <a:srgbClr val="024B9C"/>
                </a:solidFill>
              </a:rPr>
              <a:t>economic</a:t>
            </a:r>
            <a:r>
              <a:rPr lang="fr-BE" sz="1900" dirty="0">
                <a:solidFill>
                  <a:srgbClr val="024B9C"/>
                </a:solidFill>
              </a:rPr>
              <a:t> and/or </a:t>
            </a:r>
            <a:r>
              <a:rPr lang="fr-BE" sz="1900" dirty="0" err="1">
                <a:solidFill>
                  <a:srgbClr val="024B9C"/>
                </a:solidFill>
              </a:rPr>
              <a:t>societal</a:t>
            </a:r>
            <a:r>
              <a:rPr lang="fr-BE" sz="1900" dirty="0">
                <a:solidFill>
                  <a:srgbClr val="024B9C"/>
                </a:solidFill>
              </a:rPr>
              <a:t> </a:t>
            </a:r>
            <a:r>
              <a:rPr lang="fr-BE" sz="1900" dirty="0" err="1">
                <a:solidFill>
                  <a:srgbClr val="024B9C"/>
                </a:solidFill>
              </a:rPr>
              <a:t>viability</a:t>
            </a:r>
            <a:r>
              <a:rPr lang="fr-BE" sz="1900" dirty="0">
                <a:solidFill>
                  <a:srgbClr val="024B9C"/>
                </a:solidFill>
              </a:rPr>
              <a:t> of </a:t>
            </a:r>
            <a:r>
              <a:rPr lang="fr-BE" sz="1900" dirty="0" err="1" smtClean="0">
                <a:solidFill>
                  <a:srgbClr val="024B9C"/>
                </a:solidFill>
              </a:rPr>
              <a:t>innovatiove</a:t>
            </a:r>
            <a:r>
              <a:rPr lang="fr-BE" sz="1900" dirty="0" smtClean="0">
                <a:solidFill>
                  <a:srgbClr val="024B9C"/>
                </a:solidFill>
              </a:rPr>
              <a:t> </a:t>
            </a:r>
            <a:r>
              <a:rPr lang="fr-BE" sz="1900" dirty="0">
                <a:solidFill>
                  <a:srgbClr val="024B9C"/>
                </a:solidFill>
              </a:rPr>
              <a:t>solutions in a (</a:t>
            </a:r>
            <a:r>
              <a:rPr lang="fr-BE" sz="1900" dirty="0" err="1">
                <a:solidFill>
                  <a:srgbClr val="024B9C"/>
                </a:solidFill>
              </a:rPr>
              <a:t>near</a:t>
            </a:r>
            <a:r>
              <a:rPr lang="fr-BE" sz="1900" dirty="0">
                <a:solidFill>
                  <a:srgbClr val="024B9C"/>
                </a:solidFill>
              </a:rPr>
              <a:t> to) </a:t>
            </a:r>
            <a:r>
              <a:rPr lang="fr-BE" sz="1900" dirty="0" err="1">
                <a:solidFill>
                  <a:srgbClr val="024B9C"/>
                </a:solidFill>
              </a:rPr>
              <a:t>operational</a:t>
            </a:r>
            <a:r>
              <a:rPr lang="fr-BE" sz="1900" dirty="0">
                <a:solidFill>
                  <a:srgbClr val="024B9C"/>
                </a:solidFill>
              </a:rPr>
              <a:t> </a:t>
            </a:r>
            <a:r>
              <a:rPr lang="fr-BE" sz="1900" dirty="0" err="1" smtClean="0">
                <a:solidFill>
                  <a:srgbClr val="024B9C"/>
                </a:solidFill>
              </a:rPr>
              <a:t>environment</a:t>
            </a:r>
            <a:endParaRPr lang="fr-BE" sz="1900" dirty="0" smtClean="0">
              <a:solidFill>
                <a:srgbClr val="024B9C"/>
              </a:solidFill>
            </a:endParaRPr>
          </a:p>
          <a:p>
            <a:pPr marL="800100" lvl="1" indent="-342900" algn="just">
              <a:spcBef>
                <a:spcPts val="600"/>
              </a:spcBef>
              <a:spcAft>
                <a:spcPts val="600"/>
              </a:spcAft>
              <a:buClr>
                <a:srgbClr val="024EA2"/>
              </a:buClr>
              <a:buFont typeface="Arial" panose="020B0604020202020204" pitchFamily="34" charset="0"/>
              <a:buChar char="•"/>
            </a:pPr>
            <a:r>
              <a:rPr lang="en-US" sz="2000" dirty="0" smtClean="0">
                <a:solidFill>
                  <a:srgbClr val="024B9C"/>
                </a:solidFill>
              </a:rPr>
              <a:t>Concept of “</a:t>
            </a:r>
            <a:r>
              <a:rPr lang="en-US" sz="2000" b="1" i="1" dirty="0" smtClean="0">
                <a:solidFill>
                  <a:srgbClr val="024B9C"/>
                </a:solidFill>
              </a:rPr>
              <a:t>associated regions</a:t>
            </a:r>
            <a:r>
              <a:rPr lang="en-US" sz="2000" dirty="0" smtClean="0">
                <a:solidFill>
                  <a:srgbClr val="024B9C"/>
                </a:solidFill>
              </a:rPr>
              <a:t>” included in all relevant IAs: </a:t>
            </a:r>
            <a:r>
              <a:rPr lang="fr-BE" sz="1900" dirty="0" err="1" smtClean="0">
                <a:solidFill>
                  <a:srgbClr val="024B9C"/>
                </a:solidFill>
              </a:rPr>
              <a:t>Involvement</a:t>
            </a:r>
            <a:r>
              <a:rPr lang="fr-BE" sz="1900" dirty="0" smtClean="0">
                <a:solidFill>
                  <a:srgbClr val="024B9C"/>
                </a:solidFill>
              </a:rPr>
              <a:t> of at least 5 «</a:t>
            </a:r>
            <a:r>
              <a:rPr lang="fr-BE" sz="1900" i="1" dirty="0" err="1" smtClean="0">
                <a:solidFill>
                  <a:srgbClr val="024B9C"/>
                </a:solidFill>
              </a:rPr>
              <a:t>associated</a:t>
            </a:r>
            <a:r>
              <a:rPr lang="fr-BE" sz="1900" i="1" dirty="0" smtClean="0">
                <a:solidFill>
                  <a:srgbClr val="024B9C"/>
                </a:solidFill>
              </a:rPr>
              <a:t> </a:t>
            </a:r>
            <a:r>
              <a:rPr lang="fr-BE" sz="1900" i="1" dirty="0" err="1" smtClean="0">
                <a:solidFill>
                  <a:srgbClr val="024B9C"/>
                </a:solidFill>
              </a:rPr>
              <a:t>regions</a:t>
            </a:r>
            <a:r>
              <a:rPr lang="fr-BE" sz="1900" dirty="0" smtClean="0">
                <a:solidFill>
                  <a:srgbClr val="024B9C"/>
                </a:solidFill>
              </a:rPr>
              <a:t>» to </a:t>
            </a:r>
            <a:r>
              <a:rPr lang="fr-BE" sz="1900" dirty="0" err="1" smtClean="0">
                <a:solidFill>
                  <a:srgbClr val="024B9C"/>
                </a:solidFill>
              </a:rPr>
              <a:t>showcase</a:t>
            </a:r>
            <a:r>
              <a:rPr lang="fr-BE" sz="1900" dirty="0" smtClean="0">
                <a:solidFill>
                  <a:srgbClr val="024B9C"/>
                </a:solidFill>
              </a:rPr>
              <a:t> the </a:t>
            </a:r>
            <a:r>
              <a:rPr lang="fr-BE" sz="1900" dirty="0" err="1" smtClean="0">
                <a:solidFill>
                  <a:srgbClr val="024B9C"/>
                </a:solidFill>
              </a:rPr>
              <a:t>feasibility</a:t>
            </a:r>
            <a:r>
              <a:rPr lang="fr-BE" sz="1900" dirty="0" smtClean="0">
                <a:solidFill>
                  <a:srgbClr val="024B9C"/>
                </a:solidFill>
              </a:rPr>
              <a:t>, </a:t>
            </a:r>
            <a:r>
              <a:rPr lang="fr-BE" sz="1900" dirty="0" err="1" smtClean="0">
                <a:solidFill>
                  <a:srgbClr val="024B9C"/>
                </a:solidFill>
              </a:rPr>
              <a:t>replicability</a:t>
            </a:r>
            <a:r>
              <a:rPr lang="fr-BE" sz="1900" dirty="0" smtClean="0">
                <a:solidFill>
                  <a:srgbClr val="024B9C"/>
                </a:solidFill>
              </a:rPr>
              <a:t> and </a:t>
            </a:r>
            <a:r>
              <a:rPr lang="fr-BE" sz="1900" dirty="0" err="1" smtClean="0">
                <a:solidFill>
                  <a:srgbClr val="024B9C"/>
                </a:solidFill>
              </a:rPr>
              <a:t>scale</a:t>
            </a:r>
            <a:r>
              <a:rPr lang="fr-BE" sz="1900" dirty="0" smtClean="0">
                <a:solidFill>
                  <a:srgbClr val="024B9C"/>
                </a:solidFill>
              </a:rPr>
              <a:t>-up of </a:t>
            </a:r>
            <a:r>
              <a:rPr lang="fr-BE" sz="1900" dirty="0" err="1" smtClean="0">
                <a:solidFill>
                  <a:srgbClr val="024B9C"/>
                </a:solidFill>
              </a:rPr>
              <a:t>innovative</a:t>
            </a:r>
            <a:r>
              <a:rPr lang="fr-BE" sz="1900" dirty="0" smtClean="0">
                <a:solidFill>
                  <a:srgbClr val="024B9C"/>
                </a:solidFill>
              </a:rPr>
              <a:t> solutions</a:t>
            </a:r>
          </a:p>
          <a:p>
            <a:pPr marL="800100" lvl="1" indent="-342900" algn="just">
              <a:spcBef>
                <a:spcPts val="600"/>
              </a:spcBef>
              <a:spcAft>
                <a:spcPts val="600"/>
              </a:spcAft>
              <a:buClr>
                <a:srgbClr val="024EA2"/>
              </a:buClr>
              <a:buFont typeface="Arial" panose="020B0604020202020204" pitchFamily="34" charset="0"/>
              <a:buChar char="•"/>
            </a:pPr>
            <a:r>
              <a:rPr lang="fr-BE" sz="1900" b="1" dirty="0" err="1" smtClean="0">
                <a:solidFill>
                  <a:srgbClr val="024B9C"/>
                </a:solidFill>
              </a:rPr>
              <a:t>Citizens</a:t>
            </a:r>
            <a:r>
              <a:rPr lang="fr-BE" sz="1900" b="1" dirty="0" smtClean="0">
                <a:solidFill>
                  <a:srgbClr val="024B9C"/>
                </a:solidFill>
              </a:rPr>
              <a:t>’ engagement and </a:t>
            </a:r>
            <a:r>
              <a:rPr lang="fr-BE" sz="1900" b="1" dirty="0" err="1" smtClean="0">
                <a:solidFill>
                  <a:srgbClr val="024B9C"/>
                </a:solidFill>
              </a:rPr>
              <a:t>users</a:t>
            </a:r>
            <a:r>
              <a:rPr lang="fr-BE" sz="1900" b="1" dirty="0" smtClean="0">
                <a:solidFill>
                  <a:srgbClr val="024B9C"/>
                </a:solidFill>
              </a:rPr>
              <a:t>’ </a:t>
            </a:r>
            <a:r>
              <a:rPr lang="fr-BE" sz="1900" b="1" dirty="0" err="1" smtClean="0">
                <a:solidFill>
                  <a:srgbClr val="024B9C"/>
                </a:solidFill>
              </a:rPr>
              <a:t>involvement</a:t>
            </a:r>
            <a:r>
              <a:rPr lang="fr-BE" sz="1900" b="1" dirty="0" smtClean="0">
                <a:solidFill>
                  <a:srgbClr val="024B9C"/>
                </a:solidFill>
              </a:rPr>
              <a:t> </a:t>
            </a:r>
          </a:p>
          <a:p>
            <a:pPr algn="ctr">
              <a:lnSpc>
                <a:spcPct val="115000"/>
              </a:lnSpc>
              <a:spcBef>
                <a:spcPts val="600"/>
              </a:spcBef>
              <a:buClr>
                <a:srgbClr val="FF9900"/>
              </a:buClr>
            </a:pPr>
            <a:r>
              <a:rPr lang="en-GB" sz="2200" b="1" dirty="0" smtClean="0">
                <a:solidFill>
                  <a:srgbClr val="034498"/>
                </a:solidFill>
              </a:rPr>
              <a:t>WP 2022 Indicative </a:t>
            </a:r>
            <a:r>
              <a:rPr lang="en-GB" sz="2200" b="1" dirty="0">
                <a:solidFill>
                  <a:srgbClr val="034498"/>
                </a:solidFill>
              </a:rPr>
              <a:t>budget 2022: </a:t>
            </a:r>
            <a:r>
              <a:rPr lang="en-GB" sz="2200" dirty="0"/>
              <a:t>EUR 117.9 </a:t>
            </a:r>
            <a:r>
              <a:rPr lang="en-GB" sz="2200" dirty="0" smtClean="0"/>
              <a:t>million - </a:t>
            </a:r>
            <a:r>
              <a:rPr lang="en-GB" sz="2200" b="1" dirty="0" smtClean="0">
                <a:solidFill>
                  <a:srgbClr val="034498"/>
                </a:solidFill>
              </a:rPr>
              <a:t>Call </a:t>
            </a:r>
            <a:r>
              <a:rPr lang="en-GB" sz="2200" b="1" dirty="0">
                <a:solidFill>
                  <a:srgbClr val="034498"/>
                </a:solidFill>
              </a:rPr>
              <a:t>deadline: </a:t>
            </a:r>
            <a:r>
              <a:rPr lang="en-GB" sz="2200" dirty="0"/>
              <a:t> 27 September 2022</a:t>
            </a:r>
          </a:p>
          <a:p>
            <a:pPr marL="800100" lvl="1" indent="-342900" algn="just">
              <a:spcBef>
                <a:spcPts val="600"/>
              </a:spcBef>
              <a:spcAft>
                <a:spcPts val="600"/>
              </a:spcAft>
              <a:buClr>
                <a:srgbClr val="024EA2"/>
              </a:buClr>
              <a:buFont typeface="Arial" panose="020B0604020202020204" pitchFamily="34" charset="0"/>
              <a:buChar char="•"/>
            </a:pPr>
            <a:endParaRPr lang="fr-BE" sz="1900" b="1" dirty="0">
              <a:solidFill>
                <a:srgbClr val="024B9C"/>
              </a:solidFill>
            </a:endParaRPr>
          </a:p>
        </p:txBody>
      </p:sp>
    </p:spTree>
    <p:extLst>
      <p:ext uri="{BB962C8B-B14F-4D97-AF65-F5344CB8AC3E}">
        <p14:creationId xmlns:p14="http://schemas.microsoft.com/office/powerpoint/2010/main" val="2684017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6" y="491614"/>
            <a:ext cx="11838039" cy="1008574"/>
          </a:xfrm>
        </p:spPr>
        <p:txBody>
          <a:bodyPr>
            <a:normAutofit/>
          </a:bodyPr>
          <a:lstStyle/>
          <a:p>
            <a:pPr algn="ctr"/>
            <a:r>
              <a:rPr lang="en-GB" sz="3100" dirty="0" smtClean="0"/>
              <a:t>Mission work programme 2022</a:t>
            </a:r>
            <a:r>
              <a:rPr lang="en-GB" dirty="0" smtClean="0"/>
              <a:t/>
            </a:r>
            <a:br>
              <a:rPr lang="en-GB" dirty="0" smtClean="0"/>
            </a:br>
            <a:endParaRPr lang="en-US" sz="28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0592806"/>
              </p:ext>
            </p:extLst>
          </p:nvPr>
        </p:nvGraphicFramePr>
        <p:xfrm>
          <a:off x="206477" y="1061884"/>
          <a:ext cx="11838039" cy="579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68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04176547"/>
              </p:ext>
            </p:extLst>
          </p:nvPr>
        </p:nvGraphicFramePr>
        <p:xfrm>
          <a:off x="206476" y="1500188"/>
          <a:ext cx="11751625" cy="523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206476" y="570272"/>
            <a:ext cx="11838039" cy="1008574"/>
          </a:xfrm>
        </p:spPr>
        <p:txBody>
          <a:bodyPr>
            <a:normAutofit/>
          </a:bodyPr>
          <a:lstStyle/>
          <a:p>
            <a:pPr algn="ctr"/>
            <a:r>
              <a:rPr lang="en-GB" sz="3100" dirty="0" smtClean="0"/>
              <a:t>Mission work programme 2022</a:t>
            </a:r>
            <a:r>
              <a:rPr lang="en-GB" dirty="0" smtClean="0"/>
              <a:t/>
            </a:r>
            <a:br>
              <a:rPr lang="en-GB" dirty="0" smtClean="0"/>
            </a:br>
            <a:endParaRPr lang="en-US" sz="2800" dirty="0">
              <a:solidFill>
                <a:schemeClr val="tx2"/>
              </a:solidFill>
            </a:endParaRPr>
          </a:p>
        </p:txBody>
      </p:sp>
    </p:spTree>
    <p:extLst>
      <p:ext uri="{BB962C8B-B14F-4D97-AF65-F5344CB8AC3E}">
        <p14:creationId xmlns:p14="http://schemas.microsoft.com/office/powerpoint/2010/main" val="39294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62400636"/>
              </p:ext>
            </p:extLst>
          </p:nvPr>
        </p:nvGraphicFramePr>
        <p:xfrm>
          <a:off x="279133" y="1703671"/>
          <a:ext cx="11794880" cy="5035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76980" y="695097"/>
            <a:ext cx="11838039" cy="1008574"/>
          </a:xfrm>
        </p:spPr>
        <p:txBody>
          <a:bodyPr>
            <a:normAutofit/>
          </a:bodyPr>
          <a:lstStyle/>
          <a:p>
            <a:pPr algn="ctr"/>
            <a:r>
              <a:rPr lang="en-GB" sz="3100" dirty="0" smtClean="0"/>
              <a:t>Mission work programme 2022</a:t>
            </a:r>
            <a:r>
              <a:rPr lang="en-GB" dirty="0" smtClean="0"/>
              <a:t/>
            </a:r>
            <a:br>
              <a:rPr lang="en-GB" dirty="0" smtClean="0"/>
            </a:br>
            <a:endParaRPr lang="en-US" sz="2800" dirty="0">
              <a:solidFill>
                <a:schemeClr val="tx2"/>
              </a:solidFill>
            </a:endParaRPr>
          </a:p>
        </p:txBody>
      </p:sp>
    </p:spTree>
    <p:extLst>
      <p:ext uri="{BB962C8B-B14F-4D97-AF65-F5344CB8AC3E}">
        <p14:creationId xmlns:p14="http://schemas.microsoft.com/office/powerpoint/2010/main" val="162692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3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4355</TotalTime>
  <Words>2214</Words>
  <Application>Microsoft Office PowerPoint</Application>
  <PresentationFormat>Widescreen</PresentationFormat>
  <Paragraphs>155</Paragraphs>
  <Slides>14</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EC Square Sans Pro Light</vt:lpstr>
      <vt:lpstr>Segoe UI</vt:lpstr>
      <vt:lpstr>Segoe UI Semibold</vt:lpstr>
      <vt:lpstr>Wingdings</vt:lpstr>
      <vt:lpstr>Office Theme</vt:lpstr>
      <vt:lpstr>3_Office Theme</vt:lpstr>
      <vt:lpstr>OCTA Webinars on EU Programmes Introduction to the Horizon Europe Missions </vt:lpstr>
      <vt:lpstr>European Missions: a new approach to address  major challenges</vt:lpstr>
      <vt:lpstr>European Mission  ‘Restore our Ocean and Waters by 2030’  Systemic path  to restoration of the health of the ocean &amp; waters  as recommended by the  Mission Board in its Starfish report</vt:lpstr>
      <vt:lpstr>Mission Restore our ocean and waters by 2030:  objectives and targets</vt:lpstr>
      <vt:lpstr>Mission lighthouses:  sites to develop, pilot, demonstrate, and deploy the Mission outcomes across EU seas and river basins </vt:lpstr>
      <vt:lpstr>Mission Ocean, seas and waters work programme  under Horizon Europe – main features</vt:lpstr>
      <vt:lpstr>Mission work programme 2022 </vt:lpstr>
      <vt:lpstr>Mission work programme 2022 </vt:lpstr>
      <vt:lpstr>Mission work programme 2022 </vt:lpstr>
      <vt:lpstr>Mission work programme 2022 </vt:lpstr>
      <vt:lpstr>A joint commitment to Restoring  our Ocean and Waters</vt:lpstr>
      <vt:lpstr>Mission Charter</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ZOBBI Roberta (MARE)</dc:creator>
  <cp:lastModifiedBy>ZOBBI Roberta (MARE)</cp:lastModifiedBy>
  <cp:revision>37</cp:revision>
  <dcterms:created xsi:type="dcterms:W3CDTF">2022-04-29T15:29:52Z</dcterms:created>
  <dcterms:modified xsi:type="dcterms:W3CDTF">2022-06-20T11:02:34Z</dcterms:modified>
</cp:coreProperties>
</file>