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83" r:id="rId4"/>
    <p:sldId id="281" r:id="rId5"/>
    <p:sldId id="284" r:id="rId6"/>
    <p:sldId id="28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5EEFA7-9695-43FB-9DF9-6F2EECCF4405}" v="17" dt="2021-12-09T20:19:07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00B0F0"/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7F1B7-F189-4CA6-9703-5C3213958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928" y="2189480"/>
            <a:ext cx="10925174" cy="3365500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Experiences</a:t>
            </a:r>
            <a: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nl-NL" sz="3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  <a: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3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learned</a:t>
            </a:r>
            <a: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</a:t>
            </a:r>
            <a:r>
              <a:rPr lang="nl-NL" sz="3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</a:t>
            </a:r>
            <a: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development</a:t>
            </a:r>
            <a:b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l-N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programme “Citizens, Equality, Rights and Values”</a:t>
            </a:r>
            <a:br>
              <a:rPr lang="nl-N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l-N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l-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l-NL" sz="2400" b="1" dirty="0"/>
              <a:t>UNICEF </a:t>
            </a:r>
            <a:r>
              <a:rPr lang="nl-NL" sz="2400" b="1" dirty="0" err="1"/>
              <a:t>the</a:t>
            </a:r>
            <a:r>
              <a:rPr lang="nl-NL" sz="2400" b="1" dirty="0"/>
              <a:t> Netherlands</a:t>
            </a:r>
            <a:br>
              <a:rPr lang="nl-NL" sz="2400" b="1" dirty="0"/>
            </a:br>
            <a:r>
              <a:rPr lang="nl-NL" sz="2400" b="1" dirty="0"/>
              <a:t> </a:t>
            </a:r>
            <a:br>
              <a:rPr lang="nl-NL" sz="2400" b="1" dirty="0"/>
            </a:br>
            <a:r>
              <a:rPr lang="en-GB" sz="2400" b="1" dirty="0"/>
              <a:t>8 </a:t>
            </a:r>
            <a:r>
              <a:rPr lang="en-GB" sz="2400" b="1" dirty="0" err="1"/>
              <a:t>december</a:t>
            </a:r>
            <a:r>
              <a:rPr lang="en-GB" sz="2400" b="1" dirty="0"/>
              <a:t> 2021</a:t>
            </a:r>
            <a:endParaRPr lang="en-GB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8C8FBC-5D93-47E4-889A-4B37C507C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1560" y="4429760"/>
            <a:ext cx="2250440" cy="225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93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00B0F0"/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262A9-2252-4567-AAB8-AB4BA48BE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817" y="1046542"/>
            <a:ext cx="6378502" cy="566422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b="1" dirty="0" err="1">
                <a:solidFill>
                  <a:schemeClr val="tx1"/>
                </a:solidFill>
              </a:rPr>
              <a:t>Geographical</a:t>
            </a:r>
            <a:r>
              <a:rPr lang="nl-NL" b="1" dirty="0">
                <a:solidFill>
                  <a:schemeClr val="tx1"/>
                </a:solidFill>
              </a:rPr>
              <a:t> area: </a:t>
            </a:r>
            <a:r>
              <a:rPr lang="nl-NL" b="1" dirty="0" err="1">
                <a:solidFill>
                  <a:schemeClr val="tx1"/>
                </a:solidFill>
              </a:rPr>
              <a:t>Countries</a:t>
            </a:r>
            <a:r>
              <a:rPr lang="nl-NL" b="1" dirty="0">
                <a:solidFill>
                  <a:schemeClr val="tx1"/>
                </a:solidFill>
              </a:rPr>
              <a:t> of Aruba and </a:t>
            </a:r>
            <a:r>
              <a:rPr lang="nl-NL" b="1" dirty="0" err="1">
                <a:solidFill>
                  <a:schemeClr val="tx1"/>
                </a:solidFill>
              </a:rPr>
              <a:t>Curacao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nl-NL" dirty="0">
                <a:solidFill>
                  <a:schemeClr val="tx1"/>
                </a:solidFill>
              </a:rPr>
              <a:t>- The Netherlands /  </a:t>
            </a:r>
            <a:r>
              <a:rPr lang="nl-NL" dirty="0" err="1">
                <a:solidFill>
                  <a:schemeClr val="tx1"/>
                </a:solidFill>
              </a:rPr>
              <a:t>other</a:t>
            </a:r>
            <a:r>
              <a:rPr lang="nl-NL" dirty="0">
                <a:solidFill>
                  <a:schemeClr val="tx1"/>
                </a:solidFill>
              </a:rPr>
              <a:t> Dutch Caribbean </a:t>
            </a:r>
            <a:r>
              <a:rPr lang="nl-NL" dirty="0" err="1">
                <a:solidFill>
                  <a:schemeClr val="tx1"/>
                </a:solidFill>
              </a:rPr>
              <a:t>islands</a:t>
            </a:r>
            <a:endParaRPr lang="nl-NL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nl-NL" dirty="0">
                <a:solidFill>
                  <a:schemeClr val="tx1"/>
                </a:solidFill>
              </a:rPr>
              <a:t>- EU member </a:t>
            </a:r>
            <a:r>
              <a:rPr lang="nl-NL" dirty="0" err="1">
                <a:solidFill>
                  <a:schemeClr val="tx1"/>
                </a:solidFill>
              </a:rPr>
              <a:t>states</a:t>
            </a:r>
            <a:r>
              <a:rPr lang="nl-NL" dirty="0">
                <a:solidFill>
                  <a:schemeClr val="tx1"/>
                </a:solidFill>
              </a:rPr>
              <a:t> /</a:t>
            </a:r>
          </a:p>
          <a:p>
            <a:pPr marL="457200" lvl="1" indent="0">
              <a:buNone/>
            </a:pPr>
            <a:r>
              <a:rPr lang="nl-NL" dirty="0">
                <a:solidFill>
                  <a:schemeClr val="tx1"/>
                </a:solidFill>
              </a:rPr>
              <a:t>- EU </a:t>
            </a:r>
            <a:r>
              <a:rPr lang="nl-NL" dirty="0" err="1">
                <a:solidFill>
                  <a:schemeClr val="tx1"/>
                </a:solidFill>
              </a:rPr>
              <a:t>Overseas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Territories</a:t>
            </a:r>
            <a:r>
              <a:rPr lang="nl-NL" dirty="0">
                <a:solidFill>
                  <a:schemeClr val="tx1"/>
                </a:solidFill>
              </a:rPr>
              <a:t> and </a:t>
            </a:r>
            <a:r>
              <a:rPr lang="nl-NL" dirty="0" err="1">
                <a:solidFill>
                  <a:schemeClr val="tx1"/>
                </a:solidFill>
              </a:rPr>
              <a:t>Countries</a:t>
            </a:r>
            <a:endParaRPr lang="nl-NL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b="1" dirty="0">
                <a:solidFill>
                  <a:schemeClr val="tx1"/>
                </a:solidFill>
              </a:rPr>
              <a:t>Partners (4)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UNICEF The Netherlands (</a:t>
            </a:r>
            <a:r>
              <a:rPr lang="nl-NL" dirty="0" err="1">
                <a:solidFill>
                  <a:schemeClr val="tx1"/>
                </a:solidFill>
              </a:rPr>
              <a:t>coordinator</a:t>
            </a:r>
            <a:r>
              <a:rPr lang="nl-NL" dirty="0">
                <a:solidFill>
                  <a:schemeClr val="tx1"/>
                </a:solidFill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Augeo Academy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University of Curaçao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CEDE Aruba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b="1" dirty="0" err="1">
                <a:solidFill>
                  <a:schemeClr val="tx1"/>
                </a:solidFill>
              </a:rPr>
              <a:t>Associated</a:t>
            </a:r>
            <a:r>
              <a:rPr lang="nl-NL" b="1" dirty="0">
                <a:solidFill>
                  <a:schemeClr val="tx1"/>
                </a:solidFill>
              </a:rPr>
              <a:t> Partners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Ministry</a:t>
            </a:r>
            <a:r>
              <a:rPr lang="nl-NL" dirty="0">
                <a:solidFill>
                  <a:schemeClr val="tx1"/>
                </a:solidFill>
              </a:rPr>
              <a:t> of </a:t>
            </a:r>
            <a:r>
              <a:rPr lang="nl-NL" dirty="0" err="1">
                <a:solidFill>
                  <a:schemeClr val="tx1"/>
                </a:solidFill>
              </a:rPr>
              <a:t>Justice</a:t>
            </a:r>
            <a:r>
              <a:rPr lang="nl-NL" dirty="0">
                <a:solidFill>
                  <a:schemeClr val="tx1"/>
                </a:solidFill>
              </a:rPr>
              <a:t> and </a:t>
            </a:r>
            <a:r>
              <a:rPr lang="nl-NL" dirty="0" err="1">
                <a:solidFill>
                  <a:schemeClr val="tx1"/>
                </a:solidFill>
              </a:rPr>
              <a:t>Social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Affairs</a:t>
            </a:r>
            <a:r>
              <a:rPr lang="nl-NL" dirty="0">
                <a:solidFill>
                  <a:schemeClr val="tx1"/>
                </a:solidFill>
              </a:rPr>
              <a:t> - Aruba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Ministry</a:t>
            </a:r>
            <a:r>
              <a:rPr lang="nl-NL" dirty="0">
                <a:solidFill>
                  <a:schemeClr val="tx1"/>
                </a:solidFill>
              </a:rPr>
              <a:t> of </a:t>
            </a:r>
            <a:r>
              <a:rPr lang="nl-NL" dirty="0" err="1">
                <a:solidFill>
                  <a:schemeClr val="tx1"/>
                </a:solidFill>
              </a:rPr>
              <a:t>Social</a:t>
            </a:r>
            <a:r>
              <a:rPr lang="nl-NL" dirty="0">
                <a:solidFill>
                  <a:schemeClr val="tx1"/>
                </a:solidFill>
              </a:rPr>
              <a:t> Development, </a:t>
            </a:r>
            <a:r>
              <a:rPr lang="nl-NL" dirty="0" err="1">
                <a:solidFill>
                  <a:schemeClr val="tx1"/>
                </a:solidFill>
              </a:rPr>
              <a:t>Labor</a:t>
            </a:r>
            <a:r>
              <a:rPr lang="nl-NL" dirty="0">
                <a:solidFill>
                  <a:schemeClr val="tx1"/>
                </a:solidFill>
              </a:rPr>
              <a:t> and Welfare - Curaçao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OCTA</a:t>
            </a:r>
          </a:p>
          <a:p>
            <a:pPr marL="914400" lvl="1" indent="-457200">
              <a:buFont typeface="+mj-lt"/>
              <a:buAutoNum type="arabicPeriod"/>
            </a:pPr>
            <a:endParaRPr lang="nl-NL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nl-NL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49C47B-7A35-4716-BE21-0D1459C87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9680" y="4912360"/>
            <a:ext cx="2052320" cy="205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82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00B0F0"/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262A9-2252-4567-AAB8-AB4BA48BE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722" y="804761"/>
            <a:ext cx="10915017" cy="552697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Check </a:t>
            </a:r>
            <a:r>
              <a:rPr lang="nl-NL" dirty="0" err="1">
                <a:solidFill>
                  <a:schemeClr val="tx1"/>
                </a:solidFill>
              </a:rPr>
              <a:t>regularly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for</a:t>
            </a:r>
            <a:r>
              <a:rPr lang="nl-NL" dirty="0">
                <a:solidFill>
                  <a:schemeClr val="tx1"/>
                </a:solidFill>
              </a:rPr>
              <a:t> new EU calls (deadlines!)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Relevant topic?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=&gt; How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identify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main</a:t>
            </a:r>
            <a:r>
              <a:rPr lang="nl-NL" dirty="0">
                <a:solidFill>
                  <a:schemeClr val="tx1"/>
                </a:solidFill>
              </a:rPr>
              <a:t> subject of project </a:t>
            </a:r>
            <a:r>
              <a:rPr lang="nl-NL" dirty="0" err="1">
                <a:solidFill>
                  <a:schemeClr val="tx1"/>
                </a:solidFill>
              </a:rPr>
              <a:t>proposal</a:t>
            </a:r>
            <a:endParaRPr lang="nl-NL" dirty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lphaLcParenR"/>
            </a:pPr>
            <a:r>
              <a:rPr lang="nl-NL" dirty="0" err="1">
                <a:solidFill>
                  <a:schemeClr val="tx1"/>
                </a:solidFill>
              </a:rPr>
              <a:t>Discussions</a:t>
            </a:r>
            <a:r>
              <a:rPr lang="nl-NL" dirty="0">
                <a:solidFill>
                  <a:schemeClr val="tx1"/>
                </a:solidFill>
              </a:rPr>
              <a:t> with partner </a:t>
            </a:r>
            <a:r>
              <a:rPr lang="nl-NL" dirty="0" err="1">
                <a:solidFill>
                  <a:schemeClr val="tx1"/>
                </a:solidFill>
              </a:rPr>
              <a:t>organisations</a:t>
            </a:r>
            <a:endParaRPr lang="nl-NL" dirty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lphaLcParenR"/>
            </a:pPr>
            <a:r>
              <a:rPr lang="nl-NL" dirty="0" err="1">
                <a:solidFill>
                  <a:schemeClr val="tx1"/>
                </a:solidFill>
              </a:rPr>
              <a:t>Multisectoral</a:t>
            </a:r>
            <a:r>
              <a:rPr lang="nl-NL" dirty="0">
                <a:solidFill>
                  <a:schemeClr val="tx1"/>
                </a:solidFill>
              </a:rPr>
              <a:t> Stakeholders </a:t>
            </a:r>
            <a:r>
              <a:rPr lang="nl-NL" dirty="0" err="1">
                <a:solidFill>
                  <a:schemeClr val="tx1"/>
                </a:solidFill>
              </a:rPr>
              <a:t>Needs</a:t>
            </a:r>
            <a:r>
              <a:rPr lang="nl-NL" dirty="0">
                <a:solidFill>
                  <a:schemeClr val="tx1"/>
                </a:solidFill>
              </a:rPr>
              <a:t> Assessment + </a:t>
            </a:r>
            <a:r>
              <a:rPr lang="nl-NL" dirty="0" err="1">
                <a:solidFill>
                  <a:schemeClr val="tx1"/>
                </a:solidFill>
              </a:rPr>
              <a:t>Key</a:t>
            </a:r>
            <a:r>
              <a:rPr lang="nl-NL" dirty="0">
                <a:solidFill>
                  <a:schemeClr val="tx1"/>
                </a:solidFill>
              </a:rPr>
              <a:t> Stakeholder interviews + </a:t>
            </a:r>
            <a:r>
              <a:rPr lang="nl-NL" dirty="0" err="1">
                <a:solidFill>
                  <a:schemeClr val="tx1"/>
                </a:solidFill>
              </a:rPr>
              <a:t>Youth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participation</a:t>
            </a:r>
            <a:endParaRPr lang="nl-NL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Overlap </a:t>
            </a:r>
            <a:r>
              <a:rPr lang="nl-NL" dirty="0" err="1">
                <a:solidFill>
                  <a:schemeClr val="tx1"/>
                </a:solidFill>
              </a:rPr>
              <a:t>Outcomes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Needs</a:t>
            </a:r>
            <a:r>
              <a:rPr lang="nl-NL" dirty="0">
                <a:solidFill>
                  <a:schemeClr val="tx1"/>
                </a:solidFill>
              </a:rPr>
              <a:t> Assessment </a:t>
            </a:r>
            <a:r>
              <a:rPr lang="nl-NL" dirty="0">
                <a:solidFill>
                  <a:schemeClr val="tx1"/>
                </a:solidFill>
                <a:sym typeface="Wingdings" panose="05000000000000000000" pitchFamily="2" charset="2"/>
              </a:rPr>
              <a:t> EU Call </a:t>
            </a:r>
            <a:r>
              <a:rPr lang="nl-NL" dirty="0" err="1">
                <a:solidFill>
                  <a:schemeClr val="tx1"/>
                </a:solidFill>
                <a:sym typeface="Wingdings" panose="05000000000000000000" pitchFamily="2" charset="2"/>
              </a:rPr>
              <a:t>objectives</a:t>
            </a:r>
            <a:r>
              <a:rPr lang="nl-NL" dirty="0">
                <a:solidFill>
                  <a:schemeClr val="tx1"/>
                </a:solidFill>
                <a:sym typeface="Wingdings" panose="05000000000000000000" pitchFamily="2" charset="2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  <a:sym typeface="Wingdings" panose="05000000000000000000" pitchFamily="2" charset="2"/>
              </a:rPr>
              <a:t>Replication in </a:t>
            </a:r>
            <a:r>
              <a:rPr lang="nl-NL" dirty="0" err="1">
                <a:solidFill>
                  <a:schemeClr val="tx1"/>
                </a:solidFill>
                <a:sym typeface="Wingdings" panose="05000000000000000000" pitchFamily="2" charset="2"/>
              </a:rPr>
              <a:t>other</a:t>
            </a:r>
            <a:r>
              <a:rPr lang="nl-NL" dirty="0">
                <a:solidFill>
                  <a:schemeClr val="tx1"/>
                </a:solidFill>
                <a:sym typeface="Wingdings" panose="05000000000000000000" pitchFamily="2" charset="2"/>
              </a:rPr>
              <a:t> EU </a:t>
            </a:r>
            <a:r>
              <a:rPr lang="nl-NL" dirty="0" err="1">
                <a:solidFill>
                  <a:schemeClr val="tx1"/>
                </a:solidFill>
                <a:sym typeface="Wingdings" panose="05000000000000000000" pitchFamily="2" charset="2"/>
              </a:rPr>
              <a:t>Countries</a:t>
            </a:r>
            <a:r>
              <a:rPr lang="nl-NL" dirty="0">
                <a:solidFill>
                  <a:schemeClr val="tx1"/>
                </a:solidFill>
                <a:sym typeface="Wingdings" panose="05000000000000000000" pitchFamily="2" charset="2"/>
              </a:rPr>
              <a:t> / </a:t>
            </a:r>
            <a:r>
              <a:rPr lang="nl-NL" dirty="0" err="1">
                <a:solidFill>
                  <a:schemeClr val="tx1"/>
                </a:solidFill>
                <a:sym typeface="Wingdings" panose="05000000000000000000" pitchFamily="2" charset="2"/>
              </a:rPr>
              <a:t>Territories</a:t>
            </a:r>
            <a:r>
              <a:rPr lang="nl-NL" dirty="0">
                <a:solidFill>
                  <a:schemeClr val="tx1"/>
                </a:solidFill>
                <a:sym typeface="Wingdings" panose="05000000000000000000" pitchFamily="2" charset="2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Identified</a:t>
            </a:r>
            <a:r>
              <a:rPr lang="nl-NL" dirty="0">
                <a:solidFill>
                  <a:schemeClr val="tx1"/>
                </a:solidFill>
              </a:rPr>
              <a:t> subject?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dirty="0" err="1">
                <a:solidFill>
                  <a:schemeClr val="tx1"/>
                </a:solidFill>
              </a:rPr>
              <a:t>Organisational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capacity</a:t>
            </a:r>
            <a:r>
              <a:rPr lang="nl-NL" dirty="0">
                <a:solidFill>
                  <a:schemeClr val="tx1"/>
                </a:solidFill>
              </a:rPr>
              <a:t> (</a:t>
            </a:r>
            <a:r>
              <a:rPr lang="nl-NL" dirty="0" err="1">
                <a:solidFill>
                  <a:schemeClr val="tx1"/>
                </a:solidFill>
              </a:rPr>
              <a:t>own</a:t>
            </a:r>
            <a:r>
              <a:rPr lang="nl-NL" dirty="0">
                <a:solidFill>
                  <a:schemeClr val="tx1"/>
                </a:solidFill>
              </a:rPr>
              <a:t>) </a:t>
            </a:r>
            <a:r>
              <a:rPr lang="nl-NL" dirty="0" err="1">
                <a:solidFill>
                  <a:schemeClr val="tx1"/>
                </a:solidFill>
              </a:rPr>
              <a:t>till</a:t>
            </a:r>
            <a:r>
              <a:rPr lang="nl-NL" dirty="0">
                <a:solidFill>
                  <a:schemeClr val="tx1"/>
                </a:solidFill>
              </a:rPr>
              <a:t> deadline</a:t>
            </a:r>
          </a:p>
          <a:p>
            <a:pPr marL="800100" lvl="1" indent="-342900">
              <a:buFont typeface="+mj-lt"/>
              <a:buAutoNum type="alphaLcParenR"/>
            </a:pPr>
            <a:r>
              <a:rPr lang="nl-NL" dirty="0">
                <a:solidFill>
                  <a:schemeClr val="tx1"/>
                </a:solidFill>
              </a:rPr>
              <a:t>Search </a:t>
            </a:r>
            <a:r>
              <a:rPr lang="nl-NL" dirty="0" err="1">
                <a:solidFill>
                  <a:schemeClr val="tx1"/>
                </a:solidFill>
              </a:rPr>
              <a:t>for</a:t>
            </a:r>
            <a:r>
              <a:rPr lang="nl-NL" dirty="0">
                <a:solidFill>
                  <a:schemeClr val="tx1"/>
                </a:solidFill>
              </a:rPr>
              <a:t> relevant partners / co-</a:t>
            </a:r>
            <a:r>
              <a:rPr lang="nl-NL" dirty="0" err="1">
                <a:solidFill>
                  <a:schemeClr val="tx1"/>
                </a:solidFill>
              </a:rPr>
              <a:t>beneficiaries</a:t>
            </a:r>
            <a:r>
              <a:rPr lang="nl-NL" dirty="0">
                <a:solidFill>
                  <a:schemeClr val="tx1"/>
                </a:solidFill>
              </a:rPr>
              <a:t> / </a:t>
            </a:r>
            <a:r>
              <a:rPr lang="nl-NL" dirty="0" err="1">
                <a:solidFill>
                  <a:schemeClr val="tx1"/>
                </a:solidFill>
              </a:rPr>
              <a:t>Associated</a:t>
            </a:r>
            <a:r>
              <a:rPr lang="nl-NL" dirty="0">
                <a:solidFill>
                  <a:schemeClr val="tx1"/>
                </a:solidFill>
              </a:rPr>
              <a:t> partners</a:t>
            </a:r>
          </a:p>
          <a:p>
            <a:pPr marL="1257300" lvl="2" indent="-342900">
              <a:buFont typeface="+mj-lt"/>
              <a:buAutoNum type="alphaLcParenR"/>
            </a:pPr>
            <a:r>
              <a:rPr lang="nl-NL" dirty="0" err="1">
                <a:solidFill>
                  <a:schemeClr val="tx1"/>
                </a:solidFill>
              </a:rPr>
              <a:t>interested</a:t>
            </a:r>
            <a:r>
              <a:rPr lang="nl-NL" dirty="0">
                <a:solidFill>
                  <a:schemeClr val="tx1"/>
                </a:solidFill>
              </a:rPr>
              <a:t> + </a:t>
            </a:r>
            <a:r>
              <a:rPr lang="nl-NL" dirty="0" err="1">
                <a:solidFill>
                  <a:schemeClr val="tx1"/>
                </a:solidFill>
              </a:rPr>
              <a:t>available</a:t>
            </a:r>
            <a:endParaRPr lang="nl-NL" dirty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lphaLcParenR"/>
            </a:pPr>
            <a:r>
              <a:rPr lang="nl-NL" dirty="0">
                <a:solidFill>
                  <a:schemeClr val="tx1"/>
                </a:solidFill>
              </a:rPr>
              <a:t>Knowledge of EU project management?</a:t>
            </a:r>
          </a:p>
          <a:p>
            <a:pPr marL="1257300" lvl="2" indent="-342900">
              <a:buFont typeface="+mj-lt"/>
              <a:buAutoNum type="alphaLcParenR"/>
            </a:pPr>
            <a:r>
              <a:rPr lang="nl-NL" dirty="0" err="1">
                <a:solidFill>
                  <a:schemeClr val="tx1"/>
                </a:solidFill>
              </a:rPr>
              <a:t>Capacity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for</a:t>
            </a:r>
            <a:r>
              <a:rPr lang="nl-NL" dirty="0">
                <a:solidFill>
                  <a:schemeClr val="tx1"/>
                </a:solidFill>
              </a:rPr>
              <a:t> development and </a:t>
            </a:r>
            <a:r>
              <a:rPr lang="nl-NL" dirty="0" err="1">
                <a:solidFill>
                  <a:schemeClr val="tx1"/>
                </a:solidFill>
              </a:rPr>
              <a:t>implementation</a:t>
            </a:r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49C47B-7A35-4716-BE21-0D1459C87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9680" y="4912360"/>
            <a:ext cx="2052320" cy="2052320"/>
          </a:xfrm>
          <a:prstGeom prst="rect">
            <a:avLst/>
          </a:prstGeom>
        </p:spPr>
      </p:pic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60B5EB7-55CB-4487-83C5-2539B7080170}"/>
              </a:ext>
            </a:extLst>
          </p:cNvPr>
          <p:cNvSpPr txBox="1">
            <a:spLocks/>
          </p:cNvSpPr>
          <p:nvPr/>
        </p:nvSpPr>
        <p:spPr>
          <a:xfrm>
            <a:off x="557261" y="137249"/>
            <a:ext cx="10772000" cy="667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panose="05040102010807070707" pitchFamily="18" charset="2"/>
              <a:buNone/>
            </a:pPr>
            <a:r>
              <a:rPr lang="nl-NL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Experiences</a:t>
            </a:r>
            <a:r>
              <a:rPr lang="nl-NL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nl-NL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  <a:r>
              <a:rPr lang="nl-NL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Learned</a:t>
            </a:r>
            <a:r>
              <a:rPr lang="nl-NL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</a:t>
            </a:r>
            <a:r>
              <a:rPr lang="nl-NL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 </a:t>
            </a:r>
            <a:r>
              <a:rPr lang="nl-NL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developement</a:t>
            </a:r>
            <a:endParaRPr lang="en-GB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6048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00B0F0"/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262A9-2252-4567-AAB8-AB4BA48BE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739" y="922555"/>
            <a:ext cx="11326201" cy="552697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8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Capacity</a:t>
            </a:r>
            <a:r>
              <a:rPr lang="nl-NL" sz="28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28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available</a:t>
            </a:r>
            <a:r>
              <a:rPr lang="nl-NL" sz="28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28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nl-NL" sz="28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28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proposal</a:t>
            </a:r>
            <a:r>
              <a:rPr lang="nl-NL" sz="28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development</a:t>
            </a:r>
            <a:endParaRPr lang="nl-NL" sz="280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nl-NL" sz="24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</a:t>
            </a:r>
            <a:r>
              <a:rPr lang="nl-NL" sz="24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time </a:t>
            </a:r>
            <a:r>
              <a:rPr lang="nl-NL" sz="24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available</a:t>
            </a:r>
            <a:r>
              <a:rPr lang="nl-NL" sz="24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nl-NL" sz="24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coordinator</a:t>
            </a:r>
            <a:r>
              <a:rPr lang="nl-NL" sz="24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+ </a:t>
            </a:r>
            <a:r>
              <a:rPr lang="nl-NL" sz="24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nl-NL" sz="24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partner </a:t>
            </a:r>
            <a:r>
              <a:rPr lang="nl-NL" sz="24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</a:t>
            </a:r>
            <a:r>
              <a:rPr lang="nl-NL" sz="24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.) with expertise on</a:t>
            </a:r>
            <a:endParaRPr lang="nl-NL" sz="2400" dirty="0">
              <a:solidFill>
                <a:schemeClr val="tx1"/>
              </a:solidFill>
            </a:endParaRPr>
          </a:p>
          <a:p>
            <a:pPr marL="1314450" lvl="2" indent="-400050">
              <a:buFont typeface="+mj-lt"/>
              <a:buAutoNum type="romanLcPeriod"/>
            </a:pPr>
            <a:r>
              <a:rPr lang="nl-NL" sz="20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 project </a:t>
            </a:r>
            <a:r>
              <a:rPr lang="nl-NL" sz="20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proposal</a:t>
            </a:r>
            <a:r>
              <a:rPr lang="nl-NL" sz="20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development (different stages)</a:t>
            </a:r>
          </a:p>
          <a:p>
            <a:pPr marL="1314450" lvl="2" indent="-400050">
              <a:buFont typeface="+mj-lt"/>
              <a:buAutoNum type="romanLcPeriod"/>
            </a:pPr>
            <a:r>
              <a:rPr lang="nl-NL" sz="20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Subject matter</a:t>
            </a:r>
          </a:p>
          <a:p>
            <a:pPr marL="1314450" lvl="2" indent="-400050">
              <a:buFont typeface="+mj-lt"/>
              <a:buAutoNum type="romanLcPeriod"/>
            </a:pPr>
            <a:r>
              <a:rPr lang="nl-NL" sz="20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Coordination</a:t>
            </a:r>
            <a:r>
              <a:rPr lang="nl-NL" sz="20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</a:t>
            </a:r>
            <a:r>
              <a:rPr lang="nl-NL" sz="20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nl-NL" sz="20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partner </a:t>
            </a:r>
            <a:r>
              <a:rPr lang="nl-NL" sz="20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organisations</a:t>
            </a:r>
            <a:endParaRPr lang="nl-NL" sz="2000" cap="non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314450" lvl="2" indent="-400050">
              <a:buFont typeface="+mj-lt"/>
              <a:buAutoNum type="romanLcPeriod"/>
            </a:pPr>
            <a:r>
              <a:rPr lang="nl-NL" sz="2000" cap="none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Admin</a:t>
            </a:r>
            <a:r>
              <a:rPr lang="nl-NL" sz="20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&amp; Finance</a:t>
            </a:r>
          </a:p>
          <a:p>
            <a:pPr marL="1314450" lvl="2" indent="-400050">
              <a:buFont typeface="+mj-lt"/>
              <a:buAutoNum type="romanLcPeriod"/>
            </a:pPr>
            <a:r>
              <a:rPr lang="nl-NL" sz="20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Assistant / support</a:t>
            </a:r>
          </a:p>
          <a:p>
            <a:pPr marL="914400" lvl="2" indent="0">
              <a:buNone/>
            </a:pPr>
            <a:r>
              <a:rPr lang="nl-NL" sz="2000" dirty="0">
                <a:solidFill>
                  <a:schemeClr val="tx1"/>
                </a:solidFill>
              </a:rPr>
              <a:t>Do </a:t>
            </a:r>
            <a:r>
              <a:rPr lang="nl-NL" sz="2000" dirty="0" err="1">
                <a:solidFill>
                  <a:schemeClr val="tx1"/>
                </a:solidFill>
              </a:rPr>
              <a:t>not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wait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till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the</a:t>
            </a:r>
            <a:r>
              <a:rPr lang="nl-NL" sz="2000" dirty="0">
                <a:solidFill>
                  <a:schemeClr val="tx1"/>
                </a:solidFill>
              </a:rPr>
              <a:t> last </a:t>
            </a:r>
            <a:r>
              <a:rPr lang="nl-NL" sz="2000" dirty="0" err="1">
                <a:solidFill>
                  <a:schemeClr val="tx1"/>
                </a:solidFill>
              </a:rPr>
              <a:t>day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to</a:t>
            </a:r>
            <a:r>
              <a:rPr lang="nl-NL" sz="2000" dirty="0">
                <a:solidFill>
                  <a:schemeClr val="tx1"/>
                </a:solidFill>
              </a:rPr>
              <a:t> upload </a:t>
            </a:r>
            <a:r>
              <a:rPr lang="nl-NL" sz="2000" dirty="0" err="1">
                <a:solidFill>
                  <a:schemeClr val="tx1"/>
                </a:solidFill>
              </a:rPr>
              <a:t>the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proposal</a:t>
            </a:r>
            <a:r>
              <a:rPr lang="nl-NL" sz="2000" dirty="0">
                <a:solidFill>
                  <a:schemeClr val="tx1"/>
                </a:solidFill>
              </a:rPr>
              <a:t> and </a:t>
            </a:r>
            <a:r>
              <a:rPr lang="nl-NL" sz="2000" dirty="0" err="1">
                <a:solidFill>
                  <a:schemeClr val="tx1"/>
                </a:solidFill>
              </a:rPr>
              <a:t>the</a:t>
            </a:r>
            <a:r>
              <a:rPr lang="nl-NL" sz="2000" dirty="0">
                <a:solidFill>
                  <a:schemeClr val="tx1"/>
                </a:solidFill>
              </a:rPr>
              <a:t> data on </a:t>
            </a:r>
            <a:r>
              <a:rPr lang="nl-NL" sz="2000" dirty="0" err="1">
                <a:solidFill>
                  <a:schemeClr val="tx1"/>
                </a:solidFill>
              </a:rPr>
              <a:t>the</a:t>
            </a:r>
            <a:r>
              <a:rPr lang="nl-NL" sz="2000" dirty="0">
                <a:solidFill>
                  <a:schemeClr val="tx1"/>
                </a:solidFill>
              </a:rPr>
              <a:t> EU portal</a:t>
            </a:r>
            <a:endParaRPr lang="nl-NL" dirty="0"/>
          </a:p>
          <a:p>
            <a:pPr marL="1314450" lvl="2" indent="-400050">
              <a:buFont typeface="+mj-lt"/>
              <a:buAutoNum type="romanLcPeriod"/>
            </a:pPr>
            <a:endParaRPr lang="nl-NL" cap="none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1314450" lvl="2" indent="-400050">
              <a:buFont typeface="+mj-lt"/>
              <a:buAutoNum type="romanLcPeriod"/>
            </a:pPr>
            <a:endParaRPr lang="nl-NL" cap="none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lvl="1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49C47B-7A35-4716-BE21-0D1459C87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9680" y="4912360"/>
            <a:ext cx="2052320" cy="2052320"/>
          </a:xfrm>
          <a:prstGeom prst="rect">
            <a:avLst/>
          </a:prstGeom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848CE597-41CC-4DEB-BAC3-0AF125BA3677}"/>
              </a:ext>
            </a:extLst>
          </p:cNvPr>
          <p:cNvSpPr txBox="1">
            <a:spLocks/>
          </p:cNvSpPr>
          <p:nvPr/>
        </p:nvSpPr>
        <p:spPr>
          <a:xfrm>
            <a:off x="557261" y="137249"/>
            <a:ext cx="10517188" cy="667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panose="05040102010807070707" pitchFamily="18" charset="2"/>
              <a:buNone/>
            </a:pPr>
            <a:r>
              <a:rPr lang="nl-NL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Experiences</a:t>
            </a:r>
            <a:r>
              <a:rPr lang="nl-NL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nl-NL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  <a:r>
              <a:rPr lang="nl-NL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Learned</a:t>
            </a:r>
            <a:r>
              <a:rPr lang="nl-NL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nl-NL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</a:t>
            </a:r>
            <a:r>
              <a:rPr lang="nl-NL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’)</a:t>
            </a:r>
            <a:endParaRPr lang="en-GB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5500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00B0F0"/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262A9-2252-4567-AAB8-AB4BA48BE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52" y="1681972"/>
            <a:ext cx="9873369" cy="56642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Collaborative</a:t>
            </a:r>
            <a:r>
              <a:rPr lang="nl-NL" dirty="0">
                <a:solidFill>
                  <a:schemeClr val="tx1"/>
                </a:solidFill>
              </a:rPr>
              <a:t> design </a:t>
            </a:r>
            <a:r>
              <a:rPr lang="nl-NL" dirty="0" err="1">
                <a:solidFill>
                  <a:schemeClr val="tx1"/>
                </a:solidFill>
              </a:rPr>
              <a:t>process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for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the</a:t>
            </a:r>
            <a:r>
              <a:rPr lang="nl-NL" dirty="0">
                <a:solidFill>
                  <a:schemeClr val="tx1"/>
                </a:solidFill>
              </a:rPr>
              <a:t> development of </a:t>
            </a:r>
            <a:r>
              <a:rPr lang="nl-NL" dirty="0" err="1">
                <a:solidFill>
                  <a:schemeClr val="tx1"/>
                </a:solidFill>
              </a:rPr>
              <a:t>an</a:t>
            </a:r>
            <a:r>
              <a:rPr lang="nl-NL" dirty="0">
                <a:solidFill>
                  <a:schemeClr val="tx1"/>
                </a:solidFill>
              </a:rPr>
              <a:t> awareness raising and </a:t>
            </a:r>
            <a:r>
              <a:rPr lang="nl-NL" dirty="0" err="1">
                <a:solidFill>
                  <a:schemeClr val="tx1"/>
                </a:solidFill>
              </a:rPr>
              <a:t>capacity</a:t>
            </a:r>
            <a:r>
              <a:rPr lang="nl-NL" dirty="0">
                <a:solidFill>
                  <a:schemeClr val="tx1"/>
                </a:solidFill>
              </a:rPr>
              <a:t> building </a:t>
            </a:r>
            <a:r>
              <a:rPr lang="nl-NL" dirty="0" err="1">
                <a:solidFill>
                  <a:schemeClr val="tx1"/>
                </a:solidFill>
              </a:rPr>
              <a:t>toolkit</a:t>
            </a:r>
            <a:r>
              <a:rPr lang="nl-NL" dirty="0">
                <a:solidFill>
                  <a:schemeClr val="tx1"/>
                </a:solidFill>
              </a:rPr>
              <a:t> / awareness-raising magazine on </a:t>
            </a:r>
            <a:r>
              <a:rPr lang="nl-NL" dirty="0" err="1">
                <a:solidFill>
                  <a:schemeClr val="tx1"/>
                </a:solidFill>
              </a:rPr>
              <a:t>violence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against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children</a:t>
            </a:r>
            <a:endParaRPr lang="nl-NL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Strengthening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capacity</a:t>
            </a:r>
            <a:r>
              <a:rPr lang="nl-NL" dirty="0">
                <a:solidFill>
                  <a:schemeClr val="tx1"/>
                </a:solidFill>
              </a:rPr>
              <a:t> of trainers, and professionals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prevent</a:t>
            </a:r>
            <a:r>
              <a:rPr lang="nl-NL" dirty="0">
                <a:solidFill>
                  <a:schemeClr val="tx1"/>
                </a:solidFill>
              </a:rPr>
              <a:t>, </a:t>
            </a:r>
            <a:r>
              <a:rPr lang="nl-NL" dirty="0" err="1">
                <a:solidFill>
                  <a:schemeClr val="tx1"/>
                </a:solidFill>
              </a:rPr>
              <a:t>early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detect</a:t>
            </a:r>
            <a:r>
              <a:rPr lang="nl-NL" dirty="0">
                <a:solidFill>
                  <a:schemeClr val="tx1"/>
                </a:solidFill>
              </a:rPr>
              <a:t> and </a:t>
            </a:r>
            <a:r>
              <a:rPr lang="nl-NL" dirty="0" err="1">
                <a:solidFill>
                  <a:schemeClr val="tx1"/>
                </a:solidFill>
              </a:rPr>
              <a:t>respond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child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abuse</a:t>
            </a:r>
            <a:endParaRPr lang="nl-NL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Share a </a:t>
            </a:r>
            <a:r>
              <a:rPr lang="nl-NL" dirty="0" err="1">
                <a:solidFill>
                  <a:schemeClr val="tx1"/>
                </a:solidFill>
              </a:rPr>
              <a:t>handbook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describing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the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collaborative</a:t>
            </a:r>
            <a:r>
              <a:rPr lang="nl-NL" dirty="0">
                <a:solidFill>
                  <a:schemeClr val="tx1"/>
                </a:solidFill>
              </a:rPr>
              <a:t> design </a:t>
            </a:r>
            <a:r>
              <a:rPr lang="nl-NL" dirty="0" err="1">
                <a:solidFill>
                  <a:schemeClr val="tx1"/>
                </a:solidFill>
              </a:rPr>
              <a:t>process</a:t>
            </a:r>
            <a:r>
              <a:rPr lang="nl-NL" dirty="0">
                <a:solidFill>
                  <a:schemeClr val="tx1"/>
                </a:solidFill>
              </a:rPr>
              <a:t> with </a:t>
            </a:r>
            <a:r>
              <a:rPr lang="nl-NL" dirty="0" err="1">
                <a:solidFill>
                  <a:schemeClr val="tx1"/>
                </a:solidFill>
              </a:rPr>
              <a:t>other</a:t>
            </a:r>
            <a:r>
              <a:rPr lang="nl-NL" dirty="0">
                <a:solidFill>
                  <a:schemeClr val="tx1"/>
                </a:solidFill>
              </a:rPr>
              <a:t> EU MS and </a:t>
            </a:r>
            <a:r>
              <a:rPr lang="nl-NL" dirty="0" err="1">
                <a:solidFill>
                  <a:schemeClr val="tx1"/>
                </a:solidFill>
              </a:rPr>
              <a:t>Overseas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Territories</a:t>
            </a:r>
            <a:r>
              <a:rPr lang="nl-NL" dirty="0">
                <a:solidFill>
                  <a:schemeClr val="tx1"/>
                </a:solidFill>
              </a:rPr>
              <a:t> and </a:t>
            </a:r>
            <a:r>
              <a:rPr lang="nl-NL" dirty="0" err="1">
                <a:solidFill>
                  <a:schemeClr val="tx1"/>
                </a:solidFill>
              </a:rPr>
              <a:t>Countries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for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possible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replication</a:t>
            </a:r>
            <a:endParaRPr lang="nl-NL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nl-NL" b="1" dirty="0">
                <a:solidFill>
                  <a:schemeClr val="tx1"/>
                </a:solidFill>
              </a:rPr>
              <a:t>	Networks </a:t>
            </a:r>
          </a:p>
          <a:p>
            <a:pPr marL="1371600" lvl="2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UNICEF </a:t>
            </a:r>
            <a:r>
              <a:rPr lang="nl-NL" dirty="0" err="1">
                <a:solidFill>
                  <a:schemeClr val="tx1"/>
                </a:solidFill>
              </a:rPr>
              <a:t>network</a:t>
            </a:r>
            <a:r>
              <a:rPr lang="nl-NL" dirty="0">
                <a:solidFill>
                  <a:schemeClr val="tx1"/>
                </a:solidFill>
              </a:rPr>
              <a:t> and </a:t>
            </a:r>
            <a:r>
              <a:rPr lang="nl-NL" dirty="0" err="1">
                <a:solidFill>
                  <a:schemeClr val="tx1"/>
                </a:solidFill>
              </a:rPr>
              <a:t>Govt</a:t>
            </a:r>
            <a:r>
              <a:rPr lang="nl-NL" dirty="0">
                <a:solidFill>
                  <a:schemeClr val="tx1"/>
                </a:solidFill>
              </a:rPr>
              <a:t>. Stakeholders in EU Member </a:t>
            </a:r>
            <a:r>
              <a:rPr lang="nl-NL" dirty="0" err="1">
                <a:solidFill>
                  <a:schemeClr val="tx1"/>
                </a:solidFill>
              </a:rPr>
              <a:t>states</a:t>
            </a:r>
            <a:r>
              <a:rPr lang="nl-NL" dirty="0">
                <a:solidFill>
                  <a:schemeClr val="tx1"/>
                </a:solidFill>
              </a:rPr>
              <a:t>.</a:t>
            </a:r>
          </a:p>
          <a:p>
            <a:pPr marL="1371600" lvl="2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OCTA</a:t>
            </a:r>
          </a:p>
          <a:p>
            <a:pPr marL="1371600" lvl="2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Dutch </a:t>
            </a:r>
            <a:r>
              <a:rPr lang="nl-NL" dirty="0" err="1">
                <a:solidFill>
                  <a:schemeClr val="tx1"/>
                </a:solidFill>
              </a:rPr>
              <a:t>Kingdom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InterCountry</a:t>
            </a:r>
            <a:r>
              <a:rPr lang="nl-NL" dirty="0">
                <a:solidFill>
                  <a:schemeClr val="tx1"/>
                </a:solidFill>
              </a:rPr>
              <a:t> Task Force on Child </a:t>
            </a:r>
            <a:r>
              <a:rPr lang="nl-NL" dirty="0" err="1">
                <a:solidFill>
                  <a:schemeClr val="tx1"/>
                </a:solidFill>
              </a:rPr>
              <a:t>Rights</a:t>
            </a:r>
            <a:endParaRPr lang="nl-NL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nl-NL" b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nl-NL" b="1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nl-NL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49C47B-7A35-4716-BE21-0D1459C87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9680" y="4912360"/>
            <a:ext cx="2052320" cy="2052320"/>
          </a:xfrm>
          <a:prstGeom prst="rect">
            <a:avLst/>
          </a:prstGeom>
        </p:spPr>
      </p:pic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60B5EB7-55CB-4487-83C5-2539B7080170}"/>
              </a:ext>
            </a:extLst>
          </p:cNvPr>
          <p:cNvSpPr txBox="1">
            <a:spLocks/>
          </p:cNvSpPr>
          <p:nvPr/>
        </p:nvSpPr>
        <p:spPr>
          <a:xfrm>
            <a:off x="648652" y="419583"/>
            <a:ext cx="10517188" cy="667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3200" dirty="0">
                <a:solidFill>
                  <a:schemeClr val="tx1"/>
                </a:solidFill>
              </a:rPr>
              <a:t>Awareness raising and </a:t>
            </a:r>
            <a:r>
              <a:rPr lang="nl-NL" sz="3200" dirty="0" err="1">
                <a:solidFill>
                  <a:schemeClr val="tx1"/>
                </a:solidFill>
              </a:rPr>
              <a:t>Capacity</a:t>
            </a:r>
            <a:r>
              <a:rPr lang="nl-NL" sz="3200" dirty="0">
                <a:solidFill>
                  <a:schemeClr val="tx1"/>
                </a:solidFill>
              </a:rPr>
              <a:t>-building Toolkit </a:t>
            </a:r>
            <a:r>
              <a:rPr lang="nl-NL" sz="3200" dirty="0" err="1">
                <a:solidFill>
                  <a:schemeClr val="tx1"/>
                </a:solidFill>
              </a:rPr>
              <a:t>for</a:t>
            </a:r>
            <a:r>
              <a:rPr lang="nl-NL" sz="3200" dirty="0">
                <a:solidFill>
                  <a:schemeClr val="tx1"/>
                </a:solidFill>
              </a:rPr>
              <a:t> </a:t>
            </a:r>
            <a:r>
              <a:rPr lang="nl-NL" sz="3200" dirty="0" err="1">
                <a:solidFill>
                  <a:schemeClr val="tx1"/>
                </a:solidFill>
              </a:rPr>
              <a:t>Protection</a:t>
            </a:r>
            <a:r>
              <a:rPr lang="nl-NL" sz="3200" dirty="0">
                <a:solidFill>
                  <a:schemeClr val="tx1"/>
                </a:solidFill>
              </a:rPr>
              <a:t> of European Caribbean </a:t>
            </a:r>
            <a:r>
              <a:rPr lang="nl-NL" sz="3200" dirty="0" err="1">
                <a:solidFill>
                  <a:schemeClr val="tx1"/>
                </a:solidFill>
              </a:rPr>
              <a:t>Children</a:t>
            </a:r>
            <a:endParaRPr lang="nl-N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8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00B0F0"/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7F1B7-F189-4CA6-9703-5C3213958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04009"/>
            <a:ext cx="10925174" cy="1412178"/>
          </a:xfrm>
        </p:spPr>
        <p:txBody>
          <a:bodyPr>
            <a:noAutofit/>
          </a:bodyPr>
          <a:lstStyle/>
          <a:p>
            <a:pPr algn="ctr"/>
            <a:r>
              <a:rPr lang="nl-NL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nl-N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br>
              <a:rPr lang="nl-N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l-N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br>
              <a:rPr lang="nl-N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l-NL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</a:t>
            </a:r>
            <a:r>
              <a:rPr lang="nl-N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luck</a:t>
            </a:r>
            <a:r>
              <a:rPr lang="nl-N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GB" sz="54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8C8FBC-5D93-47E4-889A-4B37C507C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1560" y="4429760"/>
            <a:ext cx="2250440" cy="225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1157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64D2EA8A1AE4D81D08D8DF0A5D0FE" ma:contentTypeVersion="13" ma:contentTypeDescription="Crée un document." ma:contentTypeScope="" ma:versionID="4ff0aa911379a3ebda4cc3f2cccd698a">
  <xsd:schema xmlns:xsd="http://www.w3.org/2001/XMLSchema" xmlns:xs="http://www.w3.org/2001/XMLSchema" xmlns:p="http://schemas.microsoft.com/office/2006/metadata/properties" xmlns:ns2="a742f9e1-92ba-49ac-9663-a21db529c9de" xmlns:ns3="9b0dcb9b-57ba-456b-8078-be5a9406b89c" targetNamespace="http://schemas.microsoft.com/office/2006/metadata/properties" ma:root="true" ma:fieldsID="6388f150e2e804ad5218f77d9b2afb4a" ns2:_="" ns3:_="">
    <xsd:import namespace="a742f9e1-92ba-49ac-9663-a21db529c9de"/>
    <xsd:import namespace="9b0dcb9b-57ba-456b-8078-be5a9406b8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2f9e1-92ba-49ac-9663-a21db529c9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dcb9b-57ba-456b-8078-be5a9406b8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FA8F3-D008-4378-9F43-06B33AE87C47}"/>
</file>

<file path=customXml/itemProps2.xml><?xml version="1.0" encoding="utf-8"?>
<ds:datastoreItem xmlns:ds="http://schemas.openxmlformats.org/officeDocument/2006/customXml" ds:itemID="{3BDAB2DF-128C-4105-A43F-1FD581E0F60E}"/>
</file>

<file path=customXml/itemProps3.xml><?xml version="1.0" encoding="utf-8"?>
<ds:datastoreItem xmlns:ds="http://schemas.openxmlformats.org/officeDocument/2006/customXml" ds:itemID="{BF28CFED-84D7-4CF0-92FB-BE2914788629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507</TotalTime>
  <Words>357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Slice</vt:lpstr>
      <vt:lpstr>Experiences and lessons learned   Project Proposal development   EU programme “Citizens, Equality, Rights and Values”   UNICEF the Netherlands   8 december 2021</vt:lpstr>
      <vt:lpstr>PowerPoint Presentation</vt:lpstr>
      <vt:lpstr>PowerPoint Presentation</vt:lpstr>
      <vt:lpstr>PowerPoint Presentation</vt:lpstr>
      <vt:lpstr>PowerPoint Presentation</vt:lpstr>
      <vt:lpstr>Thank you and good luck!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</dc:creator>
  <cp:lastModifiedBy>Anna Kroon</cp:lastModifiedBy>
  <cp:revision>26</cp:revision>
  <dcterms:created xsi:type="dcterms:W3CDTF">2020-01-20T13:56:33Z</dcterms:created>
  <dcterms:modified xsi:type="dcterms:W3CDTF">2021-12-09T21:34:17Z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0x01010026D64D2EA8A1AE4D81D08D8DF0A5D0FE</vt:lpwstr>
  </property>
</Properties>
</file>