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style1.xml" ContentType="application/vnd.ms-office.chartstyle+xml"/>
  <Override PartName="/ppt/charts/chart1.xml" ContentType="application/vnd.openxmlformats-officedocument.drawingml.chart+xml"/>
  <Override PartName="/ppt/charts/colors1.xml" ContentType="application/vnd.ms-office.chartcolor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704" r:id="rId2"/>
    <p:sldId id="703" r:id="rId3"/>
    <p:sldId id="708" r:id="rId4"/>
    <p:sldId id="712" r:id="rId5"/>
    <p:sldId id="716" r:id="rId6"/>
    <p:sldId id="715" r:id="rId7"/>
    <p:sldId id="709" r:id="rId8"/>
    <p:sldId id="707" r:id="rId9"/>
    <p:sldId id="717" r:id="rId10"/>
    <p:sldId id="705" r:id="rId11"/>
    <p:sldId id="711" r:id="rId12"/>
    <p:sldId id="671" r:id="rId13"/>
    <p:sldId id="311" r:id="rId14"/>
    <p:sldId id="648" r:id="rId15"/>
    <p:sldId id="698" r:id="rId16"/>
    <p:sldId id="699" r:id="rId17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99"/>
    <a:srgbClr val="FFFF99"/>
    <a:srgbClr val="FFFFCC"/>
    <a:srgbClr val="66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3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2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Grønlands udledning af CO2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CO2 equivalent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'Ark1'!$B$1:$AE$1</c:f>
              <c:strCach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strCache>
            </c:strRef>
          </c:cat>
          <c:val>
            <c:numRef>
              <c:f>'Ark1'!$B$2:$AE$2</c:f>
              <c:numCache>
                <c:formatCode>General</c:formatCode>
                <c:ptCount val="30"/>
                <c:pt idx="0">
                  <c:v>653</c:v>
                </c:pt>
                <c:pt idx="1">
                  <c:v>638</c:v>
                </c:pt>
                <c:pt idx="2">
                  <c:v>623</c:v>
                </c:pt>
                <c:pt idx="3">
                  <c:v>572</c:v>
                </c:pt>
                <c:pt idx="4">
                  <c:v>523</c:v>
                </c:pt>
                <c:pt idx="5">
                  <c:v>562</c:v>
                </c:pt>
                <c:pt idx="6">
                  <c:v>626</c:v>
                </c:pt>
                <c:pt idx="7">
                  <c:v>648</c:v>
                </c:pt>
                <c:pt idx="8">
                  <c:v>627</c:v>
                </c:pt>
                <c:pt idx="9">
                  <c:v>625</c:v>
                </c:pt>
                <c:pt idx="10">
                  <c:v>698</c:v>
                </c:pt>
                <c:pt idx="11">
                  <c:v>650</c:v>
                </c:pt>
                <c:pt idx="12">
                  <c:v>612</c:v>
                </c:pt>
                <c:pt idx="13">
                  <c:v>684</c:v>
                </c:pt>
                <c:pt idx="14">
                  <c:v>675</c:v>
                </c:pt>
                <c:pt idx="15">
                  <c:v>680</c:v>
                </c:pt>
                <c:pt idx="16">
                  <c:v>698</c:v>
                </c:pt>
                <c:pt idx="17">
                  <c:v>689</c:v>
                </c:pt>
                <c:pt idx="18">
                  <c:v>716</c:v>
                </c:pt>
                <c:pt idx="19">
                  <c:v>627</c:v>
                </c:pt>
                <c:pt idx="20">
                  <c:v>715</c:v>
                </c:pt>
                <c:pt idx="21">
                  <c:v>762</c:v>
                </c:pt>
                <c:pt idx="22">
                  <c:v>614</c:v>
                </c:pt>
                <c:pt idx="23">
                  <c:v>596</c:v>
                </c:pt>
                <c:pt idx="24">
                  <c:v>555</c:v>
                </c:pt>
                <c:pt idx="25">
                  <c:v>559</c:v>
                </c:pt>
                <c:pt idx="26">
                  <c:v>560.20000000000005</c:v>
                </c:pt>
                <c:pt idx="27">
                  <c:v>575.02</c:v>
                </c:pt>
                <c:pt idx="28">
                  <c:v>581.89</c:v>
                </c:pt>
                <c:pt idx="29">
                  <c:v>589.69000000000005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52-40B1-91B4-833E72105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917632"/>
        <c:axId val="164919168"/>
      </c:barChart>
      <c:lineChart>
        <c:grouping val="standard"/>
        <c:varyColors val="0"/>
        <c:ser>
          <c:idx val="1"/>
          <c:order val="1"/>
          <c:tx>
            <c:strRef>
              <c:f>'Ark1'!$A$3</c:f>
              <c:strCache>
                <c:ptCount val="1"/>
                <c:pt idx="0">
                  <c:v>Forandring fra 1990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'Ark1'!$B$1:$AE$1</c:f>
              <c:strCach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strCache>
            </c:strRef>
          </c:cat>
          <c:val>
            <c:numRef>
              <c:f>'Ark1'!$B$3:$AE$3</c:f>
              <c:numCache>
                <c:formatCode>General</c:formatCode>
                <c:ptCount val="30"/>
                <c:pt idx="1">
                  <c:v>-2.2970903522205206</c:v>
                </c:pt>
                <c:pt idx="2">
                  <c:v>-4.5941807044410412</c:v>
                </c:pt>
                <c:pt idx="3">
                  <c:v>-12.404287901990811</c:v>
                </c:pt>
                <c:pt idx="4">
                  <c:v>-19.908116385911178</c:v>
                </c:pt>
                <c:pt idx="5">
                  <c:v>-13.935681470137826</c:v>
                </c:pt>
                <c:pt idx="6">
                  <c:v>-4.134762633996937</c:v>
                </c:pt>
                <c:pt idx="7">
                  <c:v>-0.76569678407350694</c:v>
                </c:pt>
                <c:pt idx="8">
                  <c:v>-3.9816232771822357</c:v>
                </c:pt>
                <c:pt idx="9">
                  <c:v>-4.2879019908116387</c:v>
                </c:pt>
                <c:pt idx="10">
                  <c:v>6.8912710566615614</c:v>
                </c:pt>
                <c:pt idx="11">
                  <c:v>-0.45941807044410415</c:v>
                </c:pt>
                <c:pt idx="12">
                  <c:v>-6.2787136294027563</c:v>
                </c:pt>
                <c:pt idx="13">
                  <c:v>4.7473200612557429</c:v>
                </c:pt>
                <c:pt idx="14">
                  <c:v>3.3690658499234303</c:v>
                </c:pt>
                <c:pt idx="15">
                  <c:v>4.134762633996937</c:v>
                </c:pt>
                <c:pt idx="16">
                  <c:v>6.8912710566615614</c:v>
                </c:pt>
                <c:pt idx="17">
                  <c:v>5.5130168453292496</c:v>
                </c:pt>
                <c:pt idx="18">
                  <c:v>9.6477794793261857</c:v>
                </c:pt>
                <c:pt idx="19">
                  <c:v>-3.9816232771822357</c:v>
                </c:pt>
                <c:pt idx="20">
                  <c:v>9.4946401225114858</c:v>
                </c:pt>
                <c:pt idx="21">
                  <c:v>16.69218989280245</c:v>
                </c:pt>
                <c:pt idx="22">
                  <c:v>-5.9724349157733538</c:v>
                </c:pt>
                <c:pt idx="23">
                  <c:v>-8.7289433384379791</c:v>
                </c:pt>
                <c:pt idx="24">
                  <c:v>-15.007656967840735</c:v>
                </c:pt>
                <c:pt idx="25">
                  <c:v>-14.39509954058193</c:v>
                </c:pt>
                <c:pt idx="26">
                  <c:v>-14.211332312404283</c:v>
                </c:pt>
                <c:pt idx="27">
                  <c:v>-11.941807044410416</c:v>
                </c:pt>
                <c:pt idx="28">
                  <c:v>-10.889739663093417</c:v>
                </c:pt>
                <c:pt idx="29">
                  <c:v>-9.6952526799387364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52-40B1-91B4-833E72105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934784"/>
        <c:axId val="164920704"/>
      </c:lineChart>
      <c:catAx>
        <c:axId val="16491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64919168"/>
        <c:crosses val="autoZero"/>
        <c:auto val="1"/>
        <c:lblAlgn val="ctr"/>
        <c:lblOffset val="100"/>
        <c:noMultiLvlLbl val="0"/>
      </c:catAx>
      <c:valAx>
        <c:axId val="16491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64917632"/>
        <c:crosses val="autoZero"/>
        <c:crossBetween val="between"/>
      </c:valAx>
      <c:valAx>
        <c:axId val="16492070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64934784"/>
        <c:crosses val="max"/>
        <c:crossBetween val="between"/>
      </c:valAx>
      <c:catAx>
        <c:axId val="164934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920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0.03993</cdr:y>
    </cdr:from>
    <cdr:to>
      <cdr:x>0.10938</cdr:x>
      <cdr:y>0.17882</cdr:y>
    </cdr:to>
    <cdr:sp macro="" textlink="">
      <cdr:nvSpPr>
        <cdr:cNvPr id="2" name="Tekstfelt 1">
          <a:extLst xmlns:a="http://schemas.openxmlformats.org/drawingml/2006/main">
            <a:ext uri="{FF2B5EF4-FFF2-40B4-BE49-F238E27FC236}">
              <a16:creationId xmlns:a16="http://schemas.microsoft.com/office/drawing/2014/main" id="{6FC09B64-5A58-40C7-986A-BE61F64DF986}"/>
            </a:ext>
          </a:extLst>
        </cdr:cNvPr>
        <cdr:cNvSpPr txBox="1"/>
      </cdr:nvSpPr>
      <cdr:spPr>
        <a:xfrm xmlns:a="http://schemas.openxmlformats.org/drawingml/2006/main">
          <a:off x="0" y="109538"/>
          <a:ext cx="500063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a-DK" sz="800"/>
            <a:t>'000</a:t>
          </a:r>
          <a:r>
            <a:rPr lang="da-DK" sz="800" baseline="0"/>
            <a:t> tons</a:t>
          </a:r>
          <a:endParaRPr lang="da-DK" sz="8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AE02A-FAED-4F0A-ABC5-1A031C251456}" type="datetimeFigureOut">
              <a:rPr lang="da-DK" smtClean="0"/>
              <a:t>28-06-2021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8ABF4-9CEF-4799-8F0D-F0D1386D04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368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96014" y="1652126"/>
            <a:ext cx="9144000" cy="654007"/>
          </a:xfrm>
        </p:spPr>
        <p:txBody>
          <a:bodyPr anchor="b">
            <a:normAutofit/>
          </a:bodyPr>
          <a:lstStyle>
            <a:lvl1pPr algn="r">
              <a:defRPr sz="35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396014" y="2633137"/>
            <a:ext cx="9144000" cy="58240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7" name="Rektangel 6"/>
          <p:cNvSpPr/>
          <p:nvPr userDrawn="1"/>
        </p:nvSpPr>
        <p:spPr>
          <a:xfrm rot="10800000">
            <a:off x="11632870" y="3317430"/>
            <a:ext cx="563174" cy="96883"/>
          </a:xfrm>
          <a:prstGeom prst="rect">
            <a:avLst/>
          </a:prstGeom>
          <a:gradFill flip="none" rotWithShape="1">
            <a:gsLst>
              <a:gs pos="15000">
                <a:srgbClr val="84BA00"/>
              </a:gs>
              <a:gs pos="0">
                <a:srgbClr val="669900"/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10" y="387475"/>
            <a:ext cx="2024994" cy="667862"/>
          </a:xfrm>
          <a:prstGeom prst="rect">
            <a:avLst/>
          </a:prstGeom>
        </p:spPr>
      </p:pic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02-06-2020</a:t>
            </a:r>
            <a:endParaRPr lang="da-DK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673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02-06-2020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217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02-06-2020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5707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02-06-2020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1764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02-06-2020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030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174" y="343883"/>
            <a:ext cx="8919941" cy="6913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02-06-2020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563174" y="1046503"/>
            <a:ext cx="8919941" cy="434975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a-DK" dirty="0"/>
              <a:t>Klik for at indsætte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72155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02-06-2020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384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63174" y="1825625"/>
            <a:ext cx="5456626" cy="435133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02-06-2020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63174" y="343883"/>
            <a:ext cx="8919941" cy="6913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563174" y="1046503"/>
            <a:ext cx="8919941" cy="434975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a-DK" dirty="0"/>
              <a:t>Klik for at indsætte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70196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02-06-2020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412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" t="-217" r="29904" b="56751"/>
          <a:stretch/>
        </p:blipFill>
        <p:spPr>
          <a:xfrm>
            <a:off x="5038283" y="2009859"/>
            <a:ext cx="7138786" cy="4848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02-06-2020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216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02-06-2020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435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02-06-2020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14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02-06-2020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400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495747"/>
            <a:ext cx="563174" cy="96883"/>
          </a:xfrm>
          <a:prstGeom prst="rect">
            <a:avLst/>
          </a:prstGeom>
          <a:gradFill flip="none" rotWithShape="1">
            <a:gsLst>
              <a:gs pos="15000">
                <a:srgbClr val="84BA00"/>
              </a:gs>
              <a:gs pos="0">
                <a:srgbClr val="669900"/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10" y="387475"/>
            <a:ext cx="2024994" cy="667862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63174" y="268229"/>
            <a:ext cx="8919941" cy="1227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dirty="0"/>
              <a:t>Klik for at redigere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63174" y="1850118"/>
            <a:ext cx="11051523" cy="4453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9812637" y="6461355"/>
            <a:ext cx="1117774" cy="26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02-06-2020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461356"/>
            <a:ext cx="4114800" cy="26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930411" y="6461356"/>
            <a:ext cx="689838" cy="26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B2198-F7A2-4C70-AA2A-156F740FEAD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947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2" r:id="rId4"/>
    <p:sldLayoutId id="2147483661" r:id="rId5"/>
    <p:sldLayoutId id="2147483660" r:id="rId6"/>
    <p:sldLayoutId id="2147483651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9CC00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9CC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9CC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9CC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9CC00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4" pos="7673" userDrawn="1">
          <p15:clr>
            <a:srgbClr val="F26B43"/>
          </p15:clr>
        </p15:guide>
        <p15:guide id="5" orient="horz" pos="4315" userDrawn="1">
          <p15:clr>
            <a:srgbClr val="F26B43"/>
          </p15:clr>
        </p15:guide>
        <p15:guide id="6" orient="horz" pos="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02-06-2020</a:t>
            </a:r>
            <a:endParaRPr lang="da-DK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t>1</a:t>
            </a:fld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 b="9428"/>
          <a:stretch/>
        </p:blipFill>
        <p:spPr>
          <a:xfrm>
            <a:off x="-17041" y="2286000"/>
            <a:ext cx="12209041" cy="4572000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2799993" y="1166949"/>
            <a:ext cx="6574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 err="1" smtClean="0">
                <a:solidFill>
                  <a:schemeClr val="accent6"/>
                </a:solidFill>
              </a:rPr>
              <a:t>Welcome</a:t>
            </a:r>
            <a:r>
              <a:rPr lang="da-DK" sz="3600" b="1" dirty="0" smtClean="0">
                <a:solidFill>
                  <a:schemeClr val="accent6"/>
                </a:solidFill>
              </a:rPr>
              <a:t> to Greenland</a:t>
            </a:r>
            <a:endParaRPr lang="da-DK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3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02-06-2020</a:t>
            </a:r>
            <a:endParaRPr lang="da-DK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t>10</a:t>
            </a:fld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1080640" y="732209"/>
            <a:ext cx="6442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da-DK" sz="2800" b="1" dirty="0" err="1">
                <a:solidFill>
                  <a:schemeClr val="accent6"/>
                </a:solidFill>
              </a:rPr>
              <a:t>Educational</a:t>
            </a:r>
            <a:r>
              <a:rPr lang="da-DK" sz="2800" b="1" dirty="0">
                <a:solidFill>
                  <a:schemeClr val="accent6"/>
                </a:solidFill>
              </a:rPr>
              <a:t> </a:t>
            </a:r>
            <a:r>
              <a:rPr lang="da-DK" sz="2800" b="1" dirty="0" err="1">
                <a:solidFill>
                  <a:schemeClr val="accent6"/>
                </a:solidFill>
              </a:rPr>
              <a:t>attainment</a:t>
            </a:r>
            <a:r>
              <a:rPr lang="da-DK" sz="2800" b="1" dirty="0">
                <a:solidFill>
                  <a:schemeClr val="accent6"/>
                </a:solidFill>
              </a:rPr>
              <a:t> (16-74 </a:t>
            </a:r>
            <a:r>
              <a:rPr lang="da-DK" sz="2800" b="1" dirty="0" err="1">
                <a:solidFill>
                  <a:schemeClr val="accent6"/>
                </a:solidFill>
              </a:rPr>
              <a:t>years</a:t>
            </a:r>
            <a:r>
              <a:rPr lang="da-DK" sz="2800" b="1" dirty="0">
                <a:solidFill>
                  <a:schemeClr val="accent6"/>
                </a:solidFill>
              </a:rPr>
              <a:t>)</a:t>
            </a:r>
            <a:endParaRPr lang="da-DK" sz="2800" dirty="0">
              <a:solidFill>
                <a:schemeClr val="accent6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87" y="1688374"/>
            <a:ext cx="8553450" cy="4686300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966651" y="6374674"/>
            <a:ext cx="3526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Year 2019. Source: bank.stat.gl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159697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02-06-2020</a:t>
            </a:r>
            <a:endParaRPr lang="da-DK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t>11</a:t>
            </a:fld>
            <a:endParaRPr lang="da-DK"/>
          </a:p>
        </p:txBody>
      </p:sp>
      <p:pic>
        <p:nvPicPr>
          <p:cNvPr id="6146" name="Picture 2" descr="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189"/>
            <a:ext cx="12197443" cy="48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714103" y="644434"/>
            <a:ext cx="818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EU – Greenland relations</a:t>
            </a:r>
            <a:endParaRPr lang="en-U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9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6BA50701-C88F-46E5-B659-EC9AAE0A3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939BFEE-1AD2-4F0B-B300-3CD82EF181F0}"/>
              </a:ext>
            </a:extLst>
          </p:cNvPr>
          <p:cNvSpPr txBox="1"/>
          <p:nvPr/>
        </p:nvSpPr>
        <p:spPr>
          <a:xfrm>
            <a:off x="477980" y="1122363"/>
            <a:ext cx="6389747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Hydropower and energy export can become a new important industry in Greenland</a:t>
            </a:r>
            <a:endParaRPr lang="en-US" sz="24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40D235D-DBEB-437F-B082-57D94DB1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981" y="6356350"/>
            <a:ext cx="1214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02-06-2020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CF32B95-4147-487E-8607-3DB0F3F2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AB2198-F7A2-4C70-AA2A-156F740FEAD1}" type="slidenum">
              <a:rPr lang="en-US" sz="1200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sz="120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2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96014" y="1652126"/>
            <a:ext cx="7727700" cy="654007"/>
          </a:xfrm>
        </p:spPr>
        <p:txBody>
          <a:bodyPr>
            <a:normAutofit/>
          </a:bodyPr>
          <a:lstStyle/>
          <a:p>
            <a:pPr algn="ctr"/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9" b="23187"/>
          <a:stretch/>
        </p:blipFill>
        <p:spPr>
          <a:xfrm>
            <a:off x="-13608" y="3409950"/>
            <a:ext cx="12334624" cy="3524250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Tekstfelt 3"/>
          <p:cNvSpPr txBox="1"/>
          <p:nvPr/>
        </p:nvSpPr>
        <p:spPr>
          <a:xfrm>
            <a:off x="10369053" y="6558614"/>
            <a:ext cx="1822947" cy="21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Photo: Mads Phil, Visit Greenland</a:t>
            </a:r>
          </a:p>
        </p:txBody>
      </p:sp>
    </p:spTree>
    <p:extLst>
      <p:ext uri="{BB962C8B-B14F-4D97-AF65-F5344CB8AC3E}">
        <p14:creationId xmlns:p14="http://schemas.microsoft.com/office/powerpoint/2010/main" val="2112374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174" y="507201"/>
            <a:ext cx="8919941" cy="691327"/>
          </a:xfrm>
        </p:spPr>
        <p:txBody>
          <a:bodyPr>
            <a:normAutofit/>
          </a:bodyPr>
          <a:lstStyle/>
          <a:p>
            <a:r>
              <a:rPr lang="da-DK" sz="2400" b="1" dirty="0" err="1" smtClean="0">
                <a:solidFill>
                  <a:schemeClr val="tx1"/>
                </a:solidFill>
              </a:rPr>
              <a:t>Hydropower</a:t>
            </a:r>
            <a:r>
              <a:rPr lang="da-DK" sz="2400" b="1" dirty="0" smtClean="0">
                <a:solidFill>
                  <a:schemeClr val="tx1"/>
                </a:solidFill>
              </a:rPr>
              <a:t> in Greenland</a:t>
            </a:r>
            <a:endParaRPr lang="da-DK" sz="2400" b="1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3173" y="1696202"/>
            <a:ext cx="4940644" cy="4765154"/>
          </a:xfrm>
        </p:spPr>
        <p:txBody>
          <a:bodyPr>
            <a:normAutofit/>
          </a:bodyPr>
          <a:lstStyle/>
          <a:p>
            <a:endParaRPr lang="da-DK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63174" y="355176"/>
            <a:ext cx="7437826" cy="691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da-DK" b="1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563175" y="1046503"/>
            <a:ext cx="7437826" cy="434975"/>
          </a:xfrm>
        </p:spPr>
        <p:txBody>
          <a:bodyPr/>
          <a:lstStyle/>
          <a:p>
            <a:r>
              <a:rPr lang="da-DK" dirty="0"/>
              <a:t> 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t>14</a:t>
            </a:fld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05-05-2021</a:t>
            </a:r>
          </a:p>
        </p:txBody>
      </p:sp>
      <p:pic>
        <p:nvPicPr>
          <p:cNvPr id="10" name="Billede 9" descr="Et billede, der indeholder kort&#10;&#10;Automatisk genereret beskrivelse">
            <a:extLst>
              <a:ext uri="{FF2B5EF4-FFF2-40B4-BE49-F238E27FC236}">
                <a16:creationId xmlns:a16="http://schemas.microsoft.com/office/drawing/2014/main" id="{0FAD110F-8E2E-4701-9BBE-81796C252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06" y="1263990"/>
            <a:ext cx="3877224" cy="53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75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3"/>
          <p:cNvSpPr txBox="1">
            <a:spLocks/>
          </p:cNvSpPr>
          <p:nvPr/>
        </p:nvSpPr>
        <p:spPr>
          <a:xfrm>
            <a:off x="563174" y="227973"/>
            <a:ext cx="8919941" cy="991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sz="2400" b="1" dirty="0">
                <a:solidFill>
                  <a:schemeClr val="tx1"/>
                </a:solidFill>
              </a:rPr>
              <a:t>Vandkraft holder Grønlands CO2-udledning nede 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05-05-2021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t>15</a:t>
            </a:fld>
            <a:endParaRPr lang="da-DK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03858F1-8D78-4492-AE30-2D34284BD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742688"/>
              </p:ext>
            </p:extLst>
          </p:nvPr>
        </p:nvGraphicFramePr>
        <p:xfrm>
          <a:off x="2039123" y="1639847"/>
          <a:ext cx="6431759" cy="4738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7856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3"/>
          <p:cNvSpPr txBox="1">
            <a:spLocks/>
          </p:cNvSpPr>
          <p:nvPr/>
        </p:nvSpPr>
        <p:spPr>
          <a:xfrm>
            <a:off x="563174" y="227973"/>
            <a:ext cx="8919941" cy="991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sz="2400" b="1" dirty="0" err="1">
                <a:solidFill>
                  <a:schemeClr val="tx1"/>
                </a:solidFill>
              </a:rPr>
              <a:t>Fiskeriflåden</a:t>
            </a:r>
            <a:r>
              <a:rPr lang="da-DK" sz="2400" b="1" dirty="0">
                <a:solidFill>
                  <a:schemeClr val="tx1"/>
                </a:solidFill>
              </a:rPr>
              <a:t> og transport sektoren største </a:t>
            </a:r>
            <a:r>
              <a:rPr lang="da-DK" sz="2400" b="1" dirty="0" err="1">
                <a:solidFill>
                  <a:schemeClr val="tx1"/>
                </a:solidFill>
              </a:rPr>
              <a:t>udledere</a:t>
            </a:r>
            <a:r>
              <a:rPr lang="da-DK" sz="2400" b="1" dirty="0">
                <a:solidFill>
                  <a:schemeClr val="tx1"/>
                </a:solidFill>
              </a:rPr>
              <a:t> af CO2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05-05-2021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t>16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7CF6FCD-2F19-4B35-B92B-9AEA50A19F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23" y="1957497"/>
            <a:ext cx="64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5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Billedresultat for inland ice melting water">
            <a:extLst>
              <a:ext uri="{FF2B5EF4-FFF2-40B4-BE49-F238E27FC236}">
                <a16:creationId xmlns:a16="http://schemas.microsoft.com/office/drawing/2014/main" id="{AA54114E-666C-4773-8E69-DD56EFF43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9091" r="19363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939BFEE-1AD2-4F0B-B300-3CD82EF181F0}"/>
              </a:ext>
            </a:extLst>
          </p:cNvPr>
          <p:cNvSpPr txBox="1"/>
          <p:nvPr/>
        </p:nvSpPr>
        <p:spPr>
          <a:xfrm>
            <a:off x="477980" y="1122363"/>
            <a:ext cx="7284691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Agenda</a:t>
            </a:r>
            <a:endParaRPr lang="da-DK" sz="3200" b="1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/>
                </a:solidFill>
              </a:rPr>
              <a:t>Greenland in </a:t>
            </a:r>
            <a:r>
              <a:rPr lang="en-US" sz="3200" b="1" dirty="0" smtClean="0">
                <a:solidFill>
                  <a:schemeClr val="accent6"/>
                </a:solidFill>
              </a:rPr>
              <a:t>figures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6"/>
                </a:solidFill>
              </a:rPr>
              <a:t>300 </a:t>
            </a:r>
            <a:r>
              <a:rPr lang="en-US" sz="3200" b="1" dirty="0">
                <a:solidFill>
                  <a:schemeClr val="accent6"/>
                </a:solidFill>
              </a:rPr>
              <a:t>years in two minutes </a:t>
            </a:r>
            <a:endParaRPr lang="da-DK" sz="3200" b="1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/>
                </a:solidFill>
              </a:rPr>
              <a:t>Our economy </a:t>
            </a:r>
            <a:endParaRPr lang="da-DK" sz="3200" b="1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dirty="0" smtClean="0">
                <a:solidFill>
                  <a:schemeClr val="accent6"/>
                </a:solidFill>
              </a:rPr>
              <a:t>Greenland and the EU</a:t>
            </a:r>
            <a:endParaRPr lang="da-DK" sz="3200" b="1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/>
                </a:solidFill>
              </a:rPr>
              <a:t>Q&amp;A</a:t>
            </a:r>
            <a:endParaRPr lang="da-DK" sz="3200" b="1" dirty="0">
              <a:solidFill>
                <a:schemeClr val="accent6"/>
              </a:solidFill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40D235D-DBEB-437F-B082-57D94DB1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981" y="6356350"/>
            <a:ext cx="1214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02-06-2020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CF32B95-4147-487E-8607-3DB0F3F2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AB2198-F7A2-4C70-AA2A-156F740FEAD1}" type="slidenum">
              <a:rPr lang="en-US" sz="1200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20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173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5109" y="268229"/>
            <a:ext cx="3988006" cy="1227505"/>
          </a:xfrm>
        </p:spPr>
        <p:txBody>
          <a:bodyPr/>
          <a:lstStyle/>
          <a:p>
            <a:r>
              <a:rPr lang="en-US" b="1" dirty="0" smtClean="0"/>
              <a:t>Greenland in figures</a:t>
            </a:r>
            <a:endParaRPr lang="en-US" b="1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02-06-2020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6275" cy="685800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5016137" y="1733006"/>
            <a:ext cx="66794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Size </a:t>
            </a:r>
            <a:r>
              <a:rPr lang="en-GB" sz="2400" dirty="0" smtClean="0"/>
              <a:t>2.166.086 km2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81 pct. </a:t>
            </a:r>
            <a:r>
              <a:rPr lang="en-GB" sz="2400" dirty="0"/>
              <a:t>c</a:t>
            </a:r>
            <a:r>
              <a:rPr lang="en-GB" sz="2400" dirty="0" smtClean="0"/>
              <a:t>overed by the ice sheet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Population 	56.412 (more than 18.800 </a:t>
            </a:r>
            <a:r>
              <a:rPr lang="en-GB" sz="2400" dirty="0" smtClean="0"/>
              <a:t>in </a:t>
            </a:r>
            <a:r>
              <a:rPr lang="en-GB" sz="2400" dirty="0"/>
              <a:t>the </a:t>
            </a:r>
            <a:r>
              <a:rPr lang="en-GB" sz="2400" dirty="0" smtClean="0"/>
              <a:t>capital </a:t>
            </a:r>
            <a:r>
              <a:rPr lang="en-GB" sz="2400" dirty="0"/>
              <a:t>city Nuuk</a:t>
            </a:r>
            <a:r>
              <a:rPr lang="en-GB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More </a:t>
            </a:r>
            <a:r>
              <a:rPr lang="en-GB" sz="2400" dirty="0"/>
              <a:t>than 6.000 are not born in Greenland</a:t>
            </a:r>
            <a:endParaRPr lang="da-DK" sz="2400" dirty="0"/>
          </a:p>
          <a:p>
            <a:r>
              <a:rPr lang="en-GB" sz="2400" dirty="0"/>
              <a:t>	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More </a:t>
            </a:r>
            <a:r>
              <a:rPr lang="en-GB" sz="2400" dirty="0"/>
              <a:t>than 16.000 people born in Greenland live in Denmark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70540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02-06-2020</a:t>
            </a:r>
            <a:endParaRPr lang="da-DK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t>4</a:t>
            </a:fld>
            <a:endParaRPr lang="da-DK"/>
          </a:p>
        </p:txBody>
      </p:sp>
      <p:pic>
        <p:nvPicPr>
          <p:cNvPr id="4" name="Picture 6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4811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sset.dr.dk/imagescaler/?protocol=https&amp;server=www.dr.dk&amp;file=%2Fimages%2Fcrop%2F2020%2F06%2F23%2F1592908271_scanpix-20200622-170637-l.jpg&amp;scaleAfter=crop&amp;quality=70&amp;w=720&amp;h=4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5094514" y="1184366"/>
            <a:ext cx="69668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800 AC Last migration wave from North America, the Thule Culture</a:t>
            </a:r>
            <a:endParaRPr lang="da-DK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980-1400 Norse settlement (Vikings)</a:t>
            </a:r>
            <a:endParaRPr lang="da-DK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1721 Danish colonization Hans </a:t>
            </a:r>
            <a:r>
              <a:rPr lang="en-GB" sz="2800" dirty="0" err="1">
                <a:solidFill>
                  <a:schemeClr val="bg1"/>
                </a:solidFill>
              </a:rPr>
              <a:t>Egede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endParaRPr lang="da-DK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1953 Greenland shifts status from colony to a Danish county</a:t>
            </a:r>
            <a:endParaRPr lang="da-DK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1979 Greenland gets home rule</a:t>
            </a:r>
            <a:endParaRPr lang="da-DK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2009 Self-government is granted  </a:t>
            </a:r>
            <a:endParaRPr lang="da-D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0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02-06-2020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090" y="0"/>
            <a:ext cx="12628180" cy="685800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748938" y="1260603"/>
            <a:ext cx="6548846" cy="28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Greenland is a self-governing region within the Kingdom of Denmark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few policy areas remains however to be determined by the Danish Government, including foreign policy, citizenship, monetary policy, justice and defense.</a:t>
            </a:r>
            <a:endParaRPr lang="da-DK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2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02-06-2020</a:t>
            </a:r>
            <a:endParaRPr lang="da-DK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t>7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1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02-06-2020</a:t>
            </a:r>
            <a:endParaRPr lang="da-DK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t>8</a:t>
            </a:fld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538489"/>
              </p:ext>
            </p:extLst>
          </p:nvPr>
        </p:nvGraphicFramePr>
        <p:xfrm>
          <a:off x="6485392" y="766354"/>
          <a:ext cx="5262471" cy="3520440"/>
        </p:xfrm>
        <a:graphic>
          <a:graphicData uri="http://schemas.openxmlformats.org/drawingml/2006/table">
            <a:tbl>
              <a:tblPr/>
              <a:tblGrid>
                <a:gridCol w="3633968">
                  <a:extLst>
                    <a:ext uri="{9D8B030D-6E8A-4147-A177-3AD203B41FA5}">
                      <a16:colId xmlns:a16="http://schemas.microsoft.com/office/drawing/2014/main" val="1502995212"/>
                    </a:ext>
                  </a:extLst>
                </a:gridCol>
                <a:gridCol w="1628503">
                  <a:extLst>
                    <a:ext uri="{9D8B030D-6E8A-4147-A177-3AD203B41FA5}">
                      <a16:colId xmlns:a16="http://schemas.microsoft.com/office/drawing/2014/main" val="11369043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Supply and demand GDP </a:t>
                      </a:r>
                      <a:r>
                        <a:rPr lang="da-DK" b="1" i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a-DK" b="1">
                          <a:effectLst/>
                          <a:latin typeface="inherit"/>
                        </a:rPr>
                        <a:t>2019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148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da-DK" b="0">
                          <a:effectLst/>
                          <a:latin typeface="inherit"/>
                        </a:rPr>
                        <a:t>Current prices, million dkk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da-DK" b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65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da-DK" b="0">
                          <a:effectLst/>
                          <a:latin typeface="inherit"/>
                        </a:rPr>
                        <a:t>Gross Domestic Product</a:t>
                      </a:r>
                    </a:p>
                  </a:txBody>
                  <a:tcPr marL="76200" marR="38100" marT="38100" marB="38100" anchor="ctr">
                    <a:lnL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da-DK" b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19,889.8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585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inherit"/>
                        </a:rPr>
                        <a:t>Imports of goods and services</a:t>
                      </a:r>
                    </a:p>
                  </a:txBody>
                  <a:tcPr marL="76200" marR="38100" marT="38100" marB="38100" anchor="ctr">
                    <a:lnL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da-DK" b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10,163.0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57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da-DK" b="0">
                          <a:effectLst/>
                          <a:latin typeface="inherit"/>
                        </a:rPr>
                        <a:t>Supply Total</a:t>
                      </a:r>
                    </a:p>
                  </a:txBody>
                  <a:tcPr marL="76200" marR="38100" marT="38100" marB="38100" anchor="ctr">
                    <a:lnL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da-DK" b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30,052.7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22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da-DK" b="0">
                          <a:effectLst/>
                          <a:latin typeface="inherit"/>
                        </a:rPr>
                        <a:t>Private consumption</a:t>
                      </a:r>
                    </a:p>
                  </a:txBody>
                  <a:tcPr marL="76200" marR="38100" marT="38100" marB="38100" anchor="ctr">
                    <a:lnL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da-DK" b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7,172.5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360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da-DK" b="0">
                          <a:effectLst/>
                          <a:latin typeface="inherit"/>
                        </a:rPr>
                        <a:t>Government consumption</a:t>
                      </a:r>
                    </a:p>
                  </a:txBody>
                  <a:tcPr marL="76200" marR="38100" marT="38100" marB="38100" anchor="ctr">
                    <a:lnL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da-DK" b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8,913.9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919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da-DK" b="0">
                          <a:effectLst/>
                          <a:latin typeface="inherit"/>
                        </a:rPr>
                        <a:t>Gross investment</a:t>
                      </a:r>
                    </a:p>
                  </a:txBody>
                  <a:tcPr marL="76200" marR="38100" marT="38100" marB="38100" anchor="ctr">
                    <a:lnL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da-DK" b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6,252.6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704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inherit"/>
                        </a:rPr>
                        <a:t>Exports of goods and services</a:t>
                      </a:r>
                    </a:p>
                  </a:txBody>
                  <a:tcPr marL="76200" marR="38100" marT="38100" marB="38100" anchor="ctr">
                    <a:lnL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da-DK" b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7,713.8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43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da-DK" b="0">
                          <a:effectLst/>
                          <a:latin typeface="inherit"/>
                        </a:rPr>
                        <a:t>Net export</a:t>
                      </a:r>
                    </a:p>
                  </a:txBody>
                  <a:tcPr marL="76200" marR="38100" marT="38100" marB="38100" anchor="ctr">
                    <a:lnL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da-DK" b="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-2,449.2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24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5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Production by industries</a:t>
            </a:r>
            <a:endParaRPr lang="en-US" b="1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02-06-2020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B2198-F7A2-4C70-AA2A-156F740FEAD1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44" y="1682833"/>
            <a:ext cx="7875435" cy="4625819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712224" y="6495752"/>
            <a:ext cx="23217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/>
              <a:t>Year 2019. Source: bank.stat.gl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962936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noq tem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64D2EA8A1AE4D81D08D8DF0A5D0FE" ma:contentTypeVersion="13" ma:contentTypeDescription="Crée un document." ma:contentTypeScope="" ma:versionID="4ff0aa911379a3ebda4cc3f2cccd698a">
  <xsd:schema xmlns:xsd="http://www.w3.org/2001/XMLSchema" xmlns:xs="http://www.w3.org/2001/XMLSchema" xmlns:p="http://schemas.microsoft.com/office/2006/metadata/properties" xmlns:ns2="a742f9e1-92ba-49ac-9663-a21db529c9de" xmlns:ns3="9b0dcb9b-57ba-456b-8078-be5a9406b89c" targetNamespace="http://schemas.microsoft.com/office/2006/metadata/properties" ma:root="true" ma:fieldsID="6388f150e2e804ad5218f77d9b2afb4a" ns2:_="" ns3:_="">
    <xsd:import namespace="a742f9e1-92ba-49ac-9663-a21db529c9de"/>
    <xsd:import namespace="9b0dcb9b-57ba-456b-8078-be5a9406b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2f9e1-92ba-49ac-9663-a21db529c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dcb9b-57ba-456b-8078-be5a9406b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F7ED73-6EBB-46F4-97EE-F5CA9EDE3082}"/>
</file>

<file path=customXml/itemProps2.xml><?xml version="1.0" encoding="utf-8"?>
<ds:datastoreItem xmlns:ds="http://schemas.openxmlformats.org/officeDocument/2006/customXml" ds:itemID="{6797F47E-7BFE-4A0F-A1D3-68B9C04F60BC}"/>
</file>

<file path=customXml/itemProps3.xml><?xml version="1.0" encoding="utf-8"?>
<ds:datastoreItem xmlns:ds="http://schemas.openxmlformats.org/officeDocument/2006/customXml" ds:itemID="{CBBB4C79-3C8B-4825-9D67-5F58F1B7E20D}"/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286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Arial</vt:lpstr>
      <vt:lpstr>Calibri</vt:lpstr>
      <vt:lpstr>inherit</vt:lpstr>
      <vt:lpstr>Times New Roman</vt:lpstr>
      <vt:lpstr>Wingdings</vt:lpstr>
      <vt:lpstr>Office-tema</vt:lpstr>
      <vt:lpstr>PowerPoint-præsentation</vt:lpstr>
      <vt:lpstr>PowerPoint-præsentation</vt:lpstr>
      <vt:lpstr>Greenland in figures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Production by industries</vt:lpstr>
      <vt:lpstr>PowerPoint-præsentation</vt:lpstr>
      <vt:lpstr>PowerPoint-præsentation</vt:lpstr>
      <vt:lpstr>PowerPoint-præsentation</vt:lpstr>
      <vt:lpstr>Thank you</vt:lpstr>
      <vt:lpstr>Hydropower in Greenland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Energiområdet</dc:title>
  <dc:creator>Ane Wraae Nielsen</dc:creator>
  <cp:lastModifiedBy>Rasmus Alex Wendt</cp:lastModifiedBy>
  <cp:revision>29</cp:revision>
  <dcterms:created xsi:type="dcterms:W3CDTF">2021-05-04T17:46:06Z</dcterms:created>
  <dcterms:modified xsi:type="dcterms:W3CDTF">2021-06-29T09:35:47Z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0x01010026D64D2EA8A1AE4D81D08D8DF0A5D0FE</vt:lpwstr>
  </property>
</Properties>
</file>