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8" r:id="rId5"/>
    <p:sldId id="294" r:id="rId6"/>
    <p:sldId id="335" r:id="rId7"/>
    <p:sldId id="380" r:id="rId8"/>
    <p:sldId id="312" r:id="rId9"/>
    <p:sldId id="378" r:id="rId10"/>
    <p:sldId id="295" r:id="rId11"/>
    <p:sldId id="365" r:id="rId12"/>
    <p:sldId id="368" r:id="rId13"/>
    <p:sldId id="353" r:id="rId14"/>
    <p:sldId id="293" r:id="rId15"/>
    <p:sldId id="360" r:id="rId16"/>
    <p:sldId id="297" r:id="rId17"/>
    <p:sldId id="301" r:id="rId18"/>
    <p:sldId id="358" r:id="rId19"/>
    <p:sldId id="299" r:id="rId20"/>
    <p:sldId id="322" r:id="rId21"/>
    <p:sldId id="364" r:id="rId22"/>
    <p:sldId id="324" r:id="rId23"/>
    <p:sldId id="385" r:id="rId24"/>
    <p:sldId id="386" r:id="rId25"/>
    <p:sldId id="387"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B6E430B-4E14-4D3D-BA44-97EA19E71654}">
          <p14:sldIdLst>
            <p14:sldId id="258"/>
          </p14:sldIdLst>
        </p14:section>
        <p14:section name="1-InvestEU Key Principles" id="{93C0AF69-C0F0-4785-B96B-D65B8AF868A6}">
          <p14:sldIdLst>
            <p14:sldId id="294"/>
            <p14:sldId id="335"/>
            <p14:sldId id="380"/>
            <p14:sldId id="312"/>
            <p14:sldId id="378"/>
          </p14:sldIdLst>
        </p14:section>
        <p14:section name="2-Overview" id="{E9B7B140-ADD4-4F6D-B016-15014011490B}">
          <p14:sldIdLst>
            <p14:sldId id="295"/>
            <p14:sldId id="365"/>
            <p14:sldId id="368"/>
            <p14:sldId id="353"/>
          </p14:sldIdLst>
        </p14:section>
        <p14:section name="3- New elements" id="{76583016-A3DB-481C-9A07-9767D4457525}">
          <p14:sldIdLst>
            <p14:sldId id="293"/>
            <p14:sldId id="360"/>
            <p14:sldId id="297"/>
            <p14:sldId id="301"/>
            <p14:sldId id="358"/>
            <p14:sldId id="299"/>
          </p14:sldIdLst>
        </p14:section>
        <p14:section name="4- Advisory Hub and Portal" id="{0CD9F78E-F350-43AF-8D0D-D0695CB6D95A}">
          <p14:sldIdLst>
            <p14:sldId id="322"/>
            <p14:sldId id="364"/>
            <p14:sldId id="324"/>
            <p14:sldId id="385"/>
            <p14:sldId id="386"/>
            <p14:sldId id="387"/>
            <p14:sldId id="284"/>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 Pierre-Emmanuel (ECFIN)" initials="RP(" lastIdx="17" clrIdx="0">
    <p:extLst>
      <p:ext uri="{19B8F6BF-5375-455C-9EA6-DF929625EA0E}">
        <p15:presenceInfo xmlns:p15="http://schemas.microsoft.com/office/powerpoint/2012/main" userId="ROS Pierre-Emmanuel (ECFIN)" providerId="None"/>
      </p:ext>
    </p:extLst>
  </p:cmAuthor>
  <p:cmAuthor id="2" name="MUNISTERI Filippo (ECFIN)" initials="MF(" lastIdx="3" clrIdx="1">
    <p:extLst>
      <p:ext uri="{19B8F6BF-5375-455C-9EA6-DF929625EA0E}">
        <p15:presenceInfo xmlns:p15="http://schemas.microsoft.com/office/powerpoint/2012/main" userId="MUNISTERI Filippo (ECFIN)" providerId="None"/>
      </p:ext>
    </p:extLst>
  </p:cmAuthor>
  <p:cmAuthor id="3" name="ROS Pierre-Emmanuel (ECFIN)" initials="RP( [2]" lastIdx="1" clrIdx="2">
    <p:extLst>
      <p:ext uri="{19B8F6BF-5375-455C-9EA6-DF929625EA0E}">
        <p15:presenceInfo xmlns:p15="http://schemas.microsoft.com/office/powerpoint/2012/main" userId="S-1-5-21-1606980848-2025429265-839522115-1213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5819C"/>
    <a:srgbClr val="E16289"/>
    <a:srgbClr val="D3E8F9"/>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5" autoAdjust="0"/>
    <p:restoredTop sz="93140" autoAdjust="0"/>
  </p:normalViewPr>
  <p:slideViewPr>
    <p:cSldViewPr snapToGrid="0">
      <p:cViewPr varScale="1">
        <p:scale>
          <a:sx n="57" d="100"/>
          <a:sy n="57" d="100"/>
        </p:scale>
        <p:origin x="96" y="23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7678F-B611-426F-97A1-553C3FC582EB}" type="doc">
      <dgm:prSet loTypeId="urn:microsoft.com/office/officeart/2008/layout/VerticalCurvedList" loCatId="list" qsTypeId="urn:microsoft.com/office/officeart/2005/8/quickstyle/simple5" qsCatId="simple" csTypeId="urn:microsoft.com/office/officeart/2005/8/colors/accent0_3" csCatId="mainScheme" phldr="1"/>
      <dgm:spPr/>
      <dgm:t>
        <a:bodyPr/>
        <a:lstStyle/>
        <a:p>
          <a:endParaRPr lang="en-US"/>
        </a:p>
      </dgm:t>
    </dgm:pt>
    <dgm:pt modelId="{12D118A0-4780-4F13-A6FA-EC80D27855FC}">
      <dgm:prSet/>
      <dgm:spPr/>
      <dgm:t>
        <a:bodyPr/>
        <a:lstStyle/>
        <a:p>
          <a:pPr rtl="0"/>
          <a:r>
            <a:rPr lang="en-US" b="1" dirty="0" smtClean="0"/>
            <a:t>Single </a:t>
          </a:r>
          <a:r>
            <a:rPr lang="en-US" b="1" dirty="0" err="1" smtClean="0"/>
            <a:t>programme</a:t>
          </a:r>
          <a:r>
            <a:rPr lang="en-US" b="0" dirty="0" smtClean="0"/>
            <a:t>:</a:t>
          </a:r>
          <a:r>
            <a:rPr lang="en-US" b="1" dirty="0" smtClean="0"/>
            <a:t> </a:t>
          </a:r>
          <a:r>
            <a:rPr lang="en-US" dirty="0" smtClean="0"/>
            <a:t>a single Regulation and agreement with implementing and advisory partners</a:t>
          </a:r>
          <a:endParaRPr lang="en-US" dirty="0"/>
        </a:p>
      </dgm:t>
    </dgm:pt>
    <dgm:pt modelId="{91282062-CE32-446A-9F0F-33EAFA83D080}" type="parTrans" cxnId="{E16E0B05-444E-4443-813F-23538913F326}">
      <dgm:prSet/>
      <dgm:spPr/>
      <dgm:t>
        <a:bodyPr/>
        <a:lstStyle/>
        <a:p>
          <a:endParaRPr lang="en-US"/>
        </a:p>
      </dgm:t>
    </dgm:pt>
    <dgm:pt modelId="{808B13BD-422A-45BD-8C66-DD61BB723FB4}" type="sibTrans" cxnId="{E16E0B05-444E-4443-813F-23538913F326}">
      <dgm:prSet/>
      <dgm:spPr/>
      <dgm:t>
        <a:bodyPr/>
        <a:lstStyle/>
        <a:p>
          <a:endParaRPr lang="en-US"/>
        </a:p>
      </dgm:t>
    </dgm:pt>
    <dgm:pt modelId="{EE3F7B34-68D4-4B51-8FBB-D44F7B69EE1B}">
      <dgm:prSet/>
      <dgm:spPr/>
      <dgm:t>
        <a:bodyPr/>
        <a:lstStyle/>
        <a:p>
          <a:pPr rtl="0"/>
          <a:r>
            <a:rPr lang="en-US" b="1" dirty="0" smtClean="0"/>
            <a:t>Direct access</a:t>
          </a:r>
          <a:r>
            <a:rPr lang="en-US" dirty="0" smtClean="0"/>
            <a:t> to the EU guarantee open to </a:t>
          </a:r>
          <a:r>
            <a:rPr lang="en-US" b="1" dirty="0" smtClean="0"/>
            <a:t>multiple implementing partners</a:t>
          </a:r>
          <a:endParaRPr lang="en-US" dirty="0"/>
        </a:p>
      </dgm:t>
    </dgm:pt>
    <dgm:pt modelId="{88D97AD1-F9F6-4BD1-9AB5-24E98030E6AB}" type="parTrans" cxnId="{4EBAD778-417E-4791-B907-C7C3C2E9B97F}">
      <dgm:prSet/>
      <dgm:spPr/>
      <dgm:t>
        <a:bodyPr/>
        <a:lstStyle/>
        <a:p>
          <a:endParaRPr lang="en-US"/>
        </a:p>
      </dgm:t>
    </dgm:pt>
    <dgm:pt modelId="{D22BF2E2-A287-4C32-8DA4-D5A8B09DB5E5}" type="sibTrans" cxnId="{4EBAD778-417E-4791-B907-C7C3C2E9B97F}">
      <dgm:prSet/>
      <dgm:spPr/>
      <dgm:t>
        <a:bodyPr/>
        <a:lstStyle/>
        <a:p>
          <a:endParaRPr lang="en-US"/>
        </a:p>
      </dgm:t>
    </dgm:pt>
    <dgm:pt modelId="{339AC5F5-F2A3-4F93-96FA-894D531C1AF0}">
      <dgm:prSet/>
      <dgm:spPr/>
      <dgm:t>
        <a:bodyPr/>
        <a:lstStyle/>
        <a:p>
          <a:pPr rtl="0"/>
          <a:r>
            <a:rPr lang="en-US" b="1" i="0" dirty="0" smtClean="0">
              <a:latin typeface="Arial" panose="020B0604020202020204" pitchFamily="34" charset="0"/>
              <a:cs typeface="Arial" panose="020B0604020202020204" pitchFamily="34" charset="0"/>
            </a:rPr>
            <a:t>Policy driven approach</a:t>
          </a:r>
          <a:r>
            <a:rPr lang="en-US" i="0" dirty="0" smtClean="0">
              <a:latin typeface="Arial" panose="020B0604020202020204" pitchFamily="34" charset="0"/>
              <a:cs typeface="Arial" panose="020B0604020202020204" pitchFamily="34" charset="0"/>
            </a:rPr>
            <a:t>: f</a:t>
          </a:r>
          <a:r>
            <a:rPr lang="en-US" b="0" dirty="0" smtClean="0"/>
            <a:t>our thematic policy </a:t>
          </a:r>
          <a:r>
            <a:rPr lang="en-US" dirty="0" smtClean="0"/>
            <a:t>windows</a:t>
          </a:r>
          <a:endParaRPr lang="en-US" dirty="0"/>
        </a:p>
      </dgm:t>
    </dgm:pt>
    <dgm:pt modelId="{2D42D848-B4FD-4A1C-B3D4-EB787E105594}" type="parTrans" cxnId="{6E800AD9-2093-4D73-A708-50326EF6114E}">
      <dgm:prSet/>
      <dgm:spPr/>
      <dgm:t>
        <a:bodyPr/>
        <a:lstStyle/>
        <a:p>
          <a:endParaRPr lang="en-US"/>
        </a:p>
      </dgm:t>
    </dgm:pt>
    <dgm:pt modelId="{34B965FE-F00F-4575-8297-32862E286B47}" type="sibTrans" cxnId="{6E800AD9-2093-4D73-A708-50326EF6114E}">
      <dgm:prSet/>
      <dgm:spPr/>
      <dgm:t>
        <a:bodyPr/>
        <a:lstStyle/>
        <a:p>
          <a:endParaRPr lang="en-US"/>
        </a:p>
      </dgm:t>
    </dgm:pt>
    <dgm:pt modelId="{2C14DDF2-8EE7-49FC-BEB7-6FEFA5674834}">
      <dgm:prSet/>
      <dgm:spPr/>
      <dgm:t>
        <a:bodyPr/>
        <a:lstStyle/>
        <a:p>
          <a:pPr rtl="0"/>
          <a:r>
            <a:rPr lang="en-US" b="1" dirty="0" smtClean="0"/>
            <a:t>Budgetary guarantee</a:t>
          </a:r>
          <a:r>
            <a:rPr lang="en-US" b="0" dirty="0" smtClean="0"/>
            <a:t>:</a:t>
          </a:r>
          <a:r>
            <a:rPr lang="en-US" b="1" dirty="0" smtClean="0"/>
            <a:t> </a:t>
          </a:r>
          <a:r>
            <a:rPr lang="en-US" dirty="0" smtClean="0"/>
            <a:t>no funded instruments</a:t>
          </a:r>
          <a:endParaRPr lang="en-US" dirty="0"/>
        </a:p>
      </dgm:t>
    </dgm:pt>
    <dgm:pt modelId="{21F49162-AACC-4C44-ADAA-71B4A1AAC27F}" type="parTrans" cxnId="{007BE036-BD2E-4AE9-B59A-B51E83DABD41}">
      <dgm:prSet/>
      <dgm:spPr/>
      <dgm:t>
        <a:bodyPr/>
        <a:lstStyle/>
        <a:p>
          <a:endParaRPr lang="en-US"/>
        </a:p>
      </dgm:t>
    </dgm:pt>
    <dgm:pt modelId="{8778D03E-6009-4BC2-B60D-24681DBC4652}" type="sibTrans" cxnId="{007BE036-BD2E-4AE9-B59A-B51E83DABD41}">
      <dgm:prSet/>
      <dgm:spPr/>
      <dgm:t>
        <a:bodyPr/>
        <a:lstStyle/>
        <a:p>
          <a:endParaRPr lang="en-US"/>
        </a:p>
      </dgm:t>
    </dgm:pt>
    <dgm:pt modelId="{3A8D9D66-B710-45F1-97F7-1BAD1AE02512}">
      <dgm:prSet/>
      <dgm:spPr/>
      <dgm:t>
        <a:bodyPr/>
        <a:lstStyle/>
        <a:p>
          <a:pPr rtl="0"/>
          <a:r>
            <a:rPr lang="en-US" b="1" dirty="0" smtClean="0"/>
            <a:t>Member State compartment</a:t>
          </a:r>
          <a:r>
            <a:rPr lang="en-US" b="0" dirty="0" smtClean="0"/>
            <a:t>:</a:t>
          </a:r>
          <a:r>
            <a:rPr lang="en-US" b="1" dirty="0" smtClean="0"/>
            <a:t> </a:t>
          </a:r>
          <a:r>
            <a:rPr lang="en-US" b="0" dirty="0" smtClean="0"/>
            <a:t>synergies with structural funds and with RRF</a:t>
          </a:r>
          <a:endParaRPr lang="en-US" b="0" dirty="0"/>
        </a:p>
      </dgm:t>
    </dgm:pt>
    <dgm:pt modelId="{78778315-1E4B-44FF-A2CB-38AAC5D9A3E8}" type="parTrans" cxnId="{0ACBD603-BB08-463A-A303-FC556AB98772}">
      <dgm:prSet/>
      <dgm:spPr/>
      <dgm:t>
        <a:bodyPr/>
        <a:lstStyle/>
        <a:p>
          <a:endParaRPr lang="en-US"/>
        </a:p>
      </dgm:t>
    </dgm:pt>
    <dgm:pt modelId="{E127F957-CCFE-4A69-9612-EC4E5264D3CE}" type="sibTrans" cxnId="{0ACBD603-BB08-463A-A303-FC556AB98772}">
      <dgm:prSet/>
      <dgm:spPr/>
      <dgm:t>
        <a:bodyPr/>
        <a:lstStyle/>
        <a:p>
          <a:endParaRPr lang="en-US"/>
        </a:p>
      </dgm:t>
    </dgm:pt>
    <dgm:pt modelId="{D3ADDDD9-ABD6-43C5-AE22-AC840698FD16}">
      <dgm:prSet/>
      <dgm:spPr/>
      <dgm:t>
        <a:bodyPr/>
        <a:lstStyle/>
        <a:p>
          <a:pPr rtl="0"/>
          <a:r>
            <a:rPr lang="en-US" b="1" dirty="0" smtClean="0"/>
            <a:t>Blending</a:t>
          </a:r>
          <a:r>
            <a:rPr lang="en-US" b="0" dirty="0" smtClean="0"/>
            <a:t>:</a:t>
          </a:r>
          <a:r>
            <a:rPr lang="en-US" dirty="0" smtClean="0"/>
            <a:t> </a:t>
          </a:r>
          <a:r>
            <a:rPr lang="en-US" dirty="0" err="1" smtClean="0"/>
            <a:t>harmonised</a:t>
          </a:r>
          <a:r>
            <a:rPr lang="en-US" dirty="0" smtClean="0"/>
            <a:t> combination rules</a:t>
          </a:r>
          <a:endParaRPr lang="en-US" dirty="0"/>
        </a:p>
      </dgm:t>
    </dgm:pt>
    <dgm:pt modelId="{8BA5A0C5-31EF-4F53-8C0D-DF232E17B11A}" type="parTrans" cxnId="{7D62E172-7A7A-40E6-A0EF-9A2F187B5439}">
      <dgm:prSet/>
      <dgm:spPr/>
      <dgm:t>
        <a:bodyPr/>
        <a:lstStyle/>
        <a:p>
          <a:endParaRPr lang="en-US"/>
        </a:p>
      </dgm:t>
    </dgm:pt>
    <dgm:pt modelId="{C1DBB360-9703-4E05-A1E4-E61209C2A1D6}" type="sibTrans" cxnId="{7D62E172-7A7A-40E6-A0EF-9A2F187B5439}">
      <dgm:prSet/>
      <dgm:spPr/>
      <dgm:t>
        <a:bodyPr/>
        <a:lstStyle/>
        <a:p>
          <a:endParaRPr lang="en-US"/>
        </a:p>
      </dgm:t>
    </dgm:pt>
    <dgm:pt modelId="{4617E484-00D3-41EF-8329-B2CE3EDF57CC}" type="pres">
      <dgm:prSet presAssocID="{E6C7678F-B611-426F-97A1-553C3FC582EB}" presName="Name0" presStyleCnt="0">
        <dgm:presLayoutVars>
          <dgm:chMax val="7"/>
          <dgm:chPref val="7"/>
          <dgm:dir/>
        </dgm:presLayoutVars>
      </dgm:prSet>
      <dgm:spPr/>
      <dgm:t>
        <a:bodyPr/>
        <a:lstStyle/>
        <a:p>
          <a:endParaRPr lang="en-US"/>
        </a:p>
      </dgm:t>
    </dgm:pt>
    <dgm:pt modelId="{68E4FBDB-EF84-4DF3-861D-95791657A70F}" type="pres">
      <dgm:prSet presAssocID="{E6C7678F-B611-426F-97A1-553C3FC582EB}" presName="Name1" presStyleCnt="0"/>
      <dgm:spPr/>
    </dgm:pt>
    <dgm:pt modelId="{7FC9C63F-3442-462B-8D26-436D58EFE8BF}" type="pres">
      <dgm:prSet presAssocID="{E6C7678F-B611-426F-97A1-553C3FC582EB}" presName="cycle" presStyleCnt="0"/>
      <dgm:spPr/>
    </dgm:pt>
    <dgm:pt modelId="{92D65A41-FCFF-4FD0-A31B-019E39BF6D02}" type="pres">
      <dgm:prSet presAssocID="{E6C7678F-B611-426F-97A1-553C3FC582EB}" presName="srcNode" presStyleLbl="node1" presStyleIdx="0" presStyleCnt="6"/>
      <dgm:spPr/>
    </dgm:pt>
    <dgm:pt modelId="{053868E7-C1F5-41CD-BCBE-E39F6D83558C}" type="pres">
      <dgm:prSet presAssocID="{E6C7678F-B611-426F-97A1-553C3FC582EB}" presName="conn" presStyleLbl="parChTrans1D2" presStyleIdx="0" presStyleCnt="1"/>
      <dgm:spPr/>
      <dgm:t>
        <a:bodyPr/>
        <a:lstStyle/>
        <a:p>
          <a:endParaRPr lang="en-US"/>
        </a:p>
      </dgm:t>
    </dgm:pt>
    <dgm:pt modelId="{F83BD207-55B6-4696-B224-66B2EFC486B7}" type="pres">
      <dgm:prSet presAssocID="{E6C7678F-B611-426F-97A1-553C3FC582EB}" presName="extraNode" presStyleLbl="node1" presStyleIdx="0" presStyleCnt="6"/>
      <dgm:spPr/>
    </dgm:pt>
    <dgm:pt modelId="{7B48F298-995C-4165-BABC-FCB9CAD83305}" type="pres">
      <dgm:prSet presAssocID="{E6C7678F-B611-426F-97A1-553C3FC582EB}" presName="dstNode" presStyleLbl="node1" presStyleIdx="0" presStyleCnt="6"/>
      <dgm:spPr/>
    </dgm:pt>
    <dgm:pt modelId="{507A0559-A0E4-42DC-98AE-4BDE315D41AF}" type="pres">
      <dgm:prSet presAssocID="{12D118A0-4780-4F13-A6FA-EC80D27855FC}" presName="text_1" presStyleLbl="node1" presStyleIdx="0" presStyleCnt="6">
        <dgm:presLayoutVars>
          <dgm:bulletEnabled val="1"/>
        </dgm:presLayoutVars>
      </dgm:prSet>
      <dgm:spPr/>
      <dgm:t>
        <a:bodyPr/>
        <a:lstStyle/>
        <a:p>
          <a:endParaRPr lang="en-US"/>
        </a:p>
      </dgm:t>
    </dgm:pt>
    <dgm:pt modelId="{F560F238-8E3C-4B9B-91D5-A17ACA24034E}" type="pres">
      <dgm:prSet presAssocID="{12D118A0-4780-4F13-A6FA-EC80D27855FC}" presName="accent_1" presStyleCnt="0"/>
      <dgm:spPr/>
    </dgm:pt>
    <dgm:pt modelId="{C10FC569-45AB-4BA2-B56B-20F5AD1E9842}" type="pres">
      <dgm:prSet presAssocID="{12D118A0-4780-4F13-A6FA-EC80D27855FC}" presName="accentRepeatNode" presStyleLbl="solidFgAcc1" presStyleIdx="0" presStyleCnt="6"/>
      <dgm:spPr/>
    </dgm:pt>
    <dgm:pt modelId="{2AF0900A-AED8-4188-BDA9-F2BB0DFAC589}" type="pres">
      <dgm:prSet presAssocID="{EE3F7B34-68D4-4B51-8FBB-D44F7B69EE1B}" presName="text_2" presStyleLbl="node1" presStyleIdx="1" presStyleCnt="6">
        <dgm:presLayoutVars>
          <dgm:bulletEnabled val="1"/>
        </dgm:presLayoutVars>
      </dgm:prSet>
      <dgm:spPr/>
      <dgm:t>
        <a:bodyPr/>
        <a:lstStyle/>
        <a:p>
          <a:endParaRPr lang="en-US"/>
        </a:p>
      </dgm:t>
    </dgm:pt>
    <dgm:pt modelId="{E91466B3-3603-4B79-9020-FC6740993CA9}" type="pres">
      <dgm:prSet presAssocID="{EE3F7B34-68D4-4B51-8FBB-D44F7B69EE1B}" presName="accent_2" presStyleCnt="0"/>
      <dgm:spPr/>
    </dgm:pt>
    <dgm:pt modelId="{C38EF6DB-3929-4B9A-A130-AD9ABBA7719D}" type="pres">
      <dgm:prSet presAssocID="{EE3F7B34-68D4-4B51-8FBB-D44F7B69EE1B}" presName="accentRepeatNode" presStyleLbl="solidFgAcc1" presStyleIdx="1" presStyleCnt="6"/>
      <dgm:spPr/>
    </dgm:pt>
    <dgm:pt modelId="{5320497C-CC9A-4BDC-AF1C-CBF192C5315B}" type="pres">
      <dgm:prSet presAssocID="{339AC5F5-F2A3-4F93-96FA-894D531C1AF0}" presName="text_3" presStyleLbl="node1" presStyleIdx="2" presStyleCnt="6" custScaleY="122704">
        <dgm:presLayoutVars>
          <dgm:bulletEnabled val="1"/>
        </dgm:presLayoutVars>
      </dgm:prSet>
      <dgm:spPr/>
      <dgm:t>
        <a:bodyPr/>
        <a:lstStyle/>
        <a:p>
          <a:endParaRPr lang="en-US"/>
        </a:p>
      </dgm:t>
    </dgm:pt>
    <dgm:pt modelId="{B1501D57-B4C9-42C9-B820-3E8C666C20FD}" type="pres">
      <dgm:prSet presAssocID="{339AC5F5-F2A3-4F93-96FA-894D531C1AF0}" presName="accent_3" presStyleCnt="0"/>
      <dgm:spPr/>
    </dgm:pt>
    <dgm:pt modelId="{061AEC89-6CBB-4283-BEA1-36197CF1D6C0}" type="pres">
      <dgm:prSet presAssocID="{339AC5F5-F2A3-4F93-96FA-894D531C1AF0}" presName="accentRepeatNode" presStyleLbl="solidFgAcc1" presStyleIdx="2" presStyleCnt="6"/>
      <dgm:spPr/>
    </dgm:pt>
    <dgm:pt modelId="{70DB142F-1E45-477A-87C1-BE00187577FE}" type="pres">
      <dgm:prSet presAssocID="{2C14DDF2-8EE7-49FC-BEB7-6FEFA5674834}" presName="text_4" presStyleLbl="node1" presStyleIdx="3" presStyleCnt="6">
        <dgm:presLayoutVars>
          <dgm:bulletEnabled val="1"/>
        </dgm:presLayoutVars>
      </dgm:prSet>
      <dgm:spPr/>
      <dgm:t>
        <a:bodyPr/>
        <a:lstStyle/>
        <a:p>
          <a:endParaRPr lang="en-US"/>
        </a:p>
      </dgm:t>
    </dgm:pt>
    <dgm:pt modelId="{B74CCB23-3F39-4F17-B86B-C81FC68AEAC5}" type="pres">
      <dgm:prSet presAssocID="{2C14DDF2-8EE7-49FC-BEB7-6FEFA5674834}" presName="accent_4" presStyleCnt="0"/>
      <dgm:spPr/>
    </dgm:pt>
    <dgm:pt modelId="{57A06E86-DB43-4C7C-9844-E44E41BB4755}" type="pres">
      <dgm:prSet presAssocID="{2C14DDF2-8EE7-49FC-BEB7-6FEFA5674834}" presName="accentRepeatNode" presStyleLbl="solidFgAcc1" presStyleIdx="3" presStyleCnt="6"/>
      <dgm:spPr/>
    </dgm:pt>
    <dgm:pt modelId="{194A0D1C-6CD6-4C30-9635-0E5379FD3BD5}" type="pres">
      <dgm:prSet presAssocID="{3A8D9D66-B710-45F1-97F7-1BAD1AE02512}" presName="text_5" presStyleLbl="node1" presStyleIdx="4" presStyleCnt="6">
        <dgm:presLayoutVars>
          <dgm:bulletEnabled val="1"/>
        </dgm:presLayoutVars>
      </dgm:prSet>
      <dgm:spPr/>
      <dgm:t>
        <a:bodyPr/>
        <a:lstStyle/>
        <a:p>
          <a:endParaRPr lang="en-US"/>
        </a:p>
      </dgm:t>
    </dgm:pt>
    <dgm:pt modelId="{7E9B1019-85CF-4E5A-A824-10434B2BCA84}" type="pres">
      <dgm:prSet presAssocID="{3A8D9D66-B710-45F1-97F7-1BAD1AE02512}" presName="accent_5" presStyleCnt="0"/>
      <dgm:spPr/>
    </dgm:pt>
    <dgm:pt modelId="{E2B0528B-A5DE-4465-B764-C4EE64D52C2C}" type="pres">
      <dgm:prSet presAssocID="{3A8D9D66-B710-45F1-97F7-1BAD1AE02512}" presName="accentRepeatNode" presStyleLbl="solidFgAcc1" presStyleIdx="4" presStyleCnt="6"/>
      <dgm:spPr/>
    </dgm:pt>
    <dgm:pt modelId="{5E291F0A-235F-47F9-AB9E-4185426926B6}" type="pres">
      <dgm:prSet presAssocID="{D3ADDDD9-ABD6-43C5-AE22-AC840698FD16}" presName="text_6" presStyleLbl="node1" presStyleIdx="5" presStyleCnt="6">
        <dgm:presLayoutVars>
          <dgm:bulletEnabled val="1"/>
        </dgm:presLayoutVars>
      </dgm:prSet>
      <dgm:spPr/>
      <dgm:t>
        <a:bodyPr/>
        <a:lstStyle/>
        <a:p>
          <a:endParaRPr lang="en-US"/>
        </a:p>
      </dgm:t>
    </dgm:pt>
    <dgm:pt modelId="{1188CD71-DC35-4573-904B-DD4B47595532}" type="pres">
      <dgm:prSet presAssocID="{D3ADDDD9-ABD6-43C5-AE22-AC840698FD16}" presName="accent_6" presStyleCnt="0"/>
      <dgm:spPr/>
    </dgm:pt>
    <dgm:pt modelId="{7A2A4B1C-AE4D-49DD-843F-ACC58369F1B5}" type="pres">
      <dgm:prSet presAssocID="{D3ADDDD9-ABD6-43C5-AE22-AC840698FD16}" presName="accentRepeatNode" presStyleLbl="solidFgAcc1" presStyleIdx="5" presStyleCnt="6"/>
      <dgm:spPr/>
    </dgm:pt>
  </dgm:ptLst>
  <dgm:cxnLst>
    <dgm:cxn modelId="{6E800AD9-2093-4D73-A708-50326EF6114E}" srcId="{E6C7678F-B611-426F-97A1-553C3FC582EB}" destId="{339AC5F5-F2A3-4F93-96FA-894D531C1AF0}" srcOrd="2" destOrd="0" parTransId="{2D42D848-B4FD-4A1C-B3D4-EB787E105594}" sibTransId="{34B965FE-F00F-4575-8297-32862E286B47}"/>
    <dgm:cxn modelId="{4EBAD778-417E-4791-B907-C7C3C2E9B97F}" srcId="{E6C7678F-B611-426F-97A1-553C3FC582EB}" destId="{EE3F7B34-68D4-4B51-8FBB-D44F7B69EE1B}" srcOrd="1" destOrd="0" parTransId="{88D97AD1-F9F6-4BD1-9AB5-24E98030E6AB}" sibTransId="{D22BF2E2-A287-4C32-8DA4-D5A8B09DB5E5}"/>
    <dgm:cxn modelId="{919F3F12-FB60-41F0-B5D9-9686E26199FB}" type="presOf" srcId="{D3ADDDD9-ABD6-43C5-AE22-AC840698FD16}" destId="{5E291F0A-235F-47F9-AB9E-4185426926B6}" srcOrd="0" destOrd="0" presId="urn:microsoft.com/office/officeart/2008/layout/VerticalCurvedList"/>
    <dgm:cxn modelId="{4E7EAAE9-8324-4497-B391-6B0D8E895518}" type="presOf" srcId="{EE3F7B34-68D4-4B51-8FBB-D44F7B69EE1B}" destId="{2AF0900A-AED8-4188-BDA9-F2BB0DFAC589}" srcOrd="0" destOrd="0" presId="urn:microsoft.com/office/officeart/2008/layout/VerticalCurvedList"/>
    <dgm:cxn modelId="{451E3412-BC20-4F16-8CB3-EA0839DF0ED8}" type="presOf" srcId="{3A8D9D66-B710-45F1-97F7-1BAD1AE02512}" destId="{194A0D1C-6CD6-4C30-9635-0E5379FD3BD5}" srcOrd="0" destOrd="0" presId="urn:microsoft.com/office/officeart/2008/layout/VerticalCurvedList"/>
    <dgm:cxn modelId="{7D62E172-7A7A-40E6-A0EF-9A2F187B5439}" srcId="{E6C7678F-B611-426F-97A1-553C3FC582EB}" destId="{D3ADDDD9-ABD6-43C5-AE22-AC840698FD16}" srcOrd="5" destOrd="0" parTransId="{8BA5A0C5-31EF-4F53-8C0D-DF232E17B11A}" sibTransId="{C1DBB360-9703-4E05-A1E4-E61209C2A1D6}"/>
    <dgm:cxn modelId="{F68EAFC7-495F-41EF-9AE3-2D7CBF7D9C03}" type="presOf" srcId="{2C14DDF2-8EE7-49FC-BEB7-6FEFA5674834}" destId="{70DB142F-1E45-477A-87C1-BE00187577FE}" srcOrd="0" destOrd="0" presId="urn:microsoft.com/office/officeart/2008/layout/VerticalCurvedList"/>
    <dgm:cxn modelId="{0ACBD603-BB08-463A-A303-FC556AB98772}" srcId="{E6C7678F-B611-426F-97A1-553C3FC582EB}" destId="{3A8D9D66-B710-45F1-97F7-1BAD1AE02512}" srcOrd="4" destOrd="0" parTransId="{78778315-1E4B-44FF-A2CB-38AAC5D9A3E8}" sibTransId="{E127F957-CCFE-4A69-9612-EC4E5264D3CE}"/>
    <dgm:cxn modelId="{039B7C2E-CBBE-4F43-BA2C-7CD6D15BD7E2}" type="presOf" srcId="{E6C7678F-B611-426F-97A1-553C3FC582EB}" destId="{4617E484-00D3-41EF-8329-B2CE3EDF57CC}" srcOrd="0" destOrd="0" presId="urn:microsoft.com/office/officeart/2008/layout/VerticalCurvedList"/>
    <dgm:cxn modelId="{E16E0B05-444E-4443-813F-23538913F326}" srcId="{E6C7678F-B611-426F-97A1-553C3FC582EB}" destId="{12D118A0-4780-4F13-A6FA-EC80D27855FC}" srcOrd="0" destOrd="0" parTransId="{91282062-CE32-446A-9F0F-33EAFA83D080}" sibTransId="{808B13BD-422A-45BD-8C66-DD61BB723FB4}"/>
    <dgm:cxn modelId="{A62F278E-C156-4F0E-85ED-A3E3E04FD678}" type="presOf" srcId="{339AC5F5-F2A3-4F93-96FA-894D531C1AF0}" destId="{5320497C-CC9A-4BDC-AF1C-CBF192C5315B}" srcOrd="0" destOrd="0" presId="urn:microsoft.com/office/officeart/2008/layout/VerticalCurvedList"/>
    <dgm:cxn modelId="{7F3F191C-1A44-49C9-B2F4-B6C22F514692}" type="presOf" srcId="{12D118A0-4780-4F13-A6FA-EC80D27855FC}" destId="{507A0559-A0E4-42DC-98AE-4BDE315D41AF}" srcOrd="0" destOrd="0" presId="urn:microsoft.com/office/officeart/2008/layout/VerticalCurvedList"/>
    <dgm:cxn modelId="{B9DCFDAC-B199-4704-8E1A-EAB8B0F7710D}" type="presOf" srcId="{808B13BD-422A-45BD-8C66-DD61BB723FB4}" destId="{053868E7-C1F5-41CD-BCBE-E39F6D83558C}" srcOrd="0" destOrd="0" presId="urn:microsoft.com/office/officeart/2008/layout/VerticalCurvedList"/>
    <dgm:cxn modelId="{007BE036-BD2E-4AE9-B59A-B51E83DABD41}" srcId="{E6C7678F-B611-426F-97A1-553C3FC582EB}" destId="{2C14DDF2-8EE7-49FC-BEB7-6FEFA5674834}" srcOrd="3" destOrd="0" parTransId="{21F49162-AACC-4C44-ADAA-71B4A1AAC27F}" sibTransId="{8778D03E-6009-4BC2-B60D-24681DBC4652}"/>
    <dgm:cxn modelId="{2252A7E2-614E-4EC1-B264-A1CA48E0093A}" type="presParOf" srcId="{4617E484-00D3-41EF-8329-B2CE3EDF57CC}" destId="{68E4FBDB-EF84-4DF3-861D-95791657A70F}" srcOrd="0" destOrd="0" presId="urn:microsoft.com/office/officeart/2008/layout/VerticalCurvedList"/>
    <dgm:cxn modelId="{A45A325C-AA9A-4E91-B14E-1C590EAE6C10}" type="presParOf" srcId="{68E4FBDB-EF84-4DF3-861D-95791657A70F}" destId="{7FC9C63F-3442-462B-8D26-436D58EFE8BF}" srcOrd="0" destOrd="0" presId="urn:microsoft.com/office/officeart/2008/layout/VerticalCurvedList"/>
    <dgm:cxn modelId="{9CEF2F7C-693A-4DA6-8C5F-034446F3DAEB}" type="presParOf" srcId="{7FC9C63F-3442-462B-8D26-436D58EFE8BF}" destId="{92D65A41-FCFF-4FD0-A31B-019E39BF6D02}" srcOrd="0" destOrd="0" presId="urn:microsoft.com/office/officeart/2008/layout/VerticalCurvedList"/>
    <dgm:cxn modelId="{13952509-49DD-4373-A372-476FB354F89B}" type="presParOf" srcId="{7FC9C63F-3442-462B-8D26-436D58EFE8BF}" destId="{053868E7-C1F5-41CD-BCBE-E39F6D83558C}" srcOrd="1" destOrd="0" presId="urn:microsoft.com/office/officeart/2008/layout/VerticalCurvedList"/>
    <dgm:cxn modelId="{38B3D215-2714-4BD8-B23B-6B8124F95E96}" type="presParOf" srcId="{7FC9C63F-3442-462B-8D26-436D58EFE8BF}" destId="{F83BD207-55B6-4696-B224-66B2EFC486B7}" srcOrd="2" destOrd="0" presId="urn:microsoft.com/office/officeart/2008/layout/VerticalCurvedList"/>
    <dgm:cxn modelId="{B57EC0E9-5CF3-4BCB-AA91-A285343EB6B7}" type="presParOf" srcId="{7FC9C63F-3442-462B-8D26-436D58EFE8BF}" destId="{7B48F298-995C-4165-BABC-FCB9CAD83305}" srcOrd="3" destOrd="0" presId="urn:microsoft.com/office/officeart/2008/layout/VerticalCurvedList"/>
    <dgm:cxn modelId="{82472DF7-377A-48FE-86C1-EDDC6E1A8DDA}" type="presParOf" srcId="{68E4FBDB-EF84-4DF3-861D-95791657A70F}" destId="{507A0559-A0E4-42DC-98AE-4BDE315D41AF}" srcOrd="1" destOrd="0" presId="urn:microsoft.com/office/officeart/2008/layout/VerticalCurvedList"/>
    <dgm:cxn modelId="{ACEBDC9B-0904-47B1-8CB2-2B92E2FC50C2}" type="presParOf" srcId="{68E4FBDB-EF84-4DF3-861D-95791657A70F}" destId="{F560F238-8E3C-4B9B-91D5-A17ACA24034E}" srcOrd="2" destOrd="0" presId="urn:microsoft.com/office/officeart/2008/layout/VerticalCurvedList"/>
    <dgm:cxn modelId="{5F5163FD-5B98-4501-9CE3-3BEC81804F8F}" type="presParOf" srcId="{F560F238-8E3C-4B9B-91D5-A17ACA24034E}" destId="{C10FC569-45AB-4BA2-B56B-20F5AD1E9842}" srcOrd="0" destOrd="0" presId="urn:microsoft.com/office/officeart/2008/layout/VerticalCurvedList"/>
    <dgm:cxn modelId="{3C7C2154-115F-4FF1-B1B7-6E4798205BB6}" type="presParOf" srcId="{68E4FBDB-EF84-4DF3-861D-95791657A70F}" destId="{2AF0900A-AED8-4188-BDA9-F2BB0DFAC589}" srcOrd="3" destOrd="0" presId="urn:microsoft.com/office/officeart/2008/layout/VerticalCurvedList"/>
    <dgm:cxn modelId="{2C20BA9A-15C5-47A5-89FB-9879A662122D}" type="presParOf" srcId="{68E4FBDB-EF84-4DF3-861D-95791657A70F}" destId="{E91466B3-3603-4B79-9020-FC6740993CA9}" srcOrd="4" destOrd="0" presId="urn:microsoft.com/office/officeart/2008/layout/VerticalCurvedList"/>
    <dgm:cxn modelId="{5736FB87-3495-482B-B236-8D86F465FA03}" type="presParOf" srcId="{E91466B3-3603-4B79-9020-FC6740993CA9}" destId="{C38EF6DB-3929-4B9A-A130-AD9ABBA7719D}" srcOrd="0" destOrd="0" presId="urn:microsoft.com/office/officeart/2008/layout/VerticalCurvedList"/>
    <dgm:cxn modelId="{AD3B0654-1C6A-43BE-8B47-5B9F889C3006}" type="presParOf" srcId="{68E4FBDB-EF84-4DF3-861D-95791657A70F}" destId="{5320497C-CC9A-4BDC-AF1C-CBF192C5315B}" srcOrd="5" destOrd="0" presId="urn:microsoft.com/office/officeart/2008/layout/VerticalCurvedList"/>
    <dgm:cxn modelId="{E2A5570F-03C3-4620-AB02-7372AD3835DD}" type="presParOf" srcId="{68E4FBDB-EF84-4DF3-861D-95791657A70F}" destId="{B1501D57-B4C9-42C9-B820-3E8C666C20FD}" srcOrd="6" destOrd="0" presId="urn:microsoft.com/office/officeart/2008/layout/VerticalCurvedList"/>
    <dgm:cxn modelId="{52047188-6AF8-4E56-9359-94C4A8D3153D}" type="presParOf" srcId="{B1501D57-B4C9-42C9-B820-3E8C666C20FD}" destId="{061AEC89-6CBB-4283-BEA1-36197CF1D6C0}" srcOrd="0" destOrd="0" presId="urn:microsoft.com/office/officeart/2008/layout/VerticalCurvedList"/>
    <dgm:cxn modelId="{5862A43C-FA19-4C0C-87F3-939D7CD1DE1F}" type="presParOf" srcId="{68E4FBDB-EF84-4DF3-861D-95791657A70F}" destId="{70DB142F-1E45-477A-87C1-BE00187577FE}" srcOrd="7" destOrd="0" presId="urn:microsoft.com/office/officeart/2008/layout/VerticalCurvedList"/>
    <dgm:cxn modelId="{C7103E87-D577-4D26-8167-E2F2D130B95F}" type="presParOf" srcId="{68E4FBDB-EF84-4DF3-861D-95791657A70F}" destId="{B74CCB23-3F39-4F17-B86B-C81FC68AEAC5}" srcOrd="8" destOrd="0" presId="urn:microsoft.com/office/officeart/2008/layout/VerticalCurvedList"/>
    <dgm:cxn modelId="{B66B309E-6157-4237-8672-A2E77E51273F}" type="presParOf" srcId="{B74CCB23-3F39-4F17-B86B-C81FC68AEAC5}" destId="{57A06E86-DB43-4C7C-9844-E44E41BB4755}" srcOrd="0" destOrd="0" presId="urn:microsoft.com/office/officeart/2008/layout/VerticalCurvedList"/>
    <dgm:cxn modelId="{F5A24CCD-2D7D-4CA4-8089-802CC9FA68C3}" type="presParOf" srcId="{68E4FBDB-EF84-4DF3-861D-95791657A70F}" destId="{194A0D1C-6CD6-4C30-9635-0E5379FD3BD5}" srcOrd="9" destOrd="0" presId="urn:microsoft.com/office/officeart/2008/layout/VerticalCurvedList"/>
    <dgm:cxn modelId="{5C7ED0EE-9702-4299-A815-8A434ABF6487}" type="presParOf" srcId="{68E4FBDB-EF84-4DF3-861D-95791657A70F}" destId="{7E9B1019-85CF-4E5A-A824-10434B2BCA84}" srcOrd="10" destOrd="0" presId="urn:microsoft.com/office/officeart/2008/layout/VerticalCurvedList"/>
    <dgm:cxn modelId="{57069080-0944-447D-A33F-E3807C37F682}" type="presParOf" srcId="{7E9B1019-85CF-4E5A-A824-10434B2BCA84}" destId="{E2B0528B-A5DE-4465-B764-C4EE64D52C2C}" srcOrd="0" destOrd="0" presId="urn:microsoft.com/office/officeart/2008/layout/VerticalCurvedList"/>
    <dgm:cxn modelId="{8B9178B3-5497-4818-8094-92022DF7E0B5}" type="presParOf" srcId="{68E4FBDB-EF84-4DF3-861D-95791657A70F}" destId="{5E291F0A-235F-47F9-AB9E-4185426926B6}" srcOrd="11" destOrd="0" presId="urn:microsoft.com/office/officeart/2008/layout/VerticalCurvedList"/>
    <dgm:cxn modelId="{E15815F6-F522-450E-B673-61E0E564A49A}" type="presParOf" srcId="{68E4FBDB-EF84-4DF3-861D-95791657A70F}" destId="{1188CD71-DC35-4573-904B-DD4B47595532}" srcOrd="12" destOrd="0" presId="urn:microsoft.com/office/officeart/2008/layout/VerticalCurvedList"/>
    <dgm:cxn modelId="{55811B4B-FEC5-4A3D-BACE-FFC0D363FE5C}" type="presParOf" srcId="{1188CD71-DC35-4573-904B-DD4B47595532}" destId="{7A2A4B1C-AE4D-49DD-843F-ACC58369F1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7678F-B611-426F-97A1-553C3FC582EB}" type="doc">
      <dgm:prSet loTypeId="urn:microsoft.com/office/officeart/2008/layout/VerticalCurvedList" loCatId="list" qsTypeId="urn:microsoft.com/office/officeart/2005/8/quickstyle/simple5" qsCatId="simple" csTypeId="urn:microsoft.com/office/officeart/2005/8/colors/accent0_3" csCatId="mainScheme" phldr="1"/>
      <dgm:spPr/>
      <dgm:t>
        <a:bodyPr/>
        <a:lstStyle/>
        <a:p>
          <a:endParaRPr lang="en-US"/>
        </a:p>
      </dgm:t>
    </dgm:pt>
    <dgm:pt modelId="{12D118A0-4780-4F13-A6FA-EC80D27855FC}">
      <dgm:prSet/>
      <dgm:spPr/>
      <dgm:t>
        <a:bodyPr/>
        <a:lstStyle/>
        <a:p>
          <a:pPr rtl="0"/>
          <a:r>
            <a:rPr lang="en-GB" dirty="0" smtClean="0"/>
            <a:t>The OCT Investment Facility which existed under OCT Decisions has ceased to exist</a:t>
          </a:r>
          <a:endParaRPr lang="en-US" dirty="0"/>
        </a:p>
      </dgm:t>
    </dgm:pt>
    <dgm:pt modelId="{91282062-CE32-446A-9F0F-33EAFA83D080}" type="parTrans" cxnId="{E16E0B05-444E-4443-813F-23538913F326}">
      <dgm:prSet/>
      <dgm:spPr/>
      <dgm:t>
        <a:bodyPr/>
        <a:lstStyle/>
        <a:p>
          <a:endParaRPr lang="en-US"/>
        </a:p>
      </dgm:t>
    </dgm:pt>
    <dgm:pt modelId="{808B13BD-422A-45BD-8C66-DD61BB723FB4}" type="sibTrans" cxnId="{E16E0B05-444E-4443-813F-23538913F326}">
      <dgm:prSet/>
      <dgm:spPr/>
      <dgm:t>
        <a:bodyPr/>
        <a:lstStyle/>
        <a:p>
          <a:endParaRPr lang="en-US"/>
        </a:p>
      </dgm:t>
    </dgm:pt>
    <dgm:pt modelId="{EE3F7B34-68D4-4B51-8FBB-D44F7B69EE1B}">
      <dgm:prSet/>
      <dgm:spPr/>
      <dgm:t>
        <a:bodyPr/>
        <a:lstStyle/>
        <a:p>
          <a:pPr rtl="0"/>
          <a:r>
            <a:rPr lang="en-US" b="1" dirty="0" smtClean="0"/>
            <a:t>OCTs eligible under InvestEU </a:t>
          </a:r>
          <a:r>
            <a:rPr lang="en-US" b="0" dirty="0" smtClean="0"/>
            <a:t>through a budgetary guarantee</a:t>
          </a:r>
          <a:endParaRPr lang="en-US" b="0" dirty="0"/>
        </a:p>
      </dgm:t>
    </dgm:pt>
    <dgm:pt modelId="{88D97AD1-F9F6-4BD1-9AB5-24E98030E6AB}" type="parTrans" cxnId="{4EBAD778-417E-4791-B907-C7C3C2E9B97F}">
      <dgm:prSet/>
      <dgm:spPr/>
      <dgm:t>
        <a:bodyPr/>
        <a:lstStyle/>
        <a:p>
          <a:endParaRPr lang="en-US"/>
        </a:p>
      </dgm:t>
    </dgm:pt>
    <dgm:pt modelId="{D22BF2E2-A287-4C32-8DA4-D5A8B09DB5E5}" type="sibTrans" cxnId="{4EBAD778-417E-4791-B907-C7C3C2E9B97F}">
      <dgm:prSet/>
      <dgm:spPr/>
      <dgm:t>
        <a:bodyPr/>
        <a:lstStyle/>
        <a:p>
          <a:endParaRPr lang="en-US"/>
        </a:p>
      </dgm:t>
    </dgm:pt>
    <dgm:pt modelId="{339AC5F5-F2A3-4F93-96FA-894D531C1AF0}">
      <dgm:prSet/>
      <dgm:spPr/>
      <dgm:t>
        <a:bodyPr/>
        <a:lstStyle/>
        <a:p>
          <a:pPr rtl="0"/>
          <a:r>
            <a:rPr lang="en-US" b="1" i="0" dirty="0" smtClean="0">
              <a:latin typeface="Arial" panose="020B0604020202020204" pitchFamily="34" charset="0"/>
              <a:cs typeface="Arial" panose="020B0604020202020204" pitchFamily="34" charset="0"/>
            </a:rPr>
            <a:t>EIB still the prime implementing partner </a:t>
          </a:r>
          <a:r>
            <a:rPr lang="en-US" b="0" i="0" dirty="0" smtClean="0">
              <a:latin typeface="Arial" panose="020B0604020202020204" pitchFamily="34" charset="0"/>
              <a:cs typeface="Arial" panose="020B0604020202020204" pitchFamily="34" charset="0"/>
            </a:rPr>
            <a:t>with 75% of the guarantee allocated, but no geographical ring-fencing unlike the OCT IF</a:t>
          </a:r>
          <a:endParaRPr lang="en-US" b="0" dirty="0"/>
        </a:p>
      </dgm:t>
    </dgm:pt>
    <dgm:pt modelId="{2D42D848-B4FD-4A1C-B3D4-EB787E105594}" type="parTrans" cxnId="{6E800AD9-2093-4D73-A708-50326EF6114E}">
      <dgm:prSet/>
      <dgm:spPr/>
      <dgm:t>
        <a:bodyPr/>
        <a:lstStyle/>
        <a:p>
          <a:endParaRPr lang="en-US"/>
        </a:p>
      </dgm:t>
    </dgm:pt>
    <dgm:pt modelId="{34B965FE-F00F-4575-8297-32862E286B47}" type="sibTrans" cxnId="{6E800AD9-2093-4D73-A708-50326EF6114E}">
      <dgm:prSet/>
      <dgm:spPr/>
      <dgm:t>
        <a:bodyPr/>
        <a:lstStyle/>
        <a:p>
          <a:endParaRPr lang="en-US"/>
        </a:p>
      </dgm:t>
    </dgm:pt>
    <dgm:pt modelId="{2C14DDF2-8EE7-49FC-BEB7-6FEFA5674834}">
      <dgm:prSet/>
      <dgm:spPr/>
      <dgm:t>
        <a:bodyPr/>
        <a:lstStyle/>
        <a:p>
          <a:pPr rtl="0"/>
          <a:r>
            <a:rPr lang="en-US" dirty="0" smtClean="0"/>
            <a:t>Access to financial instruments supported by the budgetary guarantee available on a competitive basis and in market driven manner</a:t>
          </a:r>
          <a:endParaRPr lang="en-US" dirty="0"/>
        </a:p>
      </dgm:t>
    </dgm:pt>
    <dgm:pt modelId="{21F49162-AACC-4C44-ADAA-71B4A1AAC27F}" type="parTrans" cxnId="{007BE036-BD2E-4AE9-B59A-B51E83DABD41}">
      <dgm:prSet/>
      <dgm:spPr/>
      <dgm:t>
        <a:bodyPr/>
        <a:lstStyle/>
        <a:p>
          <a:endParaRPr lang="en-US"/>
        </a:p>
      </dgm:t>
    </dgm:pt>
    <dgm:pt modelId="{8778D03E-6009-4BC2-B60D-24681DBC4652}" type="sibTrans" cxnId="{007BE036-BD2E-4AE9-B59A-B51E83DABD41}">
      <dgm:prSet/>
      <dgm:spPr/>
      <dgm:t>
        <a:bodyPr/>
        <a:lstStyle/>
        <a:p>
          <a:endParaRPr lang="en-US"/>
        </a:p>
      </dgm:t>
    </dgm:pt>
    <dgm:pt modelId="{3A8D9D66-B710-45F1-97F7-1BAD1AE02512}">
      <dgm:prSet/>
      <dgm:spPr/>
      <dgm:t>
        <a:bodyPr/>
        <a:lstStyle/>
        <a:p>
          <a:pPr rtl="0"/>
          <a:r>
            <a:rPr lang="en-US" b="1" dirty="0" smtClean="0"/>
            <a:t>Technical assistance available, linked to project development.</a:t>
          </a:r>
          <a:endParaRPr lang="en-US" b="0" dirty="0"/>
        </a:p>
      </dgm:t>
    </dgm:pt>
    <dgm:pt modelId="{78778315-1E4B-44FF-A2CB-38AAC5D9A3E8}" type="parTrans" cxnId="{0ACBD603-BB08-463A-A303-FC556AB98772}">
      <dgm:prSet/>
      <dgm:spPr/>
      <dgm:t>
        <a:bodyPr/>
        <a:lstStyle/>
        <a:p>
          <a:endParaRPr lang="en-US"/>
        </a:p>
      </dgm:t>
    </dgm:pt>
    <dgm:pt modelId="{E127F957-CCFE-4A69-9612-EC4E5264D3CE}" type="sibTrans" cxnId="{0ACBD603-BB08-463A-A303-FC556AB98772}">
      <dgm:prSet/>
      <dgm:spPr/>
      <dgm:t>
        <a:bodyPr/>
        <a:lstStyle/>
        <a:p>
          <a:endParaRPr lang="en-US"/>
        </a:p>
      </dgm:t>
    </dgm:pt>
    <dgm:pt modelId="{D3ADDDD9-ABD6-43C5-AE22-AC840698FD16}">
      <dgm:prSet/>
      <dgm:spPr/>
      <dgm:t>
        <a:bodyPr/>
        <a:lstStyle/>
        <a:p>
          <a:pPr rtl="0"/>
          <a:r>
            <a:rPr lang="en-US" dirty="0" smtClean="0"/>
            <a:t>Intermediated finance possible</a:t>
          </a:r>
          <a:endParaRPr lang="en-US" dirty="0"/>
        </a:p>
      </dgm:t>
    </dgm:pt>
    <dgm:pt modelId="{8BA5A0C5-31EF-4F53-8C0D-DF232E17B11A}" type="parTrans" cxnId="{7D62E172-7A7A-40E6-A0EF-9A2F187B5439}">
      <dgm:prSet/>
      <dgm:spPr/>
      <dgm:t>
        <a:bodyPr/>
        <a:lstStyle/>
        <a:p>
          <a:endParaRPr lang="en-US"/>
        </a:p>
      </dgm:t>
    </dgm:pt>
    <dgm:pt modelId="{C1DBB360-9703-4E05-A1E4-E61209C2A1D6}" type="sibTrans" cxnId="{7D62E172-7A7A-40E6-A0EF-9A2F187B5439}">
      <dgm:prSet/>
      <dgm:spPr/>
      <dgm:t>
        <a:bodyPr/>
        <a:lstStyle/>
        <a:p>
          <a:endParaRPr lang="en-US"/>
        </a:p>
      </dgm:t>
    </dgm:pt>
    <dgm:pt modelId="{4617E484-00D3-41EF-8329-B2CE3EDF57CC}" type="pres">
      <dgm:prSet presAssocID="{E6C7678F-B611-426F-97A1-553C3FC582EB}" presName="Name0" presStyleCnt="0">
        <dgm:presLayoutVars>
          <dgm:chMax val="7"/>
          <dgm:chPref val="7"/>
          <dgm:dir/>
        </dgm:presLayoutVars>
      </dgm:prSet>
      <dgm:spPr/>
      <dgm:t>
        <a:bodyPr/>
        <a:lstStyle/>
        <a:p>
          <a:endParaRPr lang="en-US"/>
        </a:p>
      </dgm:t>
    </dgm:pt>
    <dgm:pt modelId="{68E4FBDB-EF84-4DF3-861D-95791657A70F}" type="pres">
      <dgm:prSet presAssocID="{E6C7678F-B611-426F-97A1-553C3FC582EB}" presName="Name1" presStyleCnt="0"/>
      <dgm:spPr/>
    </dgm:pt>
    <dgm:pt modelId="{7FC9C63F-3442-462B-8D26-436D58EFE8BF}" type="pres">
      <dgm:prSet presAssocID="{E6C7678F-B611-426F-97A1-553C3FC582EB}" presName="cycle" presStyleCnt="0"/>
      <dgm:spPr/>
    </dgm:pt>
    <dgm:pt modelId="{92D65A41-FCFF-4FD0-A31B-019E39BF6D02}" type="pres">
      <dgm:prSet presAssocID="{E6C7678F-B611-426F-97A1-553C3FC582EB}" presName="srcNode" presStyleLbl="node1" presStyleIdx="0" presStyleCnt="6"/>
      <dgm:spPr/>
    </dgm:pt>
    <dgm:pt modelId="{053868E7-C1F5-41CD-BCBE-E39F6D83558C}" type="pres">
      <dgm:prSet presAssocID="{E6C7678F-B611-426F-97A1-553C3FC582EB}" presName="conn" presStyleLbl="parChTrans1D2" presStyleIdx="0" presStyleCnt="1"/>
      <dgm:spPr/>
      <dgm:t>
        <a:bodyPr/>
        <a:lstStyle/>
        <a:p>
          <a:endParaRPr lang="en-US"/>
        </a:p>
      </dgm:t>
    </dgm:pt>
    <dgm:pt modelId="{F83BD207-55B6-4696-B224-66B2EFC486B7}" type="pres">
      <dgm:prSet presAssocID="{E6C7678F-B611-426F-97A1-553C3FC582EB}" presName="extraNode" presStyleLbl="node1" presStyleIdx="0" presStyleCnt="6"/>
      <dgm:spPr/>
    </dgm:pt>
    <dgm:pt modelId="{7B48F298-995C-4165-BABC-FCB9CAD83305}" type="pres">
      <dgm:prSet presAssocID="{E6C7678F-B611-426F-97A1-553C3FC582EB}" presName="dstNode" presStyleLbl="node1" presStyleIdx="0" presStyleCnt="6"/>
      <dgm:spPr/>
    </dgm:pt>
    <dgm:pt modelId="{507A0559-A0E4-42DC-98AE-4BDE315D41AF}" type="pres">
      <dgm:prSet presAssocID="{12D118A0-4780-4F13-A6FA-EC80D27855FC}" presName="text_1" presStyleLbl="node1" presStyleIdx="0" presStyleCnt="6">
        <dgm:presLayoutVars>
          <dgm:bulletEnabled val="1"/>
        </dgm:presLayoutVars>
      </dgm:prSet>
      <dgm:spPr/>
      <dgm:t>
        <a:bodyPr/>
        <a:lstStyle/>
        <a:p>
          <a:endParaRPr lang="en-US"/>
        </a:p>
      </dgm:t>
    </dgm:pt>
    <dgm:pt modelId="{F560F238-8E3C-4B9B-91D5-A17ACA24034E}" type="pres">
      <dgm:prSet presAssocID="{12D118A0-4780-4F13-A6FA-EC80D27855FC}" presName="accent_1" presStyleCnt="0"/>
      <dgm:spPr/>
    </dgm:pt>
    <dgm:pt modelId="{C10FC569-45AB-4BA2-B56B-20F5AD1E9842}" type="pres">
      <dgm:prSet presAssocID="{12D118A0-4780-4F13-A6FA-EC80D27855FC}" presName="accentRepeatNode" presStyleLbl="solidFgAcc1" presStyleIdx="0" presStyleCnt="6"/>
      <dgm:spPr/>
    </dgm:pt>
    <dgm:pt modelId="{2AF0900A-AED8-4188-BDA9-F2BB0DFAC589}" type="pres">
      <dgm:prSet presAssocID="{EE3F7B34-68D4-4B51-8FBB-D44F7B69EE1B}" presName="text_2" presStyleLbl="node1" presStyleIdx="1" presStyleCnt="6" custScaleY="113945">
        <dgm:presLayoutVars>
          <dgm:bulletEnabled val="1"/>
        </dgm:presLayoutVars>
      </dgm:prSet>
      <dgm:spPr/>
      <dgm:t>
        <a:bodyPr/>
        <a:lstStyle/>
        <a:p>
          <a:endParaRPr lang="en-US"/>
        </a:p>
      </dgm:t>
    </dgm:pt>
    <dgm:pt modelId="{E91466B3-3603-4B79-9020-FC6740993CA9}" type="pres">
      <dgm:prSet presAssocID="{EE3F7B34-68D4-4B51-8FBB-D44F7B69EE1B}" presName="accent_2" presStyleCnt="0"/>
      <dgm:spPr/>
    </dgm:pt>
    <dgm:pt modelId="{C38EF6DB-3929-4B9A-A130-AD9ABBA7719D}" type="pres">
      <dgm:prSet presAssocID="{EE3F7B34-68D4-4B51-8FBB-D44F7B69EE1B}" presName="accentRepeatNode" presStyleLbl="solidFgAcc1" presStyleIdx="1" presStyleCnt="6"/>
      <dgm:spPr/>
    </dgm:pt>
    <dgm:pt modelId="{5320497C-CC9A-4BDC-AF1C-CBF192C5315B}" type="pres">
      <dgm:prSet presAssocID="{339AC5F5-F2A3-4F93-96FA-894D531C1AF0}" presName="text_3" presStyleLbl="node1" presStyleIdx="2" presStyleCnt="6" custScaleY="122704">
        <dgm:presLayoutVars>
          <dgm:bulletEnabled val="1"/>
        </dgm:presLayoutVars>
      </dgm:prSet>
      <dgm:spPr/>
      <dgm:t>
        <a:bodyPr/>
        <a:lstStyle/>
        <a:p>
          <a:endParaRPr lang="en-US"/>
        </a:p>
      </dgm:t>
    </dgm:pt>
    <dgm:pt modelId="{B1501D57-B4C9-42C9-B820-3E8C666C20FD}" type="pres">
      <dgm:prSet presAssocID="{339AC5F5-F2A3-4F93-96FA-894D531C1AF0}" presName="accent_3" presStyleCnt="0"/>
      <dgm:spPr/>
    </dgm:pt>
    <dgm:pt modelId="{061AEC89-6CBB-4283-BEA1-36197CF1D6C0}" type="pres">
      <dgm:prSet presAssocID="{339AC5F5-F2A3-4F93-96FA-894D531C1AF0}" presName="accentRepeatNode" presStyleLbl="solidFgAcc1" presStyleIdx="2" presStyleCnt="6"/>
      <dgm:spPr/>
    </dgm:pt>
    <dgm:pt modelId="{70DB142F-1E45-477A-87C1-BE00187577FE}" type="pres">
      <dgm:prSet presAssocID="{2C14DDF2-8EE7-49FC-BEB7-6FEFA5674834}" presName="text_4" presStyleLbl="node1" presStyleIdx="3" presStyleCnt="6" custScaleY="136530">
        <dgm:presLayoutVars>
          <dgm:bulletEnabled val="1"/>
        </dgm:presLayoutVars>
      </dgm:prSet>
      <dgm:spPr/>
      <dgm:t>
        <a:bodyPr/>
        <a:lstStyle/>
        <a:p>
          <a:endParaRPr lang="en-US"/>
        </a:p>
      </dgm:t>
    </dgm:pt>
    <dgm:pt modelId="{B74CCB23-3F39-4F17-B86B-C81FC68AEAC5}" type="pres">
      <dgm:prSet presAssocID="{2C14DDF2-8EE7-49FC-BEB7-6FEFA5674834}" presName="accent_4" presStyleCnt="0"/>
      <dgm:spPr/>
    </dgm:pt>
    <dgm:pt modelId="{57A06E86-DB43-4C7C-9844-E44E41BB4755}" type="pres">
      <dgm:prSet presAssocID="{2C14DDF2-8EE7-49FC-BEB7-6FEFA5674834}" presName="accentRepeatNode" presStyleLbl="solidFgAcc1" presStyleIdx="3" presStyleCnt="6"/>
      <dgm:spPr/>
    </dgm:pt>
    <dgm:pt modelId="{194A0D1C-6CD6-4C30-9635-0E5379FD3BD5}" type="pres">
      <dgm:prSet presAssocID="{3A8D9D66-B710-45F1-97F7-1BAD1AE02512}" presName="text_5" presStyleLbl="node1" presStyleIdx="4" presStyleCnt="6">
        <dgm:presLayoutVars>
          <dgm:bulletEnabled val="1"/>
        </dgm:presLayoutVars>
      </dgm:prSet>
      <dgm:spPr/>
      <dgm:t>
        <a:bodyPr/>
        <a:lstStyle/>
        <a:p>
          <a:endParaRPr lang="en-US"/>
        </a:p>
      </dgm:t>
    </dgm:pt>
    <dgm:pt modelId="{7E9B1019-85CF-4E5A-A824-10434B2BCA84}" type="pres">
      <dgm:prSet presAssocID="{3A8D9D66-B710-45F1-97F7-1BAD1AE02512}" presName="accent_5" presStyleCnt="0"/>
      <dgm:spPr/>
    </dgm:pt>
    <dgm:pt modelId="{E2B0528B-A5DE-4465-B764-C4EE64D52C2C}" type="pres">
      <dgm:prSet presAssocID="{3A8D9D66-B710-45F1-97F7-1BAD1AE02512}" presName="accentRepeatNode" presStyleLbl="solidFgAcc1" presStyleIdx="4" presStyleCnt="6"/>
      <dgm:spPr/>
    </dgm:pt>
    <dgm:pt modelId="{5E291F0A-235F-47F9-AB9E-4185426926B6}" type="pres">
      <dgm:prSet presAssocID="{D3ADDDD9-ABD6-43C5-AE22-AC840698FD16}" presName="text_6" presStyleLbl="node1" presStyleIdx="5" presStyleCnt="6">
        <dgm:presLayoutVars>
          <dgm:bulletEnabled val="1"/>
        </dgm:presLayoutVars>
      </dgm:prSet>
      <dgm:spPr/>
      <dgm:t>
        <a:bodyPr/>
        <a:lstStyle/>
        <a:p>
          <a:endParaRPr lang="en-US"/>
        </a:p>
      </dgm:t>
    </dgm:pt>
    <dgm:pt modelId="{1188CD71-DC35-4573-904B-DD4B47595532}" type="pres">
      <dgm:prSet presAssocID="{D3ADDDD9-ABD6-43C5-AE22-AC840698FD16}" presName="accent_6" presStyleCnt="0"/>
      <dgm:spPr/>
    </dgm:pt>
    <dgm:pt modelId="{7A2A4B1C-AE4D-49DD-843F-ACC58369F1B5}" type="pres">
      <dgm:prSet presAssocID="{D3ADDDD9-ABD6-43C5-AE22-AC840698FD16}" presName="accentRepeatNode" presStyleLbl="solidFgAcc1" presStyleIdx="5" presStyleCnt="6"/>
      <dgm:spPr/>
    </dgm:pt>
  </dgm:ptLst>
  <dgm:cxnLst>
    <dgm:cxn modelId="{6E800AD9-2093-4D73-A708-50326EF6114E}" srcId="{E6C7678F-B611-426F-97A1-553C3FC582EB}" destId="{339AC5F5-F2A3-4F93-96FA-894D531C1AF0}" srcOrd="2" destOrd="0" parTransId="{2D42D848-B4FD-4A1C-B3D4-EB787E105594}" sibTransId="{34B965FE-F00F-4575-8297-32862E286B47}"/>
    <dgm:cxn modelId="{7D62E172-7A7A-40E6-A0EF-9A2F187B5439}" srcId="{E6C7678F-B611-426F-97A1-553C3FC582EB}" destId="{D3ADDDD9-ABD6-43C5-AE22-AC840698FD16}" srcOrd="5" destOrd="0" parTransId="{8BA5A0C5-31EF-4F53-8C0D-DF232E17B11A}" sibTransId="{C1DBB360-9703-4E05-A1E4-E61209C2A1D6}"/>
    <dgm:cxn modelId="{0ACBD603-BB08-463A-A303-FC556AB98772}" srcId="{E6C7678F-B611-426F-97A1-553C3FC582EB}" destId="{3A8D9D66-B710-45F1-97F7-1BAD1AE02512}" srcOrd="4" destOrd="0" parTransId="{78778315-1E4B-44FF-A2CB-38AAC5D9A3E8}" sibTransId="{E127F957-CCFE-4A69-9612-EC4E5264D3CE}"/>
    <dgm:cxn modelId="{039B7C2E-CBBE-4F43-BA2C-7CD6D15BD7E2}" type="presOf" srcId="{E6C7678F-B611-426F-97A1-553C3FC582EB}" destId="{4617E484-00D3-41EF-8329-B2CE3EDF57CC}" srcOrd="0" destOrd="0" presId="urn:microsoft.com/office/officeart/2008/layout/VerticalCurvedList"/>
    <dgm:cxn modelId="{B9DCFDAC-B199-4704-8E1A-EAB8B0F7710D}" type="presOf" srcId="{808B13BD-422A-45BD-8C66-DD61BB723FB4}" destId="{053868E7-C1F5-41CD-BCBE-E39F6D83558C}" srcOrd="0" destOrd="0" presId="urn:microsoft.com/office/officeart/2008/layout/VerticalCurvedList"/>
    <dgm:cxn modelId="{007BE036-BD2E-4AE9-B59A-B51E83DABD41}" srcId="{E6C7678F-B611-426F-97A1-553C3FC582EB}" destId="{2C14DDF2-8EE7-49FC-BEB7-6FEFA5674834}" srcOrd="3" destOrd="0" parTransId="{21F49162-AACC-4C44-ADAA-71B4A1AAC27F}" sibTransId="{8778D03E-6009-4BC2-B60D-24681DBC4652}"/>
    <dgm:cxn modelId="{919F3F12-FB60-41F0-B5D9-9686E26199FB}" type="presOf" srcId="{D3ADDDD9-ABD6-43C5-AE22-AC840698FD16}" destId="{5E291F0A-235F-47F9-AB9E-4185426926B6}" srcOrd="0" destOrd="0" presId="urn:microsoft.com/office/officeart/2008/layout/VerticalCurvedList"/>
    <dgm:cxn modelId="{4EBAD778-417E-4791-B907-C7C3C2E9B97F}" srcId="{E6C7678F-B611-426F-97A1-553C3FC582EB}" destId="{EE3F7B34-68D4-4B51-8FBB-D44F7B69EE1B}" srcOrd="1" destOrd="0" parTransId="{88D97AD1-F9F6-4BD1-9AB5-24E98030E6AB}" sibTransId="{D22BF2E2-A287-4C32-8DA4-D5A8B09DB5E5}"/>
    <dgm:cxn modelId="{7F3F191C-1A44-49C9-B2F4-B6C22F514692}" type="presOf" srcId="{12D118A0-4780-4F13-A6FA-EC80D27855FC}" destId="{507A0559-A0E4-42DC-98AE-4BDE315D41AF}" srcOrd="0" destOrd="0" presId="urn:microsoft.com/office/officeart/2008/layout/VerticalCurvedList"/>
    <dgm:cxn modelId="{4E7EAAE9-8324-4497-B391-6B0D8E895518}" type="presOf" srcId="{EE3F7B34-68D4-4B51-8FBB-D44F7B69EE1B}" destId="{2AF0900A-AED8-4188-BDA9-F2BB0DFAC589}" srcOrd="0" destOrd="0" presId="urn:microsoft.com/office/officeart/2008/layout/VerticalCurvedList"/>
    <dgm:cxn modelId="{F68EAFC7-495F-41EF-9AE3-2D7CBF7D9C03}" type="presOf" srcId="{2C14DDF2-8EE7-49FC-BEB7-6FEFA5674834}" destId="{70DB142F-1E45-477A-87C1-BE00187577FE}" srcOrd="0" destOrd="0" presId="urn:microsoft.com/office/officeart/2008/layout/VerticalCurvedList"/>
    <dgm:cxn modelId="{451E3412-BC20-4F16-8CB3-EA0839DF0ED8}" type="presOf" srcId="{3A8D9D66-B710-45F1-97F7-1BAD1AE02512}" destId="{194A0D1C-6CD6-4C30-9635-0E5379FD3BD5}" srcOrd="0" destOrd="0" presId="urn:microsoft.com/office/officeart/2008/layout/VerticalCurvedList"/>
    <dgm:cxn modelId="{A62F278E-C156-4F0E-85ED-A3E3E04FD678}" type="presOf" srcId="{339AC5F5-F2A3-4F93-96FA-894D531C1AF0}" destId="{5320497C-CC9A-4BDC-AF1C-CBF192C5315B}" srcOrd="0" destOrd="0" presId="urn:microsoft.com/office/officeart/2008/layout/VerticalCurvedList"/>
    <dgm:cxn modelId="{E16E0B05-444E-4443-813F-23538913F326}" srcId="{E6C7678F-B611-426F-97A1-553C3FC582EB}" destId="{12D118A0-4780-4F13-A6FA-EC80D27855FC}" srcOrd="0" destOrd="0" parTransId="{91282062-CE32-446A-9F0F-33EAFA83D080}" sibTransId="{808B13BD-422A-45BD-8C66-DD61BB723FB4}"/>
    <dgm:cxn modelId="{2252A7E2-614E-4EC1-B264-A1CA48E0093A}" type="presParOf" srcId="{4617E484-00D3-41EF-8329-B2CE3EDF57CC}" destId="{68E4FBDB-EF84-4DF3-861D-95791657A70F}" srcOrd="0" destOrd="0" presId="urn:microsoft.com/office/officeart/2008/layout/VerticalCurvedList"/>
    <dgm:cxn modelId="{A45A325C-AA9A-4E91-B14E-1C590EAE6C10}" type="presParOf" srcId="{68E4FBDB-EF84-4DF3-861D-95791657A70F}" destId="{7FC9C63F-3442-462B-8D26-436D58EFE8BF}" srcOrd="0" destOrd="0" presId="urn:microsoft.com/office/officeart/2008/layout/VerticalCurvedList"/>
    <dgm:cxn modelId="{9CEF2F7C-693A-4DA6-8C5F-034446F3DAEB}" type="presParOf" srcId="{7FC9C63F-3442-462B-8D26-436D58EFE8BF}" destId="{92D65A41-FCFF-4FD0-A31B-019E39BF6D02}" srcOrd="0" destOrd="0" presId="urn:microsoft.com/office/officeart/2008/layout/VerticalCurvedList"/>
    <dgm:cxn modelId="{13952509-49DD-4373-A372-476FB354F89B}" type="presParOf" srcId="{7FC9C63F-3442-462B-8D26-436D58EFE8BF}" destId="{053868E7-C1F5-41CD-BCBE-E39F6D83558C}" srcOrd="1" destOrd="0" presId="urn:microsoft.com/office/officeart/2008/layout/VerticalCurvedList"/>
    <dgm:cxn modelId="{38B3D215-2714-4BD8-B23B-6B8124F95E96}" type="presParOf" srcId="{7FC9C63F-3442-462B-8D26-436D58EFE8BF}" destId="{F83BD207-55B6-4696-B224-66B2EFC486B7}" srcOrd="2" destOrd="0" presId="urn:microsoft.com/office/officeart/2008/layout/VerticalCurvedList"/>
    <dgm:cxn modelId="{B57EC0E9-5CF3-4BCB-AA91-A285343EB6B7}" type="presParOf" srcId="{7FC9C63F-3442-462B-8D26-436D58EFE8BF}" destId="{7B48F298-995C-4165-BABC-FCB9CAD83305}" srcOrd="3" destOrd="0" presId="urn:microsoft.com/office/officeart/2008/layout/VerticalCurvedList"/>
    <dgm:cxn modelId="{82472DF7-377A-48FE-86C1-EDDC6E1A8DDA}" type="presParOf" srcId="{68E4FBDB-EF84-4DF3-861D-95791657A70F}" destId="{507A0559-A0E4-42DC-98AE-4BDE315D41AF}" srcOrd="1" destOrd="0" presId="urn:microsoft.com/office/officeart/2008/layout/VerticalCurvedList"/>
    <dgm:cxn modelId="{ACEBDC9B-0904-47B1-8CB2-2B92E2FC50C2}" type="presParOf" srcId="{68E4FBDB-EF84-4DF3-861D-95791657A70F}" destId="{F560F238-8E3C-4B9B-91D5-A17ACA24034E}" srcOrd="2" destOrd="0" presId="urn:microsoft.com/office/officeart/2008/layout/VerticalCurvedList"/>
    <dgm:cxn modelId="{5F5163FD-5B98-4501-9CE3-3BEC81804F8F}" type="presParOf" srcId="{F560F238-8E3C-4B9B-91D5-A17ACA24034E}" destId="{C10FC569-45AB-4BA2-B56B-20F5AD1E9842}" srcOrd="0" destOrd="0" presId="urn:microsoft.com/office/officeart/2008/layout/VerticalCurvedList"/>
    <dgm:cxn modelId="{3C7C2154-115F-4FF1-B1B7-6E4798205BB6}" type="presParOf" srcId="{68E4FBDB-EF84-4DF3-861D-95791657A70F}" destId="{2AF0900A-AED8-4188-BDA9-F2BB0DFAC589}" srcOrd="3" destOrd="0" presId="urn:microsoft.com/office/officeart/2008/layout/VerticalCurvedList"/>
    <dgm:cxn modelId="{2C20BA9A-15C5-47A5-89FB-9879A662122D}" type="presParOf" srcId="{68E4FBDB-EF84-4DF3-861D-95791657A70F}" destId="{E91466B3-3603-4B79-9020-FC6740993CA9}" srcOrd="4" destOrd="0" presId="urn:microsoft.com/office/officeart/2008/layout/VerticalCurvedList"/>
    <dgm:cxn modelId="{5736FB87-3495-482B-B236-8D86F465FA03}" type="presParOf" srcId="{E91466B3-3603-4B79-9020-FC6740993CA9}" destId="{C38EF6DB-3929-4B9A-A130-AD9ABBA7719D}" srcOrd="0" destOrd="0" presId="urn:microsoft.com/office/officeart/2008/layout/VerticalCurvedList"/>
    <dgm:cxn modelId="{AD3B0654-1C6A-43BE-8B47-5B9F889C3006}" type="presParOf" srcId="{68E4FBDB-EF84-4DF3-861D-95791657A70F}" destId="{5320497C-CC9A-4BDC-AF1C-CBF192C5315B}" srcOrd="5" destOrd="0" presId="urn:microsoft.com/office/officeart/2008/layout/VerticalCurvedList"/>
    <dgm:cxn modelId="{E2A5570F-03C3-4620-AB02-7372AD3835DD}" type="presParOf" srcId="{68E4FBDB-EF84-4DF3-861D-95791657A70F}" destId="{B1501D57-B4C9-42C9-B820-3E8C666C20FD}" srcOrd="6" destOrd="0" presId="urn:microsoft.com/office/officeart/2008/layout/VerticalCurvedList"/>
    <dgm:cxn modelId="{52047188-6AF8-4E56-9359-94C4A8D3153D}" type="presParOf" srcId="{B1501D57-B4C9-42C9-B820-3E8C666C20FD}" destId="{061AEC89-6CBB-4283-BEA1-36197CF1D6C0}" srcOrd="0" destOrd="0" presId="urn:microsoft.com/office/officeart/2008/layout/VerticalCurvedList"/>
    <dgm:cxn modelId="{5862A43C-FA19-4C0C-87F3-939D7CD1DE1F}" type="presParOf" srcId="{68E4FBDB-EF84-4DF3-861D-95791657A70F}" destId="{70DB142F-1E45-477A-87C1-BE00187577FE}" srcOrd="7" destOrd="0" presId="urn:microsoft.com/office/officeart/2008/layout/VerticalCurvedList"/>
    <dgm:cxn modelId="{C7103E87-D577-4D26-8167-E2F2D130B95F}" type="presParOf" srcId="{68E4FBDB-EF84-4DF3-861D-95791657A70F}" destId="{B74CCB23-3F39-4F17-B86B-C81FC68AEAC5}" srcOrd="8" destOrd="0" presId="urn:microsoft.com/office/officeart/2008/layout/VerticalCurvedList"/>
    <dgm:cxn modelId="{B66B309E-6157-4237-8672-A2E77E51273F}" type="presParOf" srcId="{B74CCB23-3F39-4F17-B86B-C81FC68AEAC5}" destId="{57A06E86-DB43-4C7C-9844-E44E41BB4755}" srcOrd="0" destOrd="0" presId="urn:microsoft.com/office/officeart/2008/layout/VerticalCurvedList"/>
    <dgm:cxn modelId="{F5A24CCD-2D7D-4CA4-8089-802CC9FA68C3}" type="presParOf" srcId="{68E4FBDB-EF84-4DF3-861D-95791657A70F}" destId="{194A0D1C-6CD6-4C30-9635-0E5379FD3BD5}" srcOrd="9" destOrd="0" presId="urn:microsoft.com/office/officeart/2008/layout/VerticalCurvedList"/>
    <dgm:cxn modelId="{5C7ED0EE-9702-4299-A815-8A434ABF6487}" type="presParOf" srcId="{68E4FBDB-EF84-4DF3-861D-95791657A70F}" destId="{7E9B1019-85CF-4E5A-A824-10434B2BCA84}" srcOrd="10" destOrd="0" presId="urn:microsoft.com/office/officeart/2008/layout/VerticalCurvedList"/>
    <dgm:cxn modelId="{57069080-0944-447D-A33F-E3807C37F682}" type="presParOf" srcId="{7E9B1019-85CF-4E5A-A824-10434B2BCA84}" destId="{E2B0528B-A5DE-4465-B764-C4EE64D52C2C}" srcOrd="0" destOrd="0" presId="urn:microsoft.com/office/officeart/2008/layout/VerticalCurvedList"/>
    <dgm:cxn modelId="{8B9178B3-5497-4818-8094-92022DF7E0B5}" type="presParOf" srcId="{68E4FBDB-EF84-4DF3-861D-95791657A70F}" destId="{5E291F0A-235F-47F9-AB9E-4185426926B6}" srcOrd="11" destOrd="0" presId="urn:microsoft.com/office/officeart/2008/layout/VerticalCurvedList"/>
    <dgm:cxn modelId="{E15815F6-F522-450E-B673-61E0E564A49A}" type="presParOf" srcId="{68E4FBDB-EF84-4DF3-861D-95791657A70F}" destId="{1188CD71-DC35-4573-904B-DD4B47595532}" srcOrd="12" destOrd="0" presId="urn:microsoft.com/office/officeart/2008/layout/VerticalCurvedList"/>
    <dgm:cxn modelId="{55811B4B-FEC5-4A3D-BACE-FFC0D363FE5C}" type="presParOf" srcId="{1188CD71-DC35-4573-904B-DD4B47595532}" destId="{7A2A4B1C-AE4D-49DD-843F-ACC58369F1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22FC3-BCE7-4510-8D11-93E120DDDE1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5EAEBF3-0B34-4BF8-99D8-92A55F295977}">
      <dgm:prSet/>
      <dgm:spPr/>
      <dgm:t>
        <a:bodyPr/>
        <a:lstStyle/>
        <a:p>
          <a:pPr rtl="0"/>
          <a:r>
            <a:rPr lang="lv-LV" dirty="0" smtClean="0"/>
            <a:t>S</a:t>
          </a:r>
          <a:r>
            <a:rPr lang="en-GB" dirty="0" smtClean="0"/>
            <a:t>ingle fund bringing together the many different EU-level financial instruments, provisioned at 40% </a:t>
          </a:r>
          <a:endParaRPr lang="en-US" dirty="0"/>
        </a:p>
      </dgm:t>
    </dgm:pt>
    <dgm:pt modelId="{396924F2-4ED2-451F-B7FC-5DF52939E5E7}" type="parTrans" cxnId="{09627E27-B14A-49A9-B140-9A8D1C3A0E69}">
      <dgm:prSet/>
      <dgm:spPr/>
      <dgm:t>
        <a:bodyPr/>
        <a:lstStyle/>
        <a:p>
          <a:endParaRPr lang="en-US"/>
        </a:p>
      </dgm:t>
    </dgm:pt>
    <dgm:pt modelId="{5E8D1E03-5A6F-41C4-8028-62BD5E6C9700}" type="sibTrans" cxnId="{09627E27-B14A-49A9-B140-9A8D1C3A0E69}">
      <dgm:prSet/>
      <dgm:spPr/>
      <dgm:t>
        <a:bodyPr/>
        <a:lstStyle/>
        <a:p>
          <a:endParaRPr lang="en-US"/>
        </a:p>
      </dgm:t>
    </dgm:pt>
    <dgm:pt modelId="{63FA83E3-DD2E-407B-BA21-D8E00AD8F48D}">
      <dgm:prSet/>
      <dgm:spPr/>
      <dgm:t>
        <a:bodyPr/>
        <a:lstStyle/>
        <a:p>
          <a:pPr rtl="0"/>
          <a:r>
            <a:rPr lang="en-GB" dirty="0" smtClean="0"/>
            <a:t>EUR 26.2 </a:t>
          </a:r>
          <a:r>
            <a:rPr lang="en-GB" dirty="0" err="1" smtClean="0"/>
            <a:t>bn</a:t>
          </a:r>
          <a:r>
            <a:rPr lang="en-GB" dirty="0" smtClean="0"/>
            <a:t> EU budgetary guarantee (EU compartment)</a:t>
          </a:r>
          <a:endParaRPr lang="en-US" dirty="0"/>
        </a:p>
      </dgm:t>
    </dgm:pt>
    <dgm:pt modelId="{7A8DF708-DCDF-4AFE-92C1-B173326EC19C}" type="parTrans" cxnId="{922ECFB0-D65D-4518-9522-D7CB03104118}">
      <dgm:prSet/>
      <dgm:spPr/>
      <dgm:t>
        <a:bodyPr/>
        <a:lstStyle/>
        <a:p>
          <a:endParaRPr lang="en-US"/>
        </a:p>
      </dgm:t>
    </dgm:pt>
    <dgm:pt modelId="{1014C4C0-2228-4F29-A39B-C143D977900F}" type="sibTrans" cxnId="{922ECFB0-D65D-4518-9522-D7CB03104118}">
      <dgm:prSet/>
      <dgm:spPr/>
      <dgm:t>
        <a:bodyPr/>
        <a:lstStyle/>
        <a:p>
          <a:endParaRPr lang="en-US"/>
        </a:p>
      </dgm:t>
    </dgm:pt>
    <dgm:pt modelId="{BF459B73-894A-4F66-9D4C-0BAF1C8D7E4E}">
      <dgm:prSet/>
      <dgm:spPr/>
      <dgm:t>
        <a:bodyPr/>
        <a:lstStyle/>
        <a:p>
          <a:pPr rtl="0"/>
          <a:r>
            <a:rPr lang="en-GB" dirty="0" smtClean="0"/>
            <a:t>Mobilise EUR 370 </a:t>
          </a:r>
          <a:r>
            <a:rPr lang="en-GB" dirty="0" err="1" smtClean="0"/>
            <a:t>bn</a:t>
          </a:r>
          <a:r>
            <a:rPr lang="en-GB" dirty="0" smtClean="0"/>
            <a:t> in additional investment across Europe</a:t>
          </a:r>
          <a:endParaRPr lang="en-US" dirty="0"/>
        </a:p>
      </dgm:t>
    </dgm:pt>
    <dgm:pt modelId="{E1AD40F8-2F28-4C05-A2CC-BCA5BB93A5E4}" type="parTrans" cxnId="{A51DC3E2-A485-4A25-A4E3-A49018F1563C}">
      <dgm:prSet/>
      <dgm:spPr/>
      <dgm:t>
        <a:bodyPr/>
        <a:lstStyle/>
        <a:p>
          <a:endParaRPr lang="en-US"/>
        </a:p>
      </dgm:t>
    </dgm:pt>
    <dgm:pt modelId="{F76FF62D-FE17-4B99-9C4A-5E43B06E582B}" type="sibTrans" cxnId="{A51DC3E2-A485-4A25-A4E3-A49018F1563C}">
      <dgm:prSet/>
      <dgm:spPr/>
      <dgm:t>
        <a:bodyPr/>
        <a:lstStyle/>
        <a:p>
          <a:endParaRPr lang="en-US"/>
        </a:p>
      </dgm:t>
    </dgm:pt>
    <dgm:pt modelId="{9F9C2C87-C21F-416E-969B-EC37B7005835}">
      <dgm:prSet/>
      <dgm:spPr/>
      <dgm:t>
        <a:bodyPr/>
        <a:lstStyle/>
        <a:p>
          <a:pPr rtl="0"/>
          <a:r>
            <a:rPr lang="en-GB" dirty="0" smtClean="0"/>
            <a:t>Four thematic policy windows</a:t>
          </a:r>
          <a:endParaRPr lang="en-US" dirty="0"/>
        </a:p>
      </dgm:t>
    </dgm:pt>
    <dgm:pt modelId="{1C280165-216F-4343-8823-783EFF97C2A1}" type="parTrans" cxnId="{FC553504-B5C2-47A1-BE1A-8BD8D7BF111C}">
      <dgm:prSet/>
      <dgm:spPr/>
      <dgm:t>
        <a:bodyPr/>
        <a:lstStyle/>
        <a:p>
          <a:endParaRPr lang="en-US"/>
        </a:p>
      </dgm:t>
    </dgm:pt>
    <dgm:pt modelId="{965A8885-DD06-4A42-A75E-133FF6A43E5F}" type="sibTrans" cxnId="{FC553504-B5C2-47A1-BE1A-8BD8D7BF111C}">
      <dgm:prSet/>
      <dgm:spPr/>
      <dgm:t>
        <a:bodyPr/>
        <a:lstStyle/>
        <a:p>
          <a:endParaRPr lang="en-US"/>
        </a:p>
      </dgm:t>
    </dgm:pt>
    <dgm:pt modelId="{1E3FB360-1462-4FB2-998B-03CF8AF3BA27}" type="pres">
      <dgm:prSet presAssocID="{FC022FC3-BCE7-4510-8D11-93E120DDDE1D}" presName="diagram" presStyleCnt="0">
        <dgm:presLayoutVars>
          <dgm:dir/>
          <dgm:resizeHandles val="exact"/>
        </dgm:presLayoutVars>
      </dgm:prSet>
      <dgm:spPr/>
      <dgm:t>
        <a:bodyPr/>
        <a:lstStyle/>
        <a:p>
          <a:endParaRPr lang="en-US"/>
        </a:p>
      </dgm:t>
    </dgm:pt>
    <dgm:pt modelId="{1B1BF921-E8C3-4631-A42E-9E4C80099F15}" type="pres">
      <dgm:prSet presAssocID="{C5EAEBF3-0B34-4BF8-99D8-92A55F295977}" presName="node" presStyleLbl="node1" presStyleIdx="0" presStyleCnt="4" custScaleX="169246" custLinFactNeighborX="-42997" custLinFactNeighborY="-2416">
        <dgm:presLayoutVars>
          <dgm:bulletEnabled val="1"/>
        </dgm:presLayoutVars>
      </dgm:prSet>
      <dgm:spPr/>
      <dgm:t>
        <a:bodyPr/>
        <a:lstStyle/>
        <a:p>
          <a:endParaRPr lang="en-US"/>
        </a:p>
      </dgm:t>
    </dgm:pt>
    <dgm:pt modelId="{2AB373BC-F657-45E6-91C3-726585DDD4DF}" type="pres">
      <dgm:prSet presAssocID="{5E8D1E03-5A6F-41C4-8028-62BD5E6C9700}" presName="sibTrans" presStyleCnt="0"/>
      <dgm:spPr/>
      <dgm:t>
        <a:bodyPr/>
        <a:lstStyle/>
        <a:p>
          <a:endParaRPr lang="en-US"/>
        </a:p>
      </dgm:t>
    </dgm:pt>
    <dgm:pt modelId="{B4D33948-AD60-45BB-BC4A-5DF1FD310DD1}" type="pres">
      <dgm:prSet presAssocID="{63FA83E3-DD2E-407B-BA21-D8E00AD8F48D}" presName="node" presStyleLbl="node1" presStyleIdx="1" presStyleCnt="4" custScaleX="173080" custLinFactX="30440" custLinFactNeighborX="100000">
        <dgm:presLayoutVars>
          <dgm:bulletEnabled val="1"/>
        </dgm:presLayoutVars>
      </dgm:prSet>
      <dgm:spPr/>
      <dgm:t>
        <a:bodyPr/>
        <a:lstStyle/>
        <a:p>
          <a:endParaRPr lang="en-US"/>
        </a:p>
      </dgm:t>
    </dgm:pt>
    <dgm:pt modelId="{18C6C1E4-A864-4750-B77B-033A0AC31B18}" type="pres">
      <dgm:prSet presAssocID="{1014C4C0-2228-4F29-A39B-C143D977900F}" presName="sibTrans" presStyleCnt="0"/>
      <dgm:spPr/>
      <dgm:t>
        <a:bodyPr/>
        <a:lstStyle/>
        <a:p>
          <a:endParaRPr lang="en-US"/>
        </a:p>
      </dgm:t>
    </dgm:pt>
    <dgm:pt modelId="{9A5B2B74-B7B5-4B87-BDC1-117B1400A358}" type="pres">
      <dgm:prSet presAssocID="{BF459B73-894A-4F66-9D4C-0BAF1C8D7E4E}" presName="node" presStyleLbl="node1" presStyleIdx="2" presStyleCnt="4" custScaleX="169569" custLinFactX="-100000" custLinFactY="18362" custLinFactNeighborX="-121747" custLinFactNeighborY="100000">
        <dgm:presLayoutVars>
          <dgm:bulletEnabled val="1"/>
        </dgm:presLayoutVars>
      </dgm:prSet>
      <dgm:spPr/>
      <dgm:t>
        <a:bodyPr/>
        <a:lstStyle/>
        <a:p>
          <a:endParaRPr lang="en-US"/>
        </a:p>
      </dgm:t>
    </dgm:pt>
    <dgm:pt modelId="{8D2E6AE1-1EB1-4B14-B502-D6B61AE208B4}" type="pres">
      <dgm:prSet presAssocID="{F76FF62D-FE17-4B99-9C4A-5E43B06E582B}" presName="sibTrans" presStyleCnt="0"/>
      <dgm:spPr/>
      <dgm:t>
        <a:bodyPr/>
        <a:lstStyle/>
        <a:p>
          <a:endParaRPr lang="en-US"/>
        </a:p>
      </dgm:t>
    </dgm:pt>
    <dgm:pt modelId="{E23D3955-D1E3-48DF-A2AF-F6792B39228D}" type="pres">
      <dgm:prSet presAssocID="{9F9C2C87-C21F-416E-969B-EC37B7005835}" presName="node" presStyleLbl="node1" presStyleIdx="3" presStyleCnt="4" custScaleX="174399" custLinFactX="30440" custLinFactNeighborX="100000" custLinFactNeighborY="1610">
        <dgm:presLayoutVars>
          <dgm:bulletEnabled val="1"/>
        </dgm:presLayoutVars>
      </dgm:prSet>
      <dgm:spPr/>
      <dgm:t>
        <a:bodyPr/>
        <a:lstStyle/>
        <a:p>
          <a:endParaRPr lang="en-US"/>
        </a:p>
      </dgm:t>
    </dgm:pt>
  </dgm:ptLst>
  <dgm:cxnLst>
    <dgm:cxn modelId="{A51DC3E2-A485-4A25-A4E3-A49018F1563C}" srcId="{FC022FC3-BCE7-4510-8D11-93E120DDDE1D}" destId="{BF459B73-894A-4F66-9D4C-0BAF1C8D7E4E}" srcOrd="2" destOrd="0" parTransId="{E1AD40F8-2F28-4C05-A2CC-BCA5BB93A5E4}" sibTransId="{F76FF62D-FE17-4B99-9C4A-5E43B06E582B}"/>
    <dgm:cxn modelId="{7F71230A-5BB3-474C-8F07-2BC4CCBE4E4D}" type="presOf" srcId="{FC022FC3-BCE7-4510-8D11-93E120DDDE1D}" destId="{1E3FB360-1462-4FB2-998B-03CF8AF3BA27}" srcOrd="0" destOrd="0" presId="urn:microsoft.com/office/officeart/2005/8/layout/default"/>
    <dgm:cxn modelId="{09627E27-B14A-49A9-B140-9A8D1C3A0E69}" srcId="{FC022FC3-BCE7-4510-8D11-93E120DDDE1D}" destId="{C5EAEBF3-0B34-4BF8-99D8-92A55F295977}" srcOrd="0" destOrd="0" parTransId="{396924F2-4ED2-451F-B7FC-5DF52939E5E7}" sibTransId="{5E8D1E03-5A6F-41C4-8028-62BD5E6C9700}"/>
    <dgm:cxn modelId="{FE9C5DF1-EFB9-44BB-B19E-B2153036124A}" type="presOf" srcId="{C5EAEBF3-0B34-4BF8-99D8-92A55F295977}" destId="{1B1BF921-E8C3-4631-A42E-9E4C80099F15}" srcOrd="0" destOrd="0" presId="urn:microsoft.com/office/officeart/2005/8/layout/default"/>
    <dgm:cxn modelId="{922ECFB0-D65D-4518-9522-D7CB03104118}" srcId="{FC022FC3-BCE7-4510-8D11-93E120DDDE1D}" destId="{63FA83E3-DD2E-407B-BA21-D8E00AD8F48D}" srcOrd="1" destOrd="0" parTransId="{7A8DF708-DCDF-4AFE-92C1-B173326EC19C}" sibTransId="{1014C4C0-2228-4F29-A39B-C143D977900F}"/>
    <dgm:cxn modelId="{FC553504-B5C2-47A1-BE1A-8BD8D7BF111C}" srcId="{FC022FC3-BCE7-4510-8D11-93E120DDDE1D}" destId="{9F9C2C87-C21F-416E-969B-EC37B7005835}" srcOrd="3" destOrd="0" parTransId="{1C280165-216F-4343-8823-783EFF97C2A1}" sibTransId="{965A8885-DD06-4A42-A75E-133FF6A43E5F}"/>
    <dgm:cxn modelId="{149C8A0C-020C-49AD-B7F8-DB01C2410B7E}" type="presOf" srcId="{BF459B73-894A-4F66-9D4C-0BAF1C8D7E4E}" destId="{9A5B2B74-B7B5-4B87-BDC1-117B1400A358}" srcOrd="0" destOrd="0" presId="urn:microsoft.com/office/officeart/2005/8/layout/default"/>
    <dgm:cxn modelId="{640CD88C-5F7A-4997-9560-C5B5E27356F8}" type="presOf" srcId="{9F9C2C87-C21F-416E-969B-EC37B7005835}" destId="{E23D3955-D1E3-48DF-A2AF-F6792B39228D}" srcOrd="0" destOrd="0" presId="urn:microsoft.com/office/officeart/2005/8/layout/default"/>
    <dgm:cxn modelId="{33CFBCA3-6AE5-4576-AD68-CFBA0E0ADCEF}" type="presOf" srcId="{63FA83E3-DD2E-407B-BA21-D8E00AD8F48D}" destId="{B4D33948-AD60-45BB-BC4A-5DF1FD310DD1}" srcOrd="0" destOrd="0" presId="urn:microsoft.com/office/officeart/2005/8/layout/default"/>
    <dgm:cxn modelId="{B2F4BFF2-D437-4B42-84B9-C81CEA5355A3}" type="presParOf" srcId="{1E3FB360-1462-4FB2-998B-03CF8AF3BA27}" destId="{1B1BF921-E8C3-4631-A42E-9E4C80099F15}" srcOrd="0" destOrd="0" presId="urn:microsoft.com/office/officeart/2005/8/layout/default"/>
    <dgm:cxn modelId="{19EF6B2D-8443-470F-8EBC-5991E1A0604B}" type="presParOf" srcId="{1E3FB360-1462-4FB2-998B-03CF8AF3BA27}" destId="{2AB373BC-F657-45E6-91C3-726585DDD4DF}" srcOrd="1" destOrd="0" presId="urn:microsoft.com/office/officeart/2005/8/layout/default"/>
    <dgm:cxn modelId="{4B1C901F-587C-4A7C-906E-8D61EB96836C}" type="presParOf" srcId="{1E3FB360-1462-4FB2-998B-03CF8AF3BA27}" destId="{B4D33948-AD60-45BB-BC4A-5DF1FD310DD1}" srcOrd="2" destOrd="0" presId="urn:microsoft.com/office/officeart/2005/8/layout/default"/>
    <dgm:cxn modelId="{58EF4A03-4DB9-47C0-A1E3-753EF9CB1DBF}" type="presParOf" srcId="{1E3FB360-1462-4FB2-998B-03CF8AF3BA27}" destId="{18C6C1E4-A864-4750-B77B-033A0AC31B18}" srcOrd="3" destOrd="0" presId="urn:microsoft.com/office/officeart/2005/8/layout/default"/>
    <dgm:cxn modelId="{9A5FFC17-E207-489B-8456-EECDB65C2251}" type="presParOf" srcId="{1E3FB360-1462-4FB2-998B-03CF8AF3BA27}" destId="{9A5B2B74-B7B5-4B87-BDC1-117B1400A358}" srcOrd="4" destOrd="0" presId="urn:microsoft.com/office/officeart/2005/8/layout/default"/>
    <dgm:cxn modelId="{220753A0-B3F5-4995-AF43-80E795E79F79}" type="presParOf" srcId="{1E3FB360-1462-4FB2-998B-03CF8AF3BA27}" destId="{8D2E6AE1-1EB1-4B14-B502-D6B61AE208B4}" srcOrd="5" destOrd="0" presId="urn:microsoft.com/office/officeart/2005/8/layout/default"/>
    <dgm:cxn modelId="{FB3778A3-7A65-4634-BADB-8CDCBCE914A5}" type="presParOf" srcId="{1E3FB360-1462-4FB2-998B-03CF8AF3BA27}" destId="{E23D3955-D1E3-48DF-A2AF-F6792B39228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868E7-C1F5-41CD-BCBE-E39F6D83558C}">
      <dsp:nvSpPr>
        <dsp:cNvPr id="0" name=""/>
        <dsp:cNvSpPr/>
      </dsp:nvSpPr>
      <dsp:spPr>
        <a:xfrm>
          <a:off x="-5293365" y="-810679"/>
          <a:ext cx="6303213" cy="6303213"/>
        </a:xfrm>
        <a:prstGeom prst="blockArc">
          <a:avLst>
            <a:gd name="adj1" fmla="val 18900000"/>
            <a:gd name="adj2" fmla="val 2700000"/>
            <a:gd name="adj3" fmla="val 34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A0559-A0E4-42DC-98AE-4BDE315D41AF}">
      <dsp:nvSpPr>
        <dsp:cNvPr id="0" name=""/>
        <dsp:cNvSpPr/>
      </dsp:nvSpPr>
      <dsp:spPr>
        <a:xfrm>
          <a:off x="376553" y="246546"/>
          <a:ext cx="10464200"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Single </a:t>
          </a:r>
          <a:r>
            <a:rPr lang="en-US" sz="1800" b="1" kern="1200" dirty="0" err="1" smtClean="0"/>
            <a:t>programme</a:t>
          </a:r>
          <a:r>
            <a:rPr lang="en-US" sz="1800" b="0" kern="1200" dirty="0" smtClean="0"/>
            <a:t>:</a:t>
          </a:r>
          <a:r>
            <a:rPr lang="en-US" sz="1800" b="1" kern="1200" dirty="0" smtClean="0"/>
            <a:t> </a:t>
          </a:r>
          <a:r>
            <a:rPr lang="en-US" sz="1800" kern="1200" dirty="0" smtClean="0"/>
            <a:t>a single Regulation and agreement with implementing and advisory partners</a:t>
          </a:r>
          <a:endParaRPr lang="en-US" sz="1800" kern="1200" dirty="0"/>
        </a:p>
      </dsp:txBody>
      <dsp:txXfrm>
        <a:off x="376553" y="246546"/>
        <a:ext cx="10464200" cy="492905"/>
      </dsp:txXfrm>
    </dsp:sp>
    <dsp:sp modelId="{C10FC569-45AB-4BA2-B56B-20F5AD1E9842}">
      <dsp:nvSpPr>
        <dsp:cNvPr id="0" name=""/>
        <dsp:cNvSpPr/>
      </dsp:nvSpPr>
      <dsp:spPr>
        <a:xfrm>
          <a:off x="68487" y="184933"/>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AF0900A-AED8-4188-BDA9-F2BB0DFAC589}">
      <dsp:nvSpPr>
        <dsp:cNvPr id="0" name=""/>
        <dsp:cNvSpPr/>
      </dsp:nvSpPr>
      <dsp:spPr>
        <a:xfrm>
          <a:off x="782002" y="985811"/>
          <a:ext cx="10058751"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Direct access</a:t>
          </a:r>
          <a:r>
            <a:rPr lang="en-US" sz="1800" kern="1200" dirty="0" smtClean="0"/>
            <a:t> to the EU guarantee open to </a:t>
          </a:r>
          <a:r>
            <a:rPr lang="en-US" sz="1800" b="1" kern="1200" dirty="0" smtClean="0"/>
            <a:t>multiple implementing partners</a:t>
          </a:r>
          <a:endParaRPr lang="en-US" sz="1800" kern="1200" dirty="0"/>
        </a:p>
      </dsp:txBody>
      <dsp:txXfrm>
        <a:off x="782002" y="985811"/>
        <a:ext cx="10058751" cy="492905"/>
      </dsp:txXfrm>
    </dsp:sp>
    <dsp:sp modelId="{C38EF6DB-3929-4B9A-A130-AD9ABBA7719D}">
      <dsp:nvSpPr>
        <dsp:cNvPr id="0" name=""/>
        <dsp:cNvSpPr/>
      </dsp:nvSpPr>
      <dsp:spPr>
        <a:xfrm>
          <a:off x="473936" y="924198"/>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320497C-CC9A-4BDC-AF1C-CBF192C5315B}">
      <dsp:nvSpPr>
        <dsp:cNvPr id="0" name=""/>
        <dsp:cNvSpPr/>
      </dsp:nvSpPr>
      <dsp:spPr>
        <a:xfrm>
          <a:off x="967404" y="1669121"/>
          <a:ext cx="9873349" cy="60481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i="0" kern="1200" dirty="0" smtClean="0">
              <a:latin typeface="Arial" panose="020B0604020202020204" pitchFamily="34" charset="0"/>
              <a:cs typeface="Arial" panose="020B0604020202020204" pitchFamily="34" charset="0"/>
            </a:rPr>
            <a:t>Policy driven approach</a:t>
          </a:r>
          <a:r>
            <a:rPr lang="en-US" sz="1800" i="0" kern="1200" dirty="0" smtClean="0">
              <a:latin typeface="Arial" panose="020B0604020202020204" pitchFamily="34" charset="0"/>
              <a:cs typeface="Arial" panose="020B0604020202020204" pitchFamily="34" charset="0"/>
            </a:rPr>
            <a:t>: f</a:t>
          </a:r>
          <a:r>
            <a:rPr lang="en-US" sz="1800" b="0" kern="1200" dirty="0" smtClean="0"/>
            <a:t>our thematic policy </a:t>
          </a:r>
          <a:r>
            <a:rPr lang="en-US" sz="1800" kern="1200" dirty="0" smtClean="0"/>
            <a:t>windows</a:t>
          </a:r>
          <a:endParaRPr lang="en-US" sz="1800" kern="1200" dirty="0"/>
        </a:p>
      </dsp:txBody>
      <dsp:txXfrm>
        <a:off x="967404" y="1669121"/>
        <a:ext cx="9873349" cy="604815"/>
      </dsp:txXfrm>
    </dsp:sp>
    <dsp:sp modelId="{061AEC89-6CBB-4283-BEA1-36197CF1D6C0}">
      <dsp:nvSpPr>
        <dsp:cNvPr id="0" name=""/>
        <dsp:cNvSpPr/>
      </dsp:nvSpPr>
      <dsp:spPr>
        <a:xfrm>
          <a:off x="659338" y="1663463"/>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0DB142F-1E45-477A-87C1-BE00187577FE}">
      <dsp:nvSpPr>
        <dsp:cNvPr id="0" name=""/>
        <dsp:cNvSpPr/>
      </dsp:nvSpPr>
      <dsp:spPr>
        <a:xfrm>
          <a:off x="967404" y="2463873"/>
          <a:ext cx="9873349"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Budgetary guarantee</a:t>
          </a:r>
          <a:r>
            <a:rPr lang="en-US" sz="1800" b="0" kern="1200" dirty="0" smtClean="0"/>
            <a:t>:</a:t>
          </a:r>
          <a:r>
            <a:rPr lang="en-US" sz="1800" b="1" kern="1200" dirty="0" smtClean="0"/>
            <a:t> </a:t>
          </a:r>
          <a:r>
            <a:rPr lang="en-US" sz="1800" kern="1200" dirty="0" smtClean="0"/>
            <a:t>no funded instruments</a:t>
          </a:r>
          <a:endParaRPr lang="en-US" sz="1800" kern="1200" dirty="0"/>
        </a:p>
      </dsp:txBody>
      <dsp:txXfrm>
        <a:off x="967404" y="2463873"/>
        <a:ext cx="9873349" cy="492905"/>
      </dsp:txXfrm>
    </dsp:sp>
    <dsp:sp modelId="{57A06E86-DB43-4C7C-9844-E44E41BB4755}">
      <dsp:nvSpPr>
        <dsp:cNvPr id="0" name=""/>
        <dsp:cNvSpPr/>
      </dsp:nvSpPr>
      <dsp:spPr>
        <a:xfrm>
          <a:off x="659338" y="2402259"/>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94A0D1C-6CD6-4C30-9635-0E5379FD3BD5}">
      <dsp:nvSpPr>
        <dsp:cNvPr id="0" name=""/>
        <dsp:cNvSpPr/>
      </dsp:nvSpPr>
      <dsp:spPr>
        <a:xfrm>
          <a:off x="782002" y="3203137"/>
          <a:ext cx="10058751"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Member State compartment</a:t>
          </a:r>
          <a:r>
            <a:rPr lang="en-US" sz="1800" b="0" kern="1200" dirty="0" smtClean="0"/>
            <a:t>:</a:t>
          </a:r>
          <a:r>
            <a:rPr lang="en-US" sz="1800" b="1" kern="1200" dirty="0" smtClean="0"/>
            <a:t> </a:t>
          </a:r>
          <a:r>
            <a:rPr lang="en-US" sz="1800" b="0" kern="1200" dirty="0" smtClean="0"/>
            <a:t>synergies with structural funds and with RRF</a:t>
          </a:r>
          <a:endParaRPr lang="en-US" sz="1800" b="0" kern="1200" dirty="0"/>
        </a:p>
      </dsp:txBody>
      <dsp:txXfrm>
        <a:off x="782002" y="3203137"/>
        <a:ext cx="10058751" cy="492905"/>
      </dsp:txXfrm>
    </dsp:sp>
    <dsp:sp modelId="{E2B0528B-A5DE-4465-B764-C4EE64D52C2C}">
      <dsp:nvSpPr>
        <dsp:cNvPr id="0" name=""/>
        <dsp:cNvSpPr/>
      </dsp:nvSpPr>
      <dsp:spPr>
        <a:xfrm>
          <a:off x="473936" y="3141524"/>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E291F0A-235F-47F9-AB9E-4185426926B6}">
      <dsp:nvSpPr>
        <dsp:cNvPr id="0" name=""/>
        <dsp:cNvSpPr/>
      </dsp:nvSpPr>
      <dsp:spPr>
        <a:xfrm>
          <a:off x="376553" y="3942402"/>
          <a:ext cx="10464200"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Blending</a:t>
          </a:r>
          <a:r>
            <a:rPr lang="en-US" sz="1800" b="0" kern="1200" dirty="0" smtClean="0"/>
            <a:t>:</a:t>
          </a:r>
          <a:r>
            <a:rPr lang="en-US" sz="1800" kern="1200" dirty="0" smtClean="0"/>
            <a:t> </a:t>
          </a:r>
          <a:r>
            <a:rPr lang="en-US" sz="1800" kern="1200" dirty="0" err="1" smtClean="0"/>
            <a:t>harmonised</a:t>
          </a:r>
          <a:r>
            <a:rPr lang="en-US" sz="1800" kern="1200" dirty="0" smtClean="0"/>
            <a:t> combination rules</a:t>
          </a:r>
          <a:endParaRPr lang="en-US" sz="1800" kern="1200" dirty="0"/>
        </a:p>
      </dsp:txBody>
      <dsp:txXfrm>
        <a:off x="376553" y="3942402"/>
        <a:ext cx="10464200" cy="492905"/>
      </dsp:txXfrm>
    </dsp:sp>
    <dsp:sp modelId="{7A2A4B1C-AE4D-49DD-843F-ACC58369F1B5}">
      <dsp:nvSpPr>
        <dsp:cNvPr id="0" name=""/>
        <dsp:cNvSpPr/>
      </dsp:nvSpPr>
      <dsp:spPr>
        <a:xfrm>
          <a:off x="68487" y="3880789"/>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868E7-C1F5-41CD-BCBE-E39F6D83558C}">
      <dsp:nvSpPr>
        <dsp:cNvPr id="0" name=""/>
        <dsp:cNvSpPr/>
      </dsp:nvSpPr>
      <dsp:spPr>
        <a:xfrm>
          <a:off x="-5293365" y="-810679"/>
          <a:ext cx="6303213" cy="6303213"/>
        </a:xfrm>
        <a:prstGeom prst="blockArc">
          <a:avLst>
            <a:gd name="adj1" fmla="val 18900000"/>
            <a:gd name="adj2" fmla="val 2700000"/>
            <a:gd name="adj3" fmla="val 34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7A0559-A0E4-42DC-98AE-4BDE315D41AF}">
      <dsp:nvSpPr>
        <dsp:cNvPr id="0" name=""/>
        <dsp:cNvSpPr/>
      </dsp:nvSpPr>
      <dsp:spPr>
        <a:xfrm>
          <a:off x="376553" y="246546"/>
          <a:ext cx="10464200"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GB" sz="1800" kern="1200" dirty="0" smtClean="0"/>
            <a:t>The OCT Investment Facility which existed under OCT Decisions has ceased to exist</a:t>
          </a:r>
          <a:endParaRPr lang="en-US" sz="1800" kern="1200" dirty="0"/>
        </a:p>
      </dsp:txBody>
      <dsp:txXfrm>
        <a:off x="376553" y="246546"/>
        <a:ext cx="10464200" cy="492905"/>
      </dsp:txXfrm>
    </dsp:sp>
    <dsp:sp modelId="{C10FC569-45AB-4BA2-B56B-20F5AD1E9842}">
      <dsp:nvSpPr>
        <dsp:cNvPr id="0" name=""/>
        <dsp:cNvSpPr/>
      </dsp:nvSpPr>
      <dsp:spPr>
        <a:xfrm>
          <a:off x="68487" y="184933"/>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AF0900A-AED8-4188-BDA9-F2BB0DFAC589}">
      <dsp:nvSpPr>
        <dsp:cNvPr id="0" name=""/>
        <dsp:cNvSpPr/>
      </dsp:nvSpPr>
      <dsp:spPr>
        <a:xfrm>
          <a:off x="782002" y="951443"/>
          <a:ext cx="10058751" cy="56164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OCTs eligible under InvestEU </a:t>
          </a:r>
          <a:r>
            <a:rPr lang="en-US" sz="1800" b="0" kern="1200" dirty="0" smtClean="0"/>
            <a:t>through a budgetary guarantee</a:t>
          </a:r>
          <a:endParaRPr lang="en-US" sz="1800" b="0" kern="1200" dirty="0"/>
        </a:p>
      </dsp:txBody>
      <dsp:txXfrm>
        <a:off x="782002" y="951443"/>
        <a:ext cx="10058751" cy="561641"/>
      </dsp:txXfrm>
    </dsp:sp>
    <dsp:sp modelId="{C38EF6DB-3929-4B9A-A130-AD9ABBA7719D}">
      <dsp:nvSpPr>
        <dsp:cNvPr id="0" name=""/>
        <dsp:cNvSpPr/>
      </dsp:nvSpPr>
      <dsp:spPr>
        <a:xfrm>
          <a:off x="473936" y="924198"/>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320497C-CC9A-4BDC-AF1C-CBF192C5315B}">
      <dsp:nvSpPr>
        <dsp:cNvPr id="0" name=""/>
        <dsp:cNvSpPr/>
      </dsp:nvSpPr>
      <dsp:spPr>
        <a:xfrm>
          <a:off x="967404" y="1669121"/>
          <a:ext cx="9873349" cy="60481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3180" rIns="43180" bIns="43180" numCol="1" spcCol="1270" anchor="ctr" anchorCtr="0">
          <a:noAutofit/>
        </a:bodyPr>
        <a:lstStyle/>
        <a:p>
          <a:pPr lvl="0" algn="l" defTabSz="755650" rtl="0">
            <a:lnSpc>
              <a:spcPct val="90000"/>
            </a:lnSpc>
            <a:spcBef>
              <a:spcPct val="0"/>
            </a:spcBef>
            <a:spcAft>
              <a:spcPct val="35000"/>
            </a:spcAft>
          </a:pPr>
          <a:r>
            <a:rPr lang="en-US" sz="1700" b="1" i="0" kern="1200" dirty="0" smtClean="0">
              <a:latin typeface="Arial" panose="020B0604020202020204" pitchFamily="34" charset="0"/>
              <a:cs typeface="Arial" panose="020B0604020202020204" pitchFamily="34" charset="0"/>
            </a:rPr>
            <a:t>EIB still the prime implementing partner </a:t>
          </a:r>
          <a:r>
            <a:rPr lang="en-US" sz="1700" b="0" i="0" kern="1200" dirty="0" smtClean="0">
              <a:latin typeface="Arial" panose="020B0604020202020204" pitchFamily="34" charset="0"/>
              <a:cs typeface="Arial" panose="020B0604020202020204" pitchFamily="34" charset="0"/>
            </a:rPr>
            <a:t>with 75% of the guarantee allocated, but no geographical ring-fencing unlike the OCT IF</a:t>
          </a:r>
          <a:endParaRPr lang="en-US" sz="1700" b="0" kern="1200" dirty="0"/>
        </a:p>
      </dsp:txBody>
      <dsp:txXfrm>
        <a:off x="967404" y="1669121"/>
        <a:ext cx="9873349" cy="604815"/>
      </dsp:txXfrm>
    </dsp:sp>
    <dsp:sp modelId="{061AEC89-6CBB-4283-BEA1-36197CF1D6C0}">
      <dsp:nvSpPr>
        <dsp:cNvPr id="0" name=""/>
        <dsp:cNvSpPr/>
      </dsp:nvSpPr>
      <dsp:spPr>
        <a:xfrm>
          <a:off x="659338" y="1663463"/>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0DB142F-1E45-477A-87C1-BE00187577FE}">
      <dsp:nvSpPr>
        <dsp:cNvPr id="0" name=""/>
        <dsp:cNvSpPr/>
      </dsp:nvSpPr>
      <dsp:spPr>
        <a:xfrm>
          <a:off x="967404" y="2373843"/>
          <a:ext cx="9873349" cy="67296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3180" rIns="43180" bIns="43180" numCol="1" spcCol="1270" anchor="ctr" anchorCtr="0">
          <a:noAutofit/>
        </a:bodyPr>
        <a:lstStyle/>
        <a:p>
          <a:pPr lvl="0" algn="l" defTabSz="755650" rtl="0">
            <a:lnSpc>
              <a:spcPct val="90000"/>
            </a:lnSpc>
            <a:spcBef>
              <a:spcPct val="0"/>
            </a:spcBef>
            <a:spcAft>
              <a:spcPct val="35000"/>
            </a:spcAft>
          </a:pPr>
          <a:r>
            <a:rPr lang="en-US" sz="1700" kern="1200" dirty="0" smtClean="0"/>
            <a:t>Access to financial instruments supported by the budgetary guarantee available on a competitive basis and in market driven manner</a:t>
          </a:r>
          <a:endParaRPr lang="en-US" sz="1700" kern="1200" dirty="0"/>
        </a:p>
      </dsp:txBody>
      <dsp:txXfrm>
        <a:off x="967404" y="2373843"/>
        <a:ext cx="9873349" cy="672964"/>
      </dsp:txXfrm>
    </dsp:sp>
    <dsp:sp modelId="{57A06E86-DB43-4C7C-9844-E44E41BB4755}">
      <dsp:nvSpPr>
        <dsp:cNvPr id="0" name=""/>
        <dsp:cNvSpPr/>
      </dsp:nvSpPr>
      <dsp:spPr>
        <a:xfrm>
          <a:off x="659338" y="2402259"/>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94A0D1C-6CD6-4C30-9635-0E5379FD3BD5}">
      <dsp:nvSpPr>
        <dsp:cNvPr id="0" name=""/>
        <dsp:cNvSpPr/>
      </dsp:nvSpPr>
      <dsp:spPr>
        <a:xfrm>
          <a:off x="782002" y="3203137"/>
          <a:ext cx="10058751"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3180" rIns="43180" bIns="43180" numCol="1" spcCol="1270" anchor="ctr" anchorCtr="0">
          <a:noAutofit/>
        </a:bodyPr>
        <a:lstStyle/>
        <a:p>
          <a:pPr lvl="0" algn="l" defTabSz="755650" rtl="0">
            <a:lnSpc>
              <a:spcPct val="90000"/>
            </a:lnSpc>
            <a:spcBef>
              <a:spcPct val="0"/>
            </a:spcBef>
            <a:spcAft>
              <a:spcPct val="35000"/>
            </a:spcAft>
          </a:pPr>
          <a:r>
            <a:rPr lang="en-US" sz="1700" b="1" kern="1200" dirty="0" smtClean="0"/>
            <a:t>Technical assistance available, linked to project development.</a:t>
          </a:r>
          <a:endParaRPr lang="en-US" sz="1700" b="0" kern="1200" dirty="0"/>
        </a:p>
      </dsp:txBody>
      <dsp:txXfrm>
        <a:off x="782002" y="3203137"/>
        <a:ext cx="10058751" cy="492905"/>
      </dsp:txXfrm>
    </dsp:sp>
    <dsp:sp modelId="{E2B0528B-A5DE-4465-B764-C4EE64D52C2C}">
      <dsp:nvSpPr>
        <dsp:cNvPr id="0" name=""/>
        <dsp:cNvSpPr/>
      </dsp:nvSpPr>
      <dsp:spPr>
        <a:xfrm>
          <a:off x="473936" y="3141524"/>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E291F0A-235F-47F9-AB9E-4185426926B6}">
      <dsp:nvSpPr>
        <dsp:cNvPr id="0" name=""/>
        <dsp:cNvSpPr/>
      </dsp:nvSpPr>
      <dsp:spPr>
        <a:xfrm>
          <a:off x="376553" y="3942402"/>
          <a:ext cx="10464200" cy="49290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1244" tIns="43180" rIns="43180" bIns="43180" numCol="1" spcCol="1270" anchor="ctr" anchorCtr="0">
          <a:noAutofit/>
        </a:bodyPr>
        <a:lstStyle/>
        <a:p>
          <a:pPr lvl="0" algn="l" defTabSz="755650" rtl="0">
            <a:lnSpc>
              <a:spcPct val="90000"/>
            </a:lnSpc>
            <a:spcBef>
              <a:spcPct val="0"/>
            </a:spcBef>
            <a:spcAft>
              <a:spcPct val="35000"/>
            </a:spcAft>
          </a:pPr>
          <a:r>
            <a:rPr lang="en-US" sz="1700" kern="1200" dirty="0" smtClean="0"/>
            <a:t>Intermediated finance possible</a:t>
          </a:r>
          <a:endParaRPr lang="en-US" sz="1700" kern="1200" dirty="0"/>
        </a:p>
      </dsp:txBody>
      <dsp:txXfrm>
        <a:off x="376553" y="3942402"/>
        <a:ext cx="10464200" cy="492905"/>
      </dsp:txXfrm>
    </dsp:sp>
    <dsp:sp modelId="{7A2A4B1C-AE4D-49DD-843F-ACC58369F1B5}">
      <dsp:nvSpPr>
        <dsp:cNvPr id="0" name=""/>
        <dsp:cNvSpPr/>
      </dsp:nvSpPr>
      <dsp:spPr>
        <a:xfrm>
          <a:off x="68487" y="3880789"/>
          <a:ext cx="616132" cy="616132"/>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BF921-E8C3-4631-A42E-9E4C80099F15}">
      <dsp:nvSpPr>
        <dsp:cNvPr id="0" name=""/>
        <dsp:cNvSpPr/>
      </dsp:nvSpPr>
      <dsp:spPr>
        <a:xfrm>
          <a:off x="0" y="0"/>
          <a:ext cx="5084731" cy="18026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lv-LV" sz="2900" kern="1200" dirty="0" smtClean="0"/>
            <a:t>S</a:t>
          </a:r>
          <a:r>
            <a:rPr lang="en-GB" sz="2900" kern="1200" dirty="0" smtClean="0"/>
            <a:t>ingle fund bringing together the many different EU-level financial instruments, provisioned at 40% </a:t>
          </a:r>
          <a:endParaRPr lang="en-US" sz="2900" kern="1200" dirty="0"/>
        </a:p>
      </dsp:txBody>
      <dsp:txXfrm>
        <a:off x="0" y="0"/>
        <a:ext cx="5084731" cy="1802606"/>
      </dsp:txXfrm>
    </dsp:sp>
    <dsp:sp modelId="{B4D33948-AD60-45BB-BC4A-5DF1FD310DD1}">
      <dsp:nvSpPr>
        <dsp:cNvPr id="0" name=""/>
        <dsp:cNvSpPr/>
      </dsp:nvSpPr>
      <dsp:spPr>
        <a:xfrm>
          <a:off x="5787396" y="393"/>
          <a:ext cx="5199918" cy="18026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EUR 26.2 </a:t>
          </a:r>
          <a:r>
            <a:rPr lang="en-GB" sz="2900" kern="1200" dirty="0" err="1" smtClean="0"/>
            <a:t>bn</a:t>
          </a:r>
          <a:r>
            <a:rPr lang="en-GB" sz="2900" kern="1200" dirty="0" smtClean="0"/>
            <a:t> EU budgetary guarantee (EU compartment)</a:t>
          </a:r>
          <a:endParaRPr lang="en-US" sz="2900" kern="1200" dirty="0"/>
        </a:p>
      </dsp:txBody>
      <dsp:txXfrm>
        <a:off x="5787396" y="393"/>
        <a:ext cx="5199918" cy="1802606"/>
      </dsp:txXfrm>
    </dsp:sp>
    <dsp:sp modelId="{9A5B2B74-B7B5-4B87-BDC1-117B1400A358}">
      <dsp:nvSpPr>
        <dsp:cNvPr id="0" name=""/>
        <dsp:cNvSpPr/>
      </dsp:nvSpPr>
      <dsp:spPr>
        <a:xfrm>
          <a:off x="0" y="2103828"/>
          <a:ext cx="5094435" cy="18026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Mobilise EUR 370 </a:t>
          </a:r>
          <a:r>
            <a:rPr lang="en-GB" sz="2900" kern="1200" dirty="0" err="1" smtClean="0"/>
            <a:t>bn</a:t>
          </a:r>
          <a:r>
            <a:rPr lang="en-GB" sz="2900" kern="1200" dirty="0" smtClean="0"/>
            <a:t> in additional investment across Europe</a:t>
          </a:r>
          <a:endParaRPr lang="en-US" sz="2900" kern="1200" dirty="0"/>
        </a:p>
      </dsp:txBody>
      <dsp:txXfrm>
        <a:off x="0" y="2103828"/>
        <a:ext cx="5094435" cy="1802606"/>
      </dsp:txXfrm>
    </dsp:sp>
    <dsp:sp modelId="{E23D3955-D1E3-48DF-A2AF-F6792B39228D}">
      <dsp:nvSpPr>
        <dsp:cNvPr id="0" name=""/>
        <dsp:cNvSpPr/>
      </dsp:nvSpPr>
      <dsp:spPr>
        <a:xfrm>
          <a:off x="5747769" y="2103828"/>
          <a:ext cx="5239545" cy="18026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Four thematic policy windows</a:t>
          </a:r>
          <a:endParaRPr lang="en-US" sz="2900" kern="1200" dirty="0"/>
        </a:p>
      </dsp:txBody>
      <dsp:txXfrm>
        <a:off x="5747769" y="2103828"/>
        <a:ext cx="5239545" cy="18026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25/06/2021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92918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89871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15186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12040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07889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spcAft>
                <a:spcPts val="450"/>
              </a:spcAft>
              <a:defRPr/>
            </a:pPr>
            <a:r>
              <a:rPr lang="en-GB" sz="1200" kern="0" dirty="0" smtClean="0">
                <a:solidFill>
                  <a:schemeClr val="tx1"/>
                </a:solidFill>
                <a:latin typeface="+mn-lt"/>
                <a:ea typeface="+mn-ea"/>
                <a:cs typeface="Calibri" panose="020F0502020204030204" pitchFamily="34" charset="0"/>
              </a:rPr>
              <a:t>Advisory services offered </a:t>
            </a:r>
            <a:r>
              <a:rPr lang="en-GB" sz="1200" kern="1200" dirty="0" smtClean="0">
                <a:solidFill>
                  <a:schemeClr val="tx1"/>
                </a:solidFill>
                <a:latin typeface="+mn-lt"/>
                <a:ea typeface="+mn-ea"/>
                <a:cs typeface="+mn-cs"/>
              </a:rPr>
              <a:t>(under the advisory initiatives developed under the policy windows/cross sectoral component)</a:t>
            </a:r>
          </a:p>
          <a:p>
            <a:pPr defTabSz="685800">
              <a:spcAft>
                <a:spcPts val="450"/>
              </a:spcAft>
              <a:defRPr/>
            </a:pPr>
            <a:r>
              <a:rPr lang="en-US" sz="1200" kern="0" dirty="0" smtClean="0">
                <a:solidFill>
                  <a:schemeClr val="tx1"/>
                </a:solidFill>
                <a:latin typeface="+mn-lt"/>
                <a:ea typeface="+mn-ea"/>
                <a:cs typeface="Calibri" panose="020F0502020204030204" pitchFamily="34" charset="0"/>
              </a:rPr>
              <a:t>Project advisory</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Project identification/generation including cross border investment</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Project preparation and development, including for blending operations</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Planning and implementation of investment projects</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Financial structuring </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Establishment of investment platforms and blending facilities</a:t>
            </a:r>
          </a:p>
          <a:p>
            <a:pPr defTabSz="685800">
              <a:spcAft>
                <a:spcPts val="450"/>
              </a:spcAft>
              <a:defRPr/>
            </a:pPr>
            <a:r>
              <a:rPr lang="en-US" sz="1200" kern="0" dirty="0" smtClean="0">
                <a:solidFill>
                  <a:schemeClr val="tx1"/>
                </a:solidFill>
                <a:latin typeface="+mn-lt"/>
                <a:ea typeface="+mn-ea"/>
                <a:cs typeface="Calibri" panose="020F0502020204030204" pitchFamily="34" charset="0"/>
              </a:rPr>
              <a:t>Capacity building </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Strengthening capacity and investment readiness of organizations</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Environmental and/or social sustainability structuring and impact assessments</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Procurement and compatibility with State Aid rules</a:t>
            </a:r>
          </a:p>
          <a:p>
            <a:pPr defTabSz="685800">
              <a:spcAft>
                <a:spcPts val="450"/>
              </a:spcAft>
              <a:defRPr/>
            </a:pPr>
            <a:r>
              <a:rPr lang="en-US" sz="1200" kern="0" dirty="0" smtClean="0">
                <a:solidFill>
                  <a:schemeClr val="tx1"/>
                </a:solidFill>
                <a:latin typeface="+mn-lt"/>
                <a:ea typeface="+mn-ea"/>
                <a:cs typeface="Calibri" panose="020F0502020204030204" pitchFamily="34" charset="0"/>
              </a:rPr>
              <a:t>Market development</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Market development activities</a:t>
            </a:r>
          </a:p>
          <a:p>
            <a:pPr marL="128588" indent="-128588" defTabSz="685800">
              <a:spcAft>
                <a:spcPts val="450"/>
              </a:spcAft>
              <a:buFont typeface="Arial" panose="020B0604020202020204" pitchFamily="34" charset="0"/>
              <a:buChar char="•"/>
              <a:defRPr/>
            </a:pPr>
            <a:r>
              <a:rPr lang="en-US" sz="1200" kern="0" dirty="0" smtClean="0">
                <a:solidFill>
                  <a:schemeClr val="tx1"/>
                </a:solidFill>
                <a:latin typeface="+mn-lt"/>
                <a:ea typeface="+mn-ea"/>
                <a:cs typeface="Calibri" panose="020F0502020204030204" pitchFamily="34" charset="0"/>
              </a:rPr>
              <a:t>Communication and awareness raising</a:t>
            </a:r>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389859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3.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8.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c.europa.eu/investeuportal/desktop/en/index.html"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870" y="4817876"/>
            <a:ext cx="907709" cy="90770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177" y="4152057"/>
            <a:ext cx="914627" cy="91462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2479" y="5539780"/>
            <a:ext cx="956325" cy="9563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8804" y="5539779"/>
            <a:ext cx="969513" cy="969513"/>
          </a:xfrm>
          <a:prstGeom prst="rect">
            <a:avLst/>
          </a:prstGeom>
        </p:spPr>
      </p:pic>
      <p:sp>
        <p:nvSpPr>
          <p:cNvPr id="6" name="Title 5"/>
          <p:cNvSpPr>
            <a:spLocks noGrp="1"/>
          </p:cNvSpPr>
          <p:nvPr>
            <p:ph type="ctrTitle"/>
          </p:nvPr>
        </p:nvSpPr>
        <p:spPr/>
        <p:txBody>
          <a:bodyPr>
            <a:noAutofit/>
          </a:bodyPr>
          <a:lstStyle/>
          <a:p>
            <a:r>
              <a:rPr lang="en-GB" dirty="0" smtClean="0"/>
              <a:t>The InvestEU Programme</a:t>
            </a:r>
            <a:endParaRPr lang="en-GB" dirty="0"/>
          </a:p>
        </p:txBody>
      </p:sp>
      <p:sp>
        <p:nvSpPr>
          <p:cNvPr id="7" name="Subtitle 6"/>
          <p:cNvSpPr>
            <a:spLocks noGrp="1"/>
          </p:cNvSpPr>
          <p:nvPr>
            <p:ph type="subTitle" idx="1"/>
          </p:nvPr>
        </p:nvSpPr>
        <p:spPr>
          <a:xfrm>
            <a:off x="1312974" y="3212008"/>
            <a:ext cx="10065224" cy="897754"/>
          </a:xfrm>
        </p:spPr>
        <p:txBody>
          <a:bodyPr/>
          <a:lstStyle/>
          <a:p>
            <a:r>
              <a:rPr lang="en-US" dirty="0" smtClean="0"/>
              <a:t>Presentation to OCTs</a:t>
            </a:r>
            <a:endParaRPr lang="en-US" dirty="0"/>
          </a:p>
          <a:p>
            <a:endParaRPr lang="en-US" dirty="0">
              <a:solidFill>
                <a:schemeClr val="bg1"/>
              </a:solidFill>
            </a:endParaRPr>
          </a:p>
          <a:p>
            <a:r>
              <a:rPr lang="en-US" dirty="0" smtClean="0">
                <a:solidFill>
                  <a:schemeClr val="bg1"/>
                </a:solidFill>
              </a:rPr>
              <a:t>Filippo </a:t>
            </a:r>
            <a:r>
              <a:rPr lang="en-US" dirty="0" smtClean="0">
                <a:solidFill>
                  <a:schemeClr val="bg1"/>
                </a:solidFill>
              </a:rPr>
              <a:t>Munisteri</a:t>
            </a:r>
            <a:endParaRPr lang="en-GB" dirty="0">
              <a:solidFill>
                <a:schemeClr val="bg1"/>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8804" y="4128444"/>
            <a:ext cx="938240" cy="9382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3045" y="4888886"/>
            <a:ext cx="854497" cy="854497"/>
          </a:xfrm>
          <a:prstGeom prst="rect">
            <a:avLst/>
          </a:prstGeom>
        </p:spPr>
      </p:pic>
      <p:sp>
        <p:nvSpPr>
          <p:cNvPr id="4" name="TextBox 3"/>
          <p:cNvSpPr txBox="1"/>
          <p:nvPr/>
        </p:nvSpPr>
        <p:spPr>
          <a:xfrm>
            <a:off x="1030710" y="6205913"/>
            <a:ext cx="2798686" cy="461665"/>
          </a:xfrm>
          <a:prstGeom prst="rect">
            <a:avLst/>
          </a:prstGeom>
          <a:noFill/>
        </p:spPr>
        <p:txBody>
          <a:bodyPr wrap="square" rtlCol="0">
            <a:spAutoFit/>
          </a:bodyPr>
          <a:lstStyle/>
          <a:p>
            <a:r>
              <a:rPr lang="sv-SE" sz="2400" dirty="0" smtClean="0">
                <a:solidFill>
                  <a:schemeClr val="accent5"/>
                </a:solidFill>
              </a:rPr>
              <a:t>30 June 2021</a:t>
            </a:r>
            <a:endParaRPr lang="en-US" sz="2400" dirty="0">
              <a:solidFill>
                <a:schemeClr val="accent5"/>
              </a:solidFill>
            </a:endParaRPr>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EU </a:t>
            </a:r>
            <a:r>
              <a:rPr lang="fr-BE" dirty="0" err="1"/>
              <a:t>Guarantee</a:t>
            </a:r>
            <a:r>
              <a:rPr lang="fr-BE" dirty="0"/>
              <a:t>: </a:t>
            </a:r>
            <a:r>
              <a:rPr lang="fr-BE" dirty="0" err="1"/>
              <a:t>what</a:t>
            </a:r>
            <a:r>
              <a:rPr lang="fr-BE" dirty="0"/>
              <a:t> </a:t>
            </a:r>
            <a:r>
              <a:rPr lang="fr-BE" dirty="0" err="1"/>
              <a:t>will</a:t>
            </a:r>
            <a:r>
              <a:rPr lang="fr-BE" dirty="0"/>
              <a:t> </a:t>
            </a:r>
            <a:r>
              <a:rPr lang="fr-BE" dirty="0" err="1"/>
              <a:t>be</a:t>
            </a:r>
            <a:r>
              <a:rPr lang="fr-BE" dirty="0"/>
              <a:t> </a:t>
            </a:r>
            <a:r>
              <a:rPr lang="fr-BE" dirty="0" err="1"/>
              <a:t>covered</a:t>
            </a:r>
            <a:endParaRPr lang="en-GB" dirty="0"/>
          </a:p>
        </p:txBody>
      </p:sp>
      <p:sp>
        <p:nvSpPr>
          <p:cNvPr id="44" name="Rectangle 43"/>
          <p:cNvSpPr>
            <a:spLocks noChangeArrowheads="1"/>
          </p:cNvSpPr>
          <p:nvPr>
            <p:custDataLst>
              <p:tags r:id="rId1"/>
            </p:custDataLst>
          </p:nvPr>
        </p:nvSpPr>
        <p:spPr bwMode="auto">
          <a:xfrm>
            <a:off x="4317372" y="1922492"/>
            <a:ext cx="1711773" cy="612775"/>
          </a:xfrm>
          <a:prstGeom prst="rect">
            <a:avLst/>
          </a:prstGeom>
          <a:solidFill>
            <a:schemeClr val="bg2"/>
          </a:solidFill>
          <a:ln w="19050" algn="ctr">
            <a:noFill/>
            <a:miter lim="800000"/>
            <a:headEnd/>
            <a:tailEnd/>
          </a:ln>
        </p:spPr>
        <p:txBody>
          <a:bodyPr lIns="18000" tIns="18000" rIns="18000" bIns="18000" anchor="ctr"/>
          <a:lstStyle/>
          <a:p>
            <a:pPr algn="ctr">
              <a:defRPr/>
            </a:pPr>
            <a:r>
              <a:rPr lang="en-GB" altLang="ja-JP" sz="1400" b="1" kern="0" dirty="0">
                <a:latin typeface="Arial" charset="0"/>
                <a:ea typeface="ＭＳ Ｐゴシック" pitchFamily="50" charset="-128"/>
                <a:cs typeface="Arial" charset="0"/>
              </a:rPr>
              <a:t>Debt </a:t>
            </a:r>
            <a:r>
              <a:rPr lang="en-GB" altLang="ja-JP" sz="1400" kern="0" dirty="0">
                <a:latin typeface="Arial" charset="0"/>
                <a:ea typeface="ＭＳ Ｐゴシック" pitchFamily="50" charset="-128"/>
                <a:cs typeface="Arial" charset="0"/>
              </a:rPr>
              <a:t>products</a:t>
            </a:r>
          </a:p>
        </p:txBody>
      </p:sp>
      <p:sp>
        <p:nvSpPr>
          <p:cNvPr id="45" name="Rectangle 44"/>
          <p:cNvSpPr>
            <a:spLocks noChangeArrowheads="1"/>
          </p:cNvSpPr>
          <p:nvPr>
            <p:custDataLst>
              <p:tags r:id="rId2"/>
            </p:custDataLst>
          </p:nvPr>
        </p:nvSpPr>
        <p:spPr bwMode="auto">
          <a:xfrm>
            <a:off x="7954279" y="1294492"/>
            <a:ext cx="2038151" cy="612775"/>
          </a:xfrm>
          <a:prstGeom prst="rect">
            <a:avLst/>
          </a:prstGeom>
          <a:solidFill>
            <a:schemeClr val="accent5"/>
          </a:solidFill>
          <a:ln w="19050" algn="ctr">
            <a:solidFill>
              <a:schemeClr val="bg1"/>
            </a:solidFill>
            <a:miter lim="800000"/>
            <a:headEnd/>
            <a:tailEnd/>
          </a:ln>
        </p:spPr>
        <p:txBody>
          <a:bodyPr lIns="18000" tIns="18000" rIns="18000" bIns="18000" anchor="ctr"/>
          <a:lstStyle/>
          <a:p>
            <a:pPr algn="ctr">
              <a:defRPr/>
            </a:pPr>
            <a:r>
              <a:rPr lang="en-GB" altLang="ja-JP" sz="1400" b="1" kern="0" dirty="0">
                <a:solidFill>
                  <a:schemeClr val="bg1"/>
                </a:solidFill>
                <a:latin typeface="Arial" charset="0"/>
                <a:ea typeface="ＭＳ Ｐゴシック" pitchFamily="50" charset="-128"/>
                <a:cs typeface="Arial" charset="0"/>
              </a:rPr>
              <a:t>Principal + interest</a:t>
            </a:r>
          </a:p>
        </p:txBody>
      </p:sp>
      <p:sp>
        <p:nvSpPr>
          <p:cNvPr id="46" name="Rectangle 45"/>
          <p:cNvSpPr>
            <a:spLocks noChangeArrowheads="1"/>
          </p:cNvSpPr>
          <p:nvPr>
            <p:custDataLst>
              <p:tags r:id="rId3"/>
            </p:custDataLst>
          </p:nvPr>
        </p:nvSpPr>
        <p:spPr bwMode="auto">
          <a:xfrm>
            <a:off x="7955302" y="1936137"/>
            <a:ext cx="2038151" cy="612775"/>
          </a:xfrm>
          <a:prstGeom prst="rect">
            <a:avLst/>
          </a:prstGeom>
          <a:solidFill>
            <a:schemeClr val="accent5"/>
          </a:solidFill>
          <a:ln w="19050" algn="ctr">
            <a:noFill/>
            <a:miter lim="800000"/>
            <a:headEnd/>
            <a:tailEnd/>
          </a:ln>
        </p:spPr>
        <p:txBody>
          <a:bodyPr lIns="18000" tIns="18000" rIns="18000" bIns="18000" anchor="ctr"/>
          <a:lstStyle/>
          <a:p>
            <a:pPr algn="ctr"/>
            <a:r>
              <a:rPr lang="en-GB" altLang="ja-JP" sz="1400" b="1" kern="0" dirty="0">
                <a:solidFill>
                  <a:schemeClr val="bg1"/>
                </a:solidFill>
                <a:latin typeface="Arial" charset="0"/>
                <a:ea typeface="ＭＳ Ｐゴシック" pitchFamily="50" charset="-128"/>
                <a:cs typeface="Arial" charset="0"/>
              </a:rPr>
              <a:t>Restructuring losses</a:t>
            </a:r>
          </a:p>
        </p:txBody>
      </p:sp>
      <p:sp>
        <p:nvSpPr>
          <p:cNvPr id="49" name="Rectangle 48"/>
          <p:cNvSpPr>
            <a:spLocks noChangeArrowheads="1"/>
          </p:cNvSpPr>
          <p:nvPr>
            <p:custDataLst>
              <p:tags r:id="rId4"/>
            </p:custDataLst>
          </p:nvPr>
        </p:nvSpPr>
        <p:spPr bwMode="auto">
          <a:xfrm>
            <a:off x="7967288" y="4697092"/>
            <a:ext cx="2016224" cy="728653"/>
          </a:xfrm>
          <a:prstGeom prst="rect">
            <a:avLst/>
          </a:prstGeom>
          <a:solidFill>
            <a:schemeClr val="accent5"/>
          </a:solidFill>
          <a:ln w="19050" algn="ctr">
            <a:noFill/>
            <a:miter lim="800000"/>
            <a:headEnd/>
            <a:tailEnd/>
          </a:ln>
        </p:spPr>
        <p:txBody>
          <a:bodyPr lIns="18000" tIns="18000" rIns="18000" bIns="18000" anchor="ctr"/>
          <a:lstStyle/>
          <a:p>
            <a:pPr algn="ctr"/>
            <a:r>
              <a:rPr lang="en-GB" altLang="ja-JP" sz="1400" b="1" kern="0" dirty="0">
                <a:solidFill>
                  <a:schemeClr val="bg1"/>
                </a:solidFill>
                <a:latin typeface="Arial" charset="0"/>
                <a:ea typeface="ＭＳ Ｐゴシック" pitchFamily="50" charset="-128"/>
                <a:cs typeface="Arial" charset="0"/>
              </a:rPr>
              <a:t>Amounts used and funding costs</a:t>
            </a:r>
          </a:p>
        </p:txBody>
      </p:sp>
      <p:sp>
        <p:nvSpPr>
          <p:cNvPr id="51" name="Rectangle 50"/>
          <p:cNvSpPr>
            <a:spLocks noChangeArrowheads="1"/>
          </p:cNvSpPr>
          <p:nvPr>
            <p:custDataLst>
              <p:tags r:id="rId5"/>
            </p:custDataLst>
          </p:nvPr>
        </p:nvSpPr>
        <p:spPr bwMode="auto">
          <a:xfrm>
            <a:off x="4295482" y="4566118"/>
            <a:ext cx="1755552" cy="990600"/>
          </a:xfrm>
          <a:prstGeom prst="rect">
            <a:avLst/>
          </a:prstGeom>
          <a:solidFill>
            <a:schemeClr val="bg2"/>
          </a:solidFill>
          <a:ln w="19050" algn="ctr">
            <a:noFill/>
            <a:miter lim="800000"/>
            <a:headEnd/>
            <a:tailEnd/>
          </a:ln>
        </p:spPr>
        <p:txBody>
          <a:bodyPr lIns="18000" tIns="18000" rIns="18000" bIns="18000" anchor="ctr"/>
          <a:lstStyle/>
          <a:p>
            <a:pPr algn="ctr">
              <a:defRPr/>
            </a:pPr>
            <a:r>
              <a:rPr lang="en-GB" altLang="ja-JP" sz="1400" b="1" kern="0" dirty="0">
                <a:latin typeface="Arial" charset="0"/>
                <a:ea typeface="ＭＳ Ｐゴシック" pitchFamily="50" charset="-128"/>
                <a:cs typeface="Arial" charset="0"/>
              </a:rPr>
              <a:t>F</a:t>
            </a:r>
            <a:r>
              <a:rPr lang="en-GB" altLang="ja-JP" sz="1400" b="1" kern="0" dirty="0" err="1">
                <a:latin typeface="Arial" charset="0"/>
                <a:ea typeface="ＭＳ Ｐゴシック" pitchFamily="50" charset="-128"/>
                <a:cs typeface="Arial" charset="0"/>
              </a:rPr>
              <a:t>unding</a:t>
            </a:r>
            <a:r>
              <a:rPr lang="en-GB" altLang="ja-JP" sz="1400" b="1" kern="0" dirty="0">
                <a:latin typeface="Arial" charset="0"/>
                <a:ea typeface="ＭＳ Ｐゴシック" pitchFamily="50" charset="-128"/>
                <a:cs typeface="Arial" charset="0"/>
              </a:rPr>
              <a:t>/guarantees </a:t>
            </a:r>
            <a:r>
              <a:rPr lang="en-GB" altLang="ja-JP" sz="1400" kern="0" dirty="0">
                <a:latin typeface="Arial" charset="0"/>
                <a:ea typeface="ＭＳ Ｐゴシック" pitchFamily="50" charset="-128"/>
                <a:cs typeface="Arial" charset="0"/>
              </a:rPr>
              <a:t>from implementing partners to other legal entities</a:t>
            </a:r>
          </a:p>
        </p:txBody>
      </p:sp>
      <p:sp>
        <p:nvSpPr>
          <p:cNvPr id="54" name="Rectangle 53"/>
          <p:cNvSpPr>
            <a:spLocks noChangeArrowheads="1"/>
          </p:cNvSpPr>
          <p:nvPr>
            <p:custDataLst>
              <p:tags r:id="rId6"/>
            </p:custDataLst>
          </p:nvPr>
        </p:nvSpPr>
        <p:spPr bwMode="auto">
          <a:xfrm>
            <a:off x="759377" y="3391864"/>
            <a:ext cx="1463675" cy="612775"/>
          </a:xfrm>
          <a:prstGeom prst="rect">
            <a:avLst/>
          </a:prstGeom>
          <a:solidFill>
            <a:schemeClr val="tx2"/>
          </a:solidFill>
          <a:ln w="19050" algn="ctr">
            <a:noFill/>
            <a:miter lim="800000"/>
            <a:headEnd/>
            <a:tailEnd/>
          </a:ln>
        </p:spPr>
        <p:txBody>
          <a:bodyPr lIns="18000" tIns="18000" rIns="18000" bIns="18000" anchor="ctr"/>
          <a:lstStyle/>
          <a:p>
            <a:pPr algn="ctr">
              <a:defRPr/>
            </a:pPr>
            <a:r>
              <a:rPr lang="en-GB" altLang="ja-JP" sz="1400" b="1" kern="0" dirty="0">
                <a:solidFill>
                  <a:srgbClr val="FFFFFF"/>
                </a:solidFill>
                <a:latin typeface="Arial" charset="0"/>
                <a:ea typeface="ＭＳ Ｐゴシック" pitchFamily="50" charset="-128"/>
                <a:cs typeface="Arial" charset="0"/>
              </a:rPr>
              <a:t>EU guarantee</a:t>
            </a:r>
          </a:p>
        </p:txBody>
      </p:sp>
      <p:sp>
        <p:nvSpPr>
          <p:cNvPr id="57" name="Rectangle 56"/>
          <p:cNvSpPr>
            <a:spLocks noChangeArrowheads="1"/>
          </p:cNvSpPr>
          <p:nvPr>
            <p:custDataLst>
              <p:tags r:id="rId7"/>
            </p:custDataLst>
          </p:nvPr>
        </p:nvSpPr>
        <p:spPr bwMode="auto">
          <a:xfrm>
            <a:off x="7956326" y="3275911"/>
            <a:ext cx="2038151" cy="612775"/>
          </a:xfrm>
          <a:prstGeom prst="rect">
            <a:avLst/>
          </a:prstGeom>
          <a:solidFill>
            <a:schemeClr val="accent5"/>
          </a:solidFill>
          <a:ln w="19050" algn="ctr">
            <a:noFill/>
            <a:miter lim="800000"/>
            <a:headEnd/>
            <a:tailEnd/>
          </a:ln>
        </p:spPr>
        <p:txBody>
          <a:bodyPr lIns="18000" tIns="18000" rIns="18000" bIns="18000" anchor="ctr"/>
          <a:lstStyle/>
          <a:p>
            <a:pPr algn="ctr"/>
            <a:r>
              <a:rPr lang="en-GB" altLang="ja-JP" sz="1400" b="1" kern="0" dirty="0">
                <a:solidFill>
                  <a:schemeClr val="bg1"/>
                </a:solidFill>
                <a:latin typeface="Arial" charset="0"/>
                <a:ea typeface="ＭＳ Ｐゴシック" pitchFamily="50" charset="-128"/>
                <a:cs typeface="Arial" charset="0"/>
              </a:rPr>
              <a:t>Amounts invested</a:t>
            </a:r>
          </a:p>
        </p:txBody>
      </p:sp>
      <p:sp>
        <p:nvSpPr>
          <p:cNvPr id="58" name="Rectangle 57"/>
          <p:cNvSpPr>
            <a:spLocks noChangeArrowheads="1"/>
          </p:cNvSpPr>
          <p:nvPr>
            <p:custDataLst>
              <p:tags r:id="rId8"/>
            </p:custDataLst>
          </p:nvPr>
        </p:nvSpPr>
        <p:spPr bwMode="auto">
          <a:xfrm>
            <a:off x="7956325" y="3923800"/>
            <a:ext cx="2038151" cy="612775"/>
          </a:xfrm>
          <a:prstGeom prst="rect">
            <a:avLst/>
          </a:prstGeom>
          <a:solidFill>
            <a:schemeClr val="accent5"/>
          </a:solidFill>
          <a:ln w="19050" algn="ctr">
            <a:noFill/>
            <a:miter lim="800000"/>
            <a:headEnd/>
            <a:tailEnd/>
          </a:ln>
        </p:spPr>
        <p:txBody>
          <a:bodyPr lIns="18000" tIns="18000" rIns="18000" bIns="18000" anchor="ctr"/>
          <a:lstStyle/>
          <a:p>
            <a:pPr algn="ctr"/>
            <a:r>
              <a:rPr lang="en-GB" altLang="ja-JP" sz="1400" b="1" kern="0" dirty="0">
                <a:solidFill>
                  <a:schemeClr val="bg1"/>
                </a:solidFill>
                <a:latin typeface="Arial" charset="0"/>
                <a:ea typeface="ＭＳ Ｐゴシック" pitchFamily="50" charset="-128"/>
                <a:cs typeface="Arial" charset="0"/>
              </a:rPr>
              <a:t>Funding costs and currency losses</a:t>
            </a:r>
          </a:p>
        </p:txBody>
      </p:sp>
      <p:sp>
        <p:nvSpPr>
          <p:cNvPr id="59" name="Rectangle 58"/>
          <p:cNvSpPr>
            <a:spLocks noChangeArrowheads="1"/>
          </p:cNvSpPr>
          <p:nvPr>
            <p:custDataLst>
              <p:tags r:id="rId9"/>
            </p:custDataLst>
          </p:nvPr>
        </p:nvSpPr>
        <p:spPr bwMode="auto">
          <a:xfrm>
            <a:off x="4295482" y="3537243"/>
            <a:ext cx="1755552" cy="742640"/>
          </a:xfrm>
          <a:prstGeom prst="rect">
            <a:avLst/>
          </a:prstGeom>
          <a:solidFill>
            <a:schemeClr val="bg2"/>
          </a:solidFill>
          <a:ln w="19050" algn="ctr">
            <a:noFill/>
            <a:miter lim="800000"/>
            <a:headEnd/>
            <a:tailEnd/>
          </a:ln>
        </p:spPr>
        <p:txBody>
          <a:bodyPr lIns="18000" tIns="18000" rIns="18000" bIns="18000" anchor="ctr"/>
          <a:lstStyle/>
          <a:p>
            <a:pPr algn="ctr">
              <a:defRPr/>
            </a:pPr>
            <a:r>
              <a:rPr lang="en-GB" altLang="ja-JP" sz="1400" b="1" kern="0" dirty="0">
                <a:latin typeface="Arial" charset="0"/>
                <a:ea typeface="ＭＳ Ｐゴシック" pitchFamily="50" charset="-128"/>
                <a:cs typeface="Arial" charset="0"/>
              </a:rPr>
              <a:t>Equity </a:t>
            </a:r>
            <a:r>
              <a:rPr lang="en-GB" altLang="ja-JP" sz="1400" kern="0" dirty="0">
                <a:latin typeface="Arial" charset="0"/>
                <a:ea typeface="ＭＳ Ｐゴシック" pitchFamily="50" charset="-128"/>
                <a:cs typeface="Arial" charset="0"/>
              </a:rPr>
              <a:t>and</a:t>
            </a:r>
            <a:r>
              <a:rPr lang="en-GB" altLang="ja-JP" sz="1400" b="1" kern="0" dirty="0">
                <a:latin typeface="Arial" charset="0"/>
                <a:ea typeface="ＭＳ Ｐゴシック" pitchFamily="50" charset="-128"/>
                <a:cs typeface="Arial" charset="0"/>
              </a:rPr>
              <a:t> quasi equity </a:t>
            </a:r>
            <a:r>
              <a:rPr lang="en-GB" altLang="ja-JP" sz="1400" kern="0" dirty="0">
                <a:latin typeface="Arial" charset="0"/>
                <a:ea typeface="ＭＳ Ｐゴシック" pitchFamily="50" charset="-128"/>
                <a:cs typeface="Arial" charset="0"/>
              </a:rPr>
              <a:t>products</a:t>
            </a:r>
          </a:p>
        </p:txBody>
      </p:sp>
      <p:sp>
        <p:nvSpPr>
          <p:cNvPr id="79" name="Rectangle 78"/>
          <p:cNvSpPr>
            <a:spLocks noChangeArrowheads="1"/>
          </p:cNvSpPr>
          <p:nvPr>
            <p:custDataLst>
              <p:tags r:id="rId10"/>
            </p:custDataLst>
          </p:nvPr>
        </p:nvSpPr>
        <p:spPr bwMode="auto">
          <a:xfrm>
            <a:off x="7956326" y="2580709"/>
            <a:ext cx="2016224" cy="612775"/>
          </a:xfrm>
          <a:prstGeom prst="rect">
            <a:avLst/>
          </a:prstGeom>
          <a:solidFill>
            <a:schemeClr val="accent5"/>
          </a:solidFill>
          <a:ln w="19050" algn="ctr">
            <a:noFill/>
            <a:miter lim="800000"/>
            <a:headEnd/>
            <a:tailEnd/>
          </a:ln>
        </p:spPr>
        <p:txBody>
          <a:bodyPr lIns="18000" tIns="18000" rIns="18000" bIns="18000" anchor="ctr"/>
          <a:lstStyle/>
          <a:p>
            <a:pPr algn="ctr"/>
            <a:r>
              <a:rPr lang="en-GB" altLang="ja-JP" sz="1400" b="1" kern="0" dirty="0">
                <a:solidFill>
                  <a:schemeClr val="bg1"/>
                </a:solidFill>
                <a:latin typeface="Arial" charset="0"/>
                <a:ea typeface="ＭＳ Ｐゴシック" pitchFamily="50" charset="-128"/>
                <a:cs typeface="Arial" charset="0"/>
              </a:rPr>
              <a:t>Losses from currency fluctuations</a:t>
            </a:r>
          </a:p>
        </p:txBody>
      </p:sp>
      <p:sp>
        <p:nvSpPr>
          <p:cNvPr id="34" name="Left Brace 33"/>
          <p:cNvSpPr/>
          <p:nvPr/>
        </p:nvSpPr>
        <p:spPr>
          <a:xfrm>
            <a:off x="6850404" y="3251757"/>
            <a:ext cx="326484" cy="1313613"/>
          </a:xfrm>
          <a:prstGeom prst="leftBrace">
            <a:avLst>
              <a:gd name="adj1" fmla="val 42361"/>
              <a:gd name="adj2" fmla="val 4848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a:off x="6845352" y="1294492"/>
            <a:ext cx="326484" cy="1868775"/>
          </a:xfrm>
          <a:prstGeom prst="leftBrace">
            <a:avLst>
              <a:gd name="adj1" fmla="val 4236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a:off x="6845352" y="4682477"/>
            <a:ext cx="326484" cy="757882"/>
          </a:xfrm>
          <a:prstGeom prst="leftBrace">
            <a:avLst>
              <a:gd name="adj1" fmla="val 42361"/>
              <a:gd name="adj2" fmla="val 49495"/>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9744572">
            <a:off x="2168772" y="2452446"/>
            <a:ext cx="2462787" cy="1016153"/>
          </a:xfrm>
          <a:prstGeom prst="arc">
            <a:avLst>
              <a:gd name="adj1" fmla="val 11587186"/>
              <a:gd name="adj2" fmla="val 20550795"/>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
        <p:nvSpPr>
          <p:cNvPr id="39" name="Arc 38"/>
          <p:cNvSpPr/>
          <p:nvPr/>
        </p:nvSpPr>
        <p:spPr>
          <a:xfrm rot="188745">
            <a:off x="1969034" y="3688927"/>
            <a:ext cx="2226366" cy="465608"/>
          </a:xfrm>
          <a:prstGeom prst="arc">
            <a:avLst>
              <a:gd name="adj1" fmla="val 11573185"/>
              <a:gd name="adj2" fmla="val 21375435"/>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
        <p:nvSpPr>
          <p:cNvPr id="40" name="Arc 39"/>
          <p:cNvSpPr/>
          <p:nvPr/>
        </p:nvSpPr>
        <p:spPr>
          <a:xfrm rot="13083304" flipH="1">
            <a:off x="1647053" y="3193381"/>
            <a:ext cx="3157141" cy="1460838"/>
          </a:xfrm>
          <a:prstGeom prst="arc">
            <a:avLst>
              <a:gd name="adj1" fmla="val 13682264"/>
              <a:gd name="adj2" fmla="val 20924446"/>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
        <p:nvSpPr>
          <p:cNvPr id="18" name="TextBox 17"/>
          <p:cNvSpPr txBox="1"/>
          <p:nvPr/>
        </p:nvSpPr>
        <p:spPr>
          <a:xfrm>
            <a:off x="176501" y="4690365"/>
            <a:ext cx="3503450" cy="1477328"/>
          </a:xfrm>
          <a:prstGeom prst="rect">
            <a:avLst/>
          </a:prstGeom>
          <a:noFill/>
        </p:spPr>
        <p:txBody>
          <a:bodyPr wrap="square" rtlCol="0">
            <a:spAutoFit/>
          </a:bodyPr>
          <a:lstStyle/>
          <a:p>
            <a:r>
              <a:rPr lang="sv-SE" b="1" dirty="0" err="1" smtClean="0"/>
              <a:t>Transitional</a:t>
            </a:r>
            <a:r>
              <a:rPr lang="sv-SE" b="1" dirty="0" smtClean="0"/>
              <a:t> Provisions: </a:t>
            </a:r>
            <a:endParaRPr lang="en-US" b="1" dirty="0" smtClean="0"/>
          </a:p>
          <a:p>
            <a:pPr marL="285750" indent="-285750">
              <a:buClr>
                <a:schemeClr val="accent5"/>
              </a:buClr>
              <a:buFont typeface="Arial" panose="020B0604020202020204" pitchFamily="34" charset="0"/>
              <a:buChar char="•"/>
            </a:pPr>
            <a:r>
              <a:rPr lang="sv-SE" dirty="0" err="1" smtClean="0"/>
              <a:t>Warehousing</a:t>
            </a:r>
            <a:r>
              <a:rPr lang="sv-SE" dirty="0" smtClean="0"/>
              <a:t> to </a:t>
            </a:r>
            <a:r>
              <a:rPr lang="sv-SE" dirty="0" err="1" smtClean="0"/>
              <a:t>avoid</a:t>
            </a:r>
            <a:r>
              <a:rPr lang="sv-SE" dirty="0" smtClean="0"/>
              <a:t> </a:t>
            </a:r>
            <a:r>
              <a:rPr lang="sv-SE" dirty="0" err="1" smtClean="0"/>
              <a:t>financing</a:t>
            </a:r>
            <a:r>
              <a:rPr lang="sv-SE" dirty="0" smtClean="0"/>
              <a:t> gaps</a:t>
            </a:r>
          </a:p>
          <a:p>
            <a:pPr marL="285750" indent="-285750">
              <a:buClr>
                <a:schemeClr val="accent5"/>
              </a:buClr>
              <a:buFont typeface="Arial" panose="020B0604020202020204" pitchFamily="34" charset="0"/>
              <a:buChar char="•"/>
            </a:pPr>
            <a:r>
              <a:rPr lang="sv-SE" dirty="0" err="1" smtClean="0"/>
              <a:t>Consolidation</a:t>
            </a:r>
            <a:r>
              <a:rPr lang="sv-SE" dirty="0" smtClean="0"/>
              <a:t> </a:t>
            </a:r>
            <a:r>
              <a:rPr lang="sv-SE" dirty="0" err="1" smtClean="0"/>
              <a:t>of</a:t>
            </a:r>
            <a:r>
              <a:rPr lang="sv-SE" dirty="0" smtClean="0"/>
              <a:t> portfolios (</a:t>
            </a:r>
            <a:r>
              <a:rPr lang="sv-SE" dirty="0" err="1" smtClean="0"/>
              <a:t>awaiting</a:t>
            </a:r>
            <a:r>
              <a:rPr lang="sv-SE" dirty="0" smtClean="0"/>
              <a:t> </a:t>
            </a:r>
            <a:r>
              <a:rPr lang="sv-SE" dirty="0" err="1" smtClean="0"/>
              <a:t>official</a:t>
            </a:r>
            <a:r>
              <a:rPr lang="sv-SE" dirty="0" smtClean="0"/>
              <a:t> </a:t>
            </a:r>
            <a:r>
              <a:rPr lang="sv-SE" dirty="0" err="1" smtClean="0"/>
              <a:t>mandate</a:t>
            </a:r>
            <a:r>
              <a:rPr lang="sv-SE" dirty="0" smtClean="0"/>
              <a:t>)</a:t>
            </a:r>
          </a:p>
        </p:txBody>
      </p:sp>
    </p:spTree>
    <p:extLst>
      <p:ext uri="{BB962C8B-B14F-4D97-AF65-F5344CB8AC3E}">
        <p14:creationId xmlns:p14="http://schemas.microsoft.com/office/powerpoint/2010/main" val="133034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smtClean="0"/>
              <a:t>3. InvestEU: The </a:t>
            </a:r>
            <a:r>
              <a:rPr lang="fr-BE" dirty="0" err="1"/>
              <a:t>E</a:t>
            </a:r>
            <a:r>
              <a:rPr lang="fr-BE" dirty="0" err="1" smtClean="0"/>
              <a:t>lements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1187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777" y="3343803"/>
            <a:ext cx="1524928" cy="513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70722" y="482860"/>
            <a:ext cx="10773176" cy="978448"/>
          </a:xfrm>
        </p:spPr>
        <p:txBody>
          <a:bodyPr/>
          <a:lstStyle/>
          <a:p>
            <a:r>
              <a:rPr lang="en-GB" dirty="0" smtClean="0"/>
              <a:t>Budgetary division between 4 </a:t>
            </a:r>
            <a:r>
              <a:rPr lang="en-GB" dirty="0"/>
              <a:t>windows under InvestEU </a:t>
            </a:r>
          </a:p>
        </p:txBody>
      </p:sp>
      <p:grpSp>
        <p:nvGrpSpPr>
          <p:cNvPr id="17" name="Group 16"/>
          <p:cNvGrpSpPr/>
          <p:nvPr/>
        </p:nvGrpSpPr>
        <p:grpSpPr>
          <a:xfrm>
            <a:off x="970722" y="1605201"/>
            <a:ext cx="4571096" cy="1442334"/>
            <a:chOff x="970722" y="1966108"/>
            <a:chExt cx="4193254" cy="1442334"/>
          </a:xfrm>
        </p:grpSpPr>
        <p:pic>
          <p:nvPicPr>
            <p:cNvPr id="4" name="Picture 3"/>
            <p:cNvPicPr>
              <a:picLocks noChangeAspect="1"/>
            </p:cNvPicPr>
            <p:nvPr/>
          </p:nvPicPr>
          <p:blipFill rotWithShape="1">
            <a:blip r:embed="rId3"/>
            <a:srcRect r="914" b="45467"/>
            <a:stretch/>
          </p:blipFill>
          <p:spPr>
            <a:xfrm>
              <a:off x="970722" y="1966108"/>
              <a:ext cx="3803501" cy="883021"/>
            </a:xfrm>
            <a:prstGeom prst="rect">
              <a:avLst/>
            </a:prstGeom>
          </p:spPr>
        </p:pic>
        <p:sp>
          <p:nvSpPr>
            <p:cNvPr id="9" name="TextBox 8"/>
            <p:cNvSpPr txBox="1"/>
            <p:nvPr/>
          </p:nvSpPr>
          <p:spPr>
            <a:xfrm>
              <a:off x="1292467" y="2885222"/>
              <a:ext cx="3871509" cy="523220"/>
            </a:xfrm>
            <a:prstGeom prst="rect">
              <a:avLst/>
            </a:prstGeom>
            <a:solidFill>
              <a:schemeClr val="bg1"/>
            </a:solidFill>
          </p:spPr>
          <p:txBody>
            <a:bodyPr wrap="square" rtlCol="0">
              <a:spAutoFit/>
            </a:bodyPr>
            <a:lstStyle/>
            <a:p>
              <a:r>
                <a:rPr lang="en-GB" sz="2800" b="1" dirty="0" smtClean="0">
                  <a:solidFill>
                    <a:srgbClr val="E99449"/>
                  </a:solidFill>
                  <a:latin typeface="EC Square Sans Pro" panose="020B0506040000020004" pitchFamily="34" charset="0"/>
                </a:rPr>
                <a:t>€ 9.9 </a:t>
              </a:r>
              <a:r>
                <a:rPr lang="en-GB" sz="2800" b="1" dirty="0" err="1" smtClean="0">
                  <a:solidFill>
                    <a:srgbClr val="E99449"/>
                  </a:solidFill>
                  <a:latin typeface="EC Square Sans Pro" panose="020B0506040000020004" pitchFamily="34" charset="0"/>
                </a:rPr>
                <a:t>bn</a:t>
              </a:r>
              <a:r>
                <a:rPr lang="en-GB" sz="2800" b="1" dirty="0" smtClean="0">
                  <a:solidFill>
                    <a:srgbClr val="E99449"/>
                  </a:solidFill>
                  <a:latin typeface="EC Square Sans Pro" panose="020B0506040000020004" pitchFamily="34" charset="0"/>
                </a:rPr>
                <a:t> in EU guarantee</a:t>
              </a:r>
              <a:endParaRPr lang="en-GB" sz="2800" b="1" dirty="0">
                <a:solidFill>
                  <a:srgbClr val="E99449"/>
                </a:solidFill>
                <a:latin typeface="EC Square Sans Pro" panose="020B0506040000020004" pitchFamily="34" charset="0"/>
              </a:endParaRPr>
            </a:p>
          </p:txBody>
        </p:sp>
      </p:grpSp>
      <p:grpSp>
        <p:nvGrpSpPr>
          <p:cNvPr id="15" name="Group 14"/>
          <p:cNvGrpSpPr/>
          <p:nvPr/>
        </p:nvGrpSpPr>
        <p:grpSpPr>
          <a:xfrm>
            <a:off x="6516804" y="3418390"/>
            <a:ext cx="5084070" cy="1421849"/>
            <a:chOff x="6357310" y="4386261"/>
            <a:chExt cx="5084070" cy="1421849"/>
          </a:xfrm>
        </p:grpSpPr>
        <p:pic>
          <p:nvPicPr>
            <p:cNvPr id="8" name="Picture 7"/>
            <p:cNvPicPr>
              <a:picLocks noChangeAspect="1"/>
            </p:cNvPicPr>
            <p:nvPr/>
          </p:nvPicPr>
          <p:blipFill rotWithShape="1">
            <a:blip r:embed="rId4"/>
            <a:srcRect l="1" r="192" b="38332"/>
            <a:stretch/>
          </p:blipFill>
          <p:spPr>
            <a:xfrm>
              <a:off x="6357310" y="4386261"/>
              <a:ext cx="4306527" cy="863464"/>
            </a:xfrm>
            <a:prstGeom prst="rect">
              <a:avLst/>
            </a:prstGeom>
          </p:spPr>
        </p:pic>
        <p:sp>
          <p:nvSpPr>
            <p:cNvPr id="10" name="TextBox 9"/>
            <p:cNvSpPr txBox="1"/>
            <p:nvPr/>
          </p:nvSpPr>
          <p:spPr>
            <a:xfrm>
              <a:off x="7085368" y="5284890"/>
              <a:ext cx="4356012" cy="523220"/>
            </a:xfrm>
            <a:prstGeom prst="rect">
              <a:avLst/>
            </a:prstGeom>
            <a:solidFill>
              <a:schemeClr val="bg1"/>
            </a:solidFill>
          </p:spPr>
          <p:txBody>
            <a:bodyPr wrap="square" rtlCol="0">
              <a:spAutoFit/>
            </a:bodyPr>
            <a:lstStyle/>
            <a:p>
              <a:r>
                <a:rPr lang="en-GB" sz="2800" b="1" dirty="0" smtClean="0">
                  <a:solidFill>
                    <a:srgbClr val="8AC1E9"/>
                  </a:solidFill>
                  <a:latin typeface="EC Square Sans Pro" panose="020B0506040000020004" pitchFamily="34" charset="0"/>
                </a:rPr>
                <a:t>€ 2.8 </a:t>
              </a:r>
              <a:r>
                <a:rPr lang="en-GB" sz="2800" b="1" dirty="0" err="1" smtClean="0">
                  <a:solidFill>
                    <a:srgbClr val="8AC1E9"/>
                  </a:solidFill>
                  <a:latin typeface="EC Square Sans Pro" panose="020B0506040000020004" pitchFamily="34" charset="0"/>
                </a:rPr>
                <a:t>bn</a:t>
              </a:r>
              <a:r>
                <a:rPr lang="en-GB" sz="2800" b="1" dirty="0" smtClean="0">
                  <a:solidFill>
                    <a:srgbClr val="8AC1E9"/>
                  </a:solidFill>
                  <a:latin typeface="EC Square Sans Pro" panose="020B0506040000020004" pitchFamily="34" charset="0"/>
                </a:rPr>
                <a:t> in EU guarantee</a:t>
              </a:r>
              <a:endParaRPr lang="en-GB" sz="2800" b="1" dirty="0">
                <a:solidFill>
                  <a:srgbClr val="8AC1E9"/>
                </a:solidFill>
                <a:latin typeface="EC Square Sans Pro" panose="020B0506040000020004" pitchFamily="34" charset="0"/>
              </a:endParaRPr>
            </a:p>
          </p:txBody>
        </p:sp>
      </p:grpSp>
      <p:grpSp>
        <p:nvGrpSpPr>
          <p:cNvPr id="18" name="Group 17"/>
          <p:cNvGrpSpPr/>
          <p:nvPr/>
        </p:nvGrpSpPr>
        <p:grpSpPr>
          <a:xfrm>
            <a:off x="920376" y="3316480"/>
            <a:ext cx="4621441" cy="1492268"/>
            <a:chOff x="970722" y="4357686"/>
            <a:chExt cx="4621441" cy="1492268"/>
          </a:xfrm>
        </p:grpSpPr>
        <p:pic>
          <p:nvPicPr>
            <p:cNvPr id="6" name="Picture 5"/>
            <p:cNvPicPr>
              <a:picLocks noChangeAspect="1"/>
            </p:cNvPicPr>
            <p:nvPr/>
          </p:nvPicPr>
          <p:blipFill rotWithShape="1">
            <a:blip r:embed="rId5"/>
            <a:srcRect l="4878" r="557" b="37981"/>
            <a:stretch/>
          </p:blipFill>
          <p:spPr>
            <a:xfrm>
              <a:off x="970722" y="4357686"/>
              <a:ext cx="3801093" cy="903827"/>
            </a:xfrm>
            <a:prstGeom prst="rect">
              <a:avLst/>
            </a:prstGeom>
          </p:spPr>
        </p:pic>
        <p:sp>
          <p:nvSpPr>
            <p:cNvPr id="11" name="TextBox 10"/>
            <p:cNvSpPr txBox="1"/>
            <p:nvPr/>
          </p:nvSpPr>
          <p:spPr>
            <a:xfrm>
              <a:off x="1307646" y="5326734"/>
              <a:ext cx="4284517" cy="523220"/>
            </a:xfrm>
            <a:prstGeom prst="rect">
              <a:avLst/>
            </a:prstGeom>
            <a:solidFill>
              <a:schemeClr val="bg1"/>
            </a:solidFill>
          </p:spPr>
          <p:txBody>
            <a:bodyPr wrap="square" rtlCol="0">
              <a:spAutoFit/>
            </a:bodyPr>
            <a:lstStyle/>
            <a:p>
              <a:r>
                <a:rPr lang="en-GB" sz="2800" b="1" dirty="0" smtClean="0">
                  <a:solidFill>
                    <a:srgbClr val="FCB854"/>
                  </a:solidFill>
                  <a:latin typeface="EC Square Sans Pro" panose="020B0506040000020004" pitchFamily="34" charset="0"/>
                </a:rPr>
                <a:t>€ 6.9 </a:t>
              </a:r>
              <a:r>
                <a:rPr lang="en-GB" sz="2800" b="1" dirty="0" err="1" smtClean="0">
                  <a:solidFill>
                    <a:srgbClr val="FCB854"/>
                  </a:solidFill>
                  <a:latin typeface="EC Square Sans Pro" panose="020B0506040000020004" pitchFamily="34" charset="0"/>
                </a:rPr>
                <a:t>bn</a:t>
              </a:r>
              <a:r>
                <a:rPr lang="en-GB" sz="2800" b="1" dirty="0" smtClean="0">
                  <a:solidFill>
                    <a:srgbClr val="FCB854"/>
                  </a:solidFill>
                  <a:latin typeface="EC Square Sans Pro" panose="020B0506040000020004" pitchFamily="34" charset="0"/>
                </a:rPr>
                <a:t> in EU guarantee</a:t>
              </a:r>
              <a:endParaRPr lang="en-GB" sz="2800" b="1" dirty="0">
                <a:solidFill>
                  <a:srgbClr val="FCB854"/>
                </a:solidFill>
                <a:latin typeface="EC Square Sans Pro" panose="020B0506040000020004" pitchFamily="34" charset="0"/>
              </a:endParaRPr>
            </a:p>
          </p:txBody>
        </p:sp>
      </p:grpSp>
      <p:grpSp>
        <p:nvGrpSpPr>
          <p:cNvPr id="16" name="Group 15"/>
          <p:cNvGrpSpPr/>
          <p:nvPr/>
        </p:nvGrpSpPr>
        <p:grpSpPr>
          <a:xfrm>
            <a:off x="6521366" y="1689208"/>
            <a:ext cx="5079507" cy="1333752"/>
            <a:chOff x="6361872" y="2070883"/>
            <a:chExt cx="5079507" cy="1333752"/>
          </a:xfrm>
        </p:grpSpPr>
        <p:pic>
          <p:nvPicPr>
            <p:cNvPr id="5" name="Picture 4"/>
            <p:cNvPicPr>
              <a:picLocks noChangeAspect="1"/>
            </p:cNvPicPr>
            <p:nvPr/>
          </p:nvPicPr>
          <p:blipFill rotWithShape="1">
            <a:blip r:embed="rId6"/>
            <a:srcRect r="1917" b="40202"/>
            <a:stretch/>
          </p:blipFill>
          <p:spPr>
            <a:xfrm>
              <a:off x="6361872" y="2070883"/>
              <a:ext cx="4671242" cy="842975"/>
            </a:xfrm>
            <a:prstGeom prst="rect">
              <a:avLst/>
            </a:prstGeom>
          </p:spPr>
        </p:pic>
        <p:sp>
          <p:nvSpPr>
            <p:cNvPr id="12" name="TextBox 11"/>
            <p:cNvSpPr txBox="1"/>
            <p:nvPr/>
          </p:nvSpPr>
          <p:spPr>
            <a:xfrm>
              <a:off x="7094157" y="2881415"/>
              <a:ext cx="4347222" cy="523220"/>
            </a:xfrm>
            <a:prstGeom prst="rect">
              <a:avLst/>
            </a:prstGeom>
            <a:solidFill>
              <a:schemeClr val="bg1"/>
            </a:solidFill>
          </p:spPr>
          <p:txBody>
            <a:bodyPr wrap="square" rtlCol="0">
              <a:spAutoFit/>
            </a:bodyPr>
            <a:lstStyle/>
            <a:p>
              <a:r>
                <a:rPr lang="en-GB" sz="2800" b="1" dirty="0" smtClean="0">
                  <a:solidFill>
                    <a:srgbClr val="5F7DBD"/>
                  </a:solidFill>
                  <a:latin typeface="EC Square Sans Pro" panose="020B0506040000020004" pitchFamily="34" charset="0"/>
                </a:rPr>
                <a:t>€ 6.6 </a:t>
              </a:r>
              <a:r>
                <a:rPr lang="en-GB" sz="2800" b="1" dirty="0" err="1" smtClean="0">
                  <a:solidFill>
                    <a:srgbClr val="5F7DBD"/>
                  </a:solidFill>
                  <a:latin typeface="EC Square Sans Pro" panose="020B0506040000020004" pitchFamily="34" charset="0"/>
                </a:rPr>
                <a:t>bn</a:t>
              </a:r>
              <a:r>
                <a:rPr lang="en-GB" sz="2800" b="1" dirty="0" smtClean="0">
                  <a:solidFill>
                    <a:srgbClr val="5F7DBD"/>
                  </a:solidFill>
                  <a:latin typeface="EC Square Sans Pro" panose="020B0506040000020004" pitchFamily="34" charset="0"/>
                </a:rPr>
                <a:t> in EU guarantee</a:t>
              </a:r>
              <a:endParaRPr lang="en-GB" sz="2800" b="1" dirty="0">
                <a:solidFill>
                  <a:srgbClr val="5F7DBD"/>
                </a:solidFill>
                <a:latin typeface="EC Square Sans Pro" panose="020B0506040000020004" pitchFamily="34" charset="0"/>
              </a:endParaRPr>
            </a:p>
          </p:txBody>
        </p:sp>
      </p:grpSp>
      <p:sp>
        <p:nvSpPr>
          <p:cNvPr id="23" name="TextBox 22"/>
          <p:cNvSpPr txBox="1"/>
          <p:nvPr/>
        </p:nvSpPr>
        <p:spPr>
          <a:xfrm>
            <a:off x="970722" y="5003176"/>
            <a:ext cx="8255976" cy="1200329"/>
          </a:xfrm>
          <a:prstGeom prst="rect">
            <a:avLst/>
          </a:prstGeom>
          <a:solidFill>
            <a:schemeClr val="bg1"/>
          </a:solidFill>
        </p:spPr>
        <p:txBody>
          <a:bodyPr wrap="square" rtlCol="0">
            <a:spAutoFit/>
          </a:bodyPr>
          <a:lstStyle/>
          <a:p>
            <a:pPr marL="285750" indent="-285750">
              <a:buClr>
                <a:schemeClr val="accent5"/>
              </a:buClr>
              <a:buFont typeface="Wingdings" panose="05000000000000000000" pitchFamily="2" charset="2"/>
              <a:buChar char="§"/>
            </a:pPr>
            <a:r>
              <a:rPr lang="en-GB" sz="2400" b="1" dirty="0" smtClean="0"/>
              <a:t>Link to Recovery and Resilience Facility: </a:t>
            </a:r>
            <a:r>
              <a:rPr lang="en-GB" sz="2400" dirty="0" smtClean="0"/>
              <a:t>Funds from RRF may be contributed by MS for provisioning the InvestEU guarantee</a:t>
            </a:r>
            <a:endParaRPr lang="en-GB" sz="2400" dirty="0"/>
          </a:p>
        </p:txBody>
      </p:sp>
    </p:spTree>
    <p:extLst>
      <p:ext uri="{BB962C8B-B14F-4D97-AF65-F5344CB8AC3E}">
        <p14:creationId xmlns:p14="http://schemas.microsoft.com/office/powerpoint/2010/main" val="3613373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170" y="1676190"/>
            <a:ext cx="10905699" cy="3881904"/>
          </a:xfrm>
        </p:spPr>
        <p:txBody>
          <a:bodyPr/>
          <a:lstStyle/>
          <a:p>
            <a:pPr marL="457200" lvl="1" indent="0">
              <a:buClr>
                <a:srgbClr val="FFC000"/>
              </a:buClr>
              <a:buNone/>
              <a:defRPr/>
            </a:pPr>
            <a:r>
              <a:rPr lang="en-IE" sz="1200" i="1" dirty="0" smtClean="0"/>
              <a:t/>
            </a:r>
            <a:br>
              <a:rPr lang="en-IE" sz="1200" i="1" dirty="0" smtClean="0"/>
            </a:br>
            <a:endParaRPr lang="en-IE" sz="1200" dirty="0" smtClean="0"/>
          </a:p>
          <a:p>
            <a:endParaRPr lang="en-US" sz="1600" dirty="0"/>
          </a:p>
        </p:txBody>
      </p:sp>
      <p:sp>
        <p:nvSpPr>
          <p:cNvPr id="3" name="Title 2"/>
          <p:cNvSpPr>
            <a:spLocks noGrp="1"/>
          </p:cNvSpPr>
          <p:nvPr>
            <p:ph type="title"/>
          </p:nvPr>
        </p:nvSpPr>
        <p:spPr/>
        <p:txBody>
          <a:bodyPr/>
          <a:lstStyle/>
          <a:p>
            <a:r>
              <a:rPr lang="en-IE" altLang="en-US" dirty="0"/>
              <a:t>Sustainable Infrastructure w</a:t>
            </a:r>
            <a:r>
              <a:rPr lang="en-IE" altLang="en-US" dirty="0" smtClean="0"/>
              <a:t>indow</a:t>
            </a:r>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257" y="369062"/>
            <a:ext cx="957943" cy="95794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35569426"/>
              </p:ext>
            </p:extLst>
          </p:nvPr>
        </p:nvGraphicFramePr>
        <p:xfrm>
          <a:off x="809170" y="2068607"/>
          <a:ext cx="11078030" cy="5090160"/>
        </p:xfrm>
        <a:graphic>
          <a:graphicData uri="http://schemas.openxmlformats.org/drawingml/2006/table">
            <a:tbl>
              <a:tblPr firstRow="1" bandRow="1">
                <a:tableStyleId>{2D5ABB26-0587-4C30-8999-92F81FD0307C}</a:tableStyleId>
              </a:tblPr>
              <a:tblGrid>
                <a:gridCol w="5236788">
                  <a:extLst>
                    <a:ext uri="{9D8B030D-6E8A-4147-A177-3AD203B41FA5}">
                      <a16:colId xmlns:a16="http://schemas.microsoft.com/office/drawing/2014/main" val="977518091"/>
                    </a:ext>
                  </a:extLst>
                </a:gridCol>
                <a:gridCol w="1022499">
                  <a:extLst>
                    <a:ext uri="{9D8B030D-6E8A-4147-A177-3AD203B41FA5}">
                      <a16:colId xmlns:a16="http://schemas.microsoft.com/office/drawing/2014/main" val="3372042301"/>
                    </a:ext>
                  </a:extLst>
                </a:gridCol>
                <a:gridCol w="4818743">
                  <a:extLst>
                    <a:ext uri="{9D8B030D-6E8A-4147-A177-3AD203B41FA5}">
                      <a16:colId xmlns:a16="http://schemas.microsoft.com/office/drawing/2014/main" val="1158628176"/>
                    </a:ext>
                  </a:extLst>
                </a:gridCol>
              </a:tblGrid>
              <a:tr h="2796521">
                <a:tc>
                  <a:txBody>
                    <a:bodyPr/>
                    <a:lstStyle/>
                    <a:p>
                      <a:pPr marL="0" indent="0" algn="l">
                        <a:buClr>
                          <a:srgbClr val="FFC000"/>
                        </a:buClr>
                        <a:buFont typeface="Arial" panose="020B0604020202020204" pitchFamily="34" charset="0"/>
                        <a:buNone/>
                        <a:defRPr/>
                      </a:pPr>
                      <a:r>
                        <a:rPr lang="en-IE" sz="2400" b="1" i="1" dirty="0" smtClean="0"/>
                        <a:t>Policy objectives:</a:t>
                      </a:r>
                    </a:p>
                    <a:p>
                      <a:pPr algn="l">
                        <a:buClr>
                          <a:srgbClr val="FFC000"/>
                        </a:buClr>
                        <a:defRPr/>
                      </a:pPr>
                      <a:endParaRPr lang="en-IE" sz="2400" b="1" i="1" dirty="0" smtClean="0"/>
                    </a:p>
                    <a:p>
                      <a:pPr marL="285750" lvl="0" indent="-285750" algn="just">
                        <a:buClr>
                          <a:srgbClr val="FFC000"/>
                        </a:buClr>
                        <a:buFont typeface="Wingdings" panose="05000000000000000000" pitchFamily="2" charset="2"/>
                        <a:buChar char="§"/>
                        <a:defRPr/>
                      </a:pPr>
                      <a:r>
                        <a:rPr lang="en-IE" sz="1800" dirty="0" smtClean="0"/>
                        <a:t>Climate change and GHG emission reduction</a:t>
                      </a:r>
                      <a:br>
                        <a:rPr lang="en-IE" sz="1800" dirty="0" smtClean="0"/>
                      </a:br>
                      <a:endParaRPr lang="en-IE" sz="1800" dirty="0" smtClean="0"/>
                    </a:p>
                    <a:p>
                      <a:pPr marL="285750" lvl="0" indent="-285750" algn="just">
                        <a:buClr>
                          <a:srgbClr val="FFC000"/>
                        </a:buClr>
                        <a:buFont typeface="Wingdings" panose="05000000000000000000" pitchFamily="2" charset="2"/>
                        <a:buChar char="§"/>
                        <a:defRPr/>
                      </a:pPr>
                      <a:r>
                        <a:rPr lang="en-GB" sz="1800" dirty="0" smtClean="0"/>
                        <a:t>Cross-border </a:t>
                      </a:r>
                      <a:r>
                        <a:rPr lang="en-US" sz="1800" dirty="0" smtClean="0"/>
                        <a:t>infrastructure projects and </a:t>
                      </a:r>
                      <a:br>
                        <a:rPr lang="en-US" sz="1800" dirty="0" smtClean="0"/>
                      </a:br>
                      <a:r>
                        <a:rPr lang="en-US" sz="1800" dirty="0" smtClean="0"/>
                        <a:t>trans-European networks</a:t>
                      </a:r>
                    </a:p>
                    <a:p>
                      <a:pPr marL="285750" lvl="0" indent="-285750" algn="just">
                        <a:buClr>
                          <a:srgbClr val="FFC000"/>
                        </a:buClr>
                        <a:buFont typeface="Wingdings" panose="05000000000000000000" pitchFamily="2" charset="2"/>
                        <a:buChar char="§"/>
                        <a:defRPr/>
                      </a:pPr>
                      <a:endParaRPr lang="en-US" sz="1800" dirty="0" smtClean="0"/>
                    </a:p>
                    <a:p>
                      <a:pPr marL="285750" lvl="0" indent="-285750" algn="just">
                        <a:buClr>
                          <a:srgbClr val="FFC000"/>
                        </a:buClr>
                        <a:buFont typeface="Wingdings" panose="05000000000000000000" pitchFamily="2" charset="2"/>
                        <a:buChar char="§"/>
                        <a:defRPr/>
                      </a:pPr>
                      <a:r>
                        <a:rPr lang="en-US" sz="1800" dirty="0" smtClean="0"/>
                        <a:t>Cross-sectoral synergies between energy, transport and digitalization</a:t>
                      </a:r>
                    </a:p>
                    <a:p>
                      <a:pPr marL="285750" lvl="0" indent="-285750" algn="just">
                        <a:buClr>
                          <a:srgbClr val="FFC000"/>
                        </a:buClr>
                        <a:buFont typeface="Wingdings" panose="05000000000000000000" pitchFamily="2" charset="2"/>
                        <a:buChar char="§"/>
                        <a:defRPr/>
                      </a:pPr>
                      <a:endParaRPr lang="en-US" sz="1800" dirty="0" smtClean="0"/>
                    </a:p>
                    <a:p>
                      <a:pPr marL="285750" lvl="0" indent="-285750" algn="just">
                        <a:buClr>
                          <a:srgbClr val="FFC000"/>
                        </a:buClr>
                        <a:buFont typeface="Wingdings" panose="05000000000000000000" pitchFamily="2" charset="2"/>
                        <a:buChar char="§"/>
                        <a:defRPr/>
                      </a:pPr>
                      <a:r>
                        <a:rPr lang="en-US" sz="1800" dirty="0" smtClean="0"/>
                        <a:t>Deployment of innovative technologies on the market</a:t>
                      </a:r>
                    </a:p>
                    <a:p>
                      <a:pPr marL="285750" lvl="0" indent="-285750" algn="just">
                        <a:buClr>
                          <a:srgbClr val="FFC000"/>
                        </a:buClr>
                        <a:buFont typeface="Wingdings" panose="05000000000000000000" pitchFamily="2" charset="2"/>
                        <a:buChar char="§"/>
                        <a:defRPr/>
                      </a:pPr>
                      <a:endParaRPr lang="en-US" sz="1800" dirty="0" smtClean="0"/>
                    </a:p>
                    <a:p>
                      <a:pPr marL="285750" marR="0" lvl="0" indent="-2857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en-US" sz="1800" dirty="0" smtClean="0"/>
                        <a:t>60% of </a:t>
                      </a:r>
                      <a:r>
                        <a:rPr lang="en-US" sz="1800" baseline="0" dirty="0" smtClean="0"/>
                        <a:t> the investment to contribute to EU </a:t>
                      </a:r>
                      <a:r>
                        <a:rPr lang="en-GB" sz="1800" kern="1200" dirty="0" smtClean="0">
                          <a:solidFill>
                            <a:schemeClr val="tx1"/>
                          </a:solidFill>
                          <a:effectLst/>
                          <a:latin typeface="+mn-lt"/>
                          <a:ea typeface="+mn-ea"/>
                          <a:cs typeface="+mn-cs"/>
                        </a:rPr>
                        <a:t>objectives on climate and environment.</a:t>
                      </a:r>
                    </a:p>
                    <a:p>
                      <a:pPr marL="285750" lvl="0" indent="-285750" algn="just">
                        <a:buClr>
                          <a:srgbClr val="FFC000"/>
                        </a:buClr>
                        <a:buFont typeface="Wingdings" panose="05000000000000000000" pitchFamily="2" charset="2"/>
                        <a:buChar char="§"/>
                        <a:defRPr/>
                      </a:pPr>
                      <a:endParaRPr lang="en-IE" sz="1800" dirty="0" smtClean="0"/>
                    </a:p>
                    <a:p>
                      <a:pPr algn="l"/>
                      <a:endParaRPr lang="en-US" sz="2800" dirty="0"/>
                    </a:p>
                  </a:txBody>
                  <a:tcPr/>
                </a:tc>
                <a:tc>
                  <a:txBody>
                    <a:bodyPr/>
                    <a:lstStyle/>
                    <a:p>
                      <a:pPr algn="l"/>
                      <a:endParaRPr lang="en-US" sz="2800" dirty="0"/>
                    </a:p>
                  </a:txBody>
                  <a:tcPr/>
                </a:tc>
                <a:tc>
                  <a:txBody>
                    <a:bodyPr/>
                    <a:lstStyle/>
                    <a:p>
                      <a:pPr marL="0" indent="0" algn="l">
                        <a:buClr>
                          <a:srgbClr val="FFC000"/>
                        </a:buClr>
                        <a:buFont typeface="Arial" panose="020B0604020202020204" pitchFamily="34" charset="0"/>
                        <a:buNone/>
                        <a:defRPr/>
                      </a:pPr>
                      <a:r>
                        <a:rPr lang="en-IE" sz="2400" b="1" i="1" dirty="0" smtClean="0"/>
                        <a:t>Final recipients targeted</a:t>
                      </a:r>
                      <a:r>
                        <a:rPr lang="en-GB" sz="2400" b="1" i="1" dirty="0" smtClean="0"/>
                        <a:t>:</a:t>
                      </a:r>
                      <a:br>
                        <a:rPr lang="en-GB" sz="2400" b="1" i="1" dirty="0" smtClean="0"/>
                      </a:br>
                      <a:endParaRPr lang="en-GB" sz="2400" b="1" i="1" dirty="0" smtClean="0"/>
                    </a:p>
                    <a:p>
                      <a:pPr marL="742950" lvl="1" indent="-285750" algn="just">
                        <a:buClr>
                          <a:srgbClr val="FFC000"/>
                        </a:buClr>
                        <a:buFont typeface="Wingdings" panose="05000000000000000000" pitchFamily="2" charset="2"/>
                        <a:buChar char="§"/>
                        <a:defRPr/>
                      </a:pPr>
                      <a:r>
                        <a:rPr lang="en-IE" sz="1800" dirty="0" smtClean="0"/>
                        <a:t>Stand-alone promoters</a:t>
                      </a:r>
                    </a:p>
                    <a:p>
                      <a:pPr marL="742950" lvl="1" indent="-285750" algn="just">
                        <a:buClr>
                          <a:srgbClr val="FFC000"/>
                        </a:buClr>
                        <a:buFont typeface="Wingdings" panose="05000000000000000000" pitchFamily="2" charset="2"/>
                        <a:buChar char="§"/>
                        <a:defRPr/>
                      </a:pPr>
                      <a:endParaRPr lang="en-IE" sz="1800" dirty="0" smtClean="0"/>
                    </a:p>
                    <a:p>
                      <a:pPr marL="742950" lvl="1" indent="-285750" algn="just">
                        <a:buClr>
                          <a:srgbClr val="FFC000"/>
                        </a:buClr>
                        <a:buFont typeface="Wingdings" panose="05000000000000000000" pitchFamily="2" charset="2"/>
                        <a:buChar char="§"/>
                        <a:defRPr/>
                      </a:pPr>
                      <a:r>
                        <a:rPr lang="en-IE" sz="1800" dirty="0" smtClean="0"/>
                        <a:t>Corporate projects promoted by private, public and semi-public enterprises</a:t>
                      </a:r>
                    </a:p>
                    <a:p>
                      <a:pPr marL="742950" lvl="1" indent="-285750" algn="just">
                        <a:buClr>
                          <a:srgbClr val="FFC000"/>
                        </a:buClr>
                        <a:buFont typeface="Wingdings" panose="05000000000000000000" pitchFamily="2" charset="2"/>
                        <a:buChar char="§"/>
                        <a:defRPr/>
                      </a:pPr>
                      <a:endParaRPr lang="en-IE" sz="1800" dirty="0" smtClean="0"/>
                    </a:p>
                    <a:p>
                      <a:pPr marL="742950" lvl="1" indent="-285750" algn="just">
                        <a:buClr>
                          <a:srgbClr val="FFC000"/>
                        </a:buClr>
                        <a:buFont typeface="Wingdings" panose="05000000000000000000" pitchFamily="2" charset="2"/>
                        <a:buChar char="§"/>
                        <a:defRPr/>
                      </a:pPr>
                      <a:r>
                        <a:rPr lang="en-IE" sz="1800" dirty="0" smtClean="0"/>
                        <a:t>Special-purpose vehicles</a:t>
                      </a:r>
                    </a:p>
                    <a:p>
                      <a:pPr algn="l"/>
                      <a:endParaRPr lang="en-US" sz="2800" dirty="0"/>
                    </a:p>
                  </a:txBody>
                  <a:tcPr/>
                </a:tc>
                <a:extLst>
                  <a:ext uri="{0D108BD9-81ED-4DB2-BD59-A6C34878D82A}">
                    <a16:rowId xmlns:a16="http://schemas.microsoft.com/office/drawing/2014/main" val="4217092383"/>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328" y="1886078"/>
            <a:ext cx="565751" cy="5657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93" y="1946754"/>
            <a:ext cx="506671" cy="506671"/>
          </a:xfrm>
          <a:prstGeom prst="rect">
            <a:avLst/>
          </a:prstGeom>
        </p:spPr>
      </p:pic>
    </p:spTree>
    <p:extLst>
      <p:ext uri="{BB962C8B-B14F-4D97-AF65-F5344CB8AC3E}">
        <p14:creationId xmlns:p14="http://schemas.microsoft.com/office/powerpoint/2010/main" val="28083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170" y="1676190"/>
            <a:ext cx="10905699" cy="3881904"/>
          </a:xfrm>
        </p:spPr>
        <p:txBody>
          <a:bodyPr/>
          <a:lstStyle/>
          <a:p>
            <a:pPr marL="457200" lvl="1" indent="0">
              <a:buClr>
                <a:srgbClr val="FFC000"/>
              </a:buClr>
              <a:buNone/>
              <a:defRPr/>
            </a:pPr>
            <a:endParaRPr lang="en-IE" sz="1200" dirty="0" smtClean="0"/>
          </a:p>
          <a:p>
            <a:endParaRPr lang="en-US" sz="1600" dirty="0"/>
          </a:p>
        </p:txBody>
      </p:sp>
      <p:sp>
        <p:nvSpPr>
          <p:cNvPr id="3" name="Title 2"/>
          <p:cNvSpPr>
            <a:spLocks noGrp="1"/>
          </p:cNvSpPr>
          <p:nvPr>
            <p:ph type="title"/>
          </p:nvPr>
        </p:nvSpPr>
        <p:spPr>
          <a:xfrm>
            <a:off x="970722" y="482860"/>
            <a:ext cx="10335908" cy="782357"/>
          </a:xfrm>
        </p:spPr>
        <p:txBody>
          <a:bodyPr/>
          <a:lstStyle/>
          <a:p>
            <a:r>
              <a:rPr lang="en-US" altLang="en-US" dirty="0"/>
              <a:t>Research, Innovation and </a:t>
            </a:r>
            <a:r>
              <a:rPr lang="en-US" altLang="en-US" dirty="0" err="1"/>
              <a:t>Digitisation</a:t>
            </a:r>
            <a:r>
              <a:rPr lang="en-US" altLang="en-US" dirty="0"/>
              <a:t> </a:t>
            </a:r>
            <a:r>
              <a:rPr lang="en-US" altLang="en-US" dirty="0" smtClean="0"/>
              <a:t>window</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9796996"/>
              </p:ext>
            </p:extLst>
          </p:nvPr>
        </p:nvGraphicFramePr>
        <p:xfrm>
          <a:off x="970722" y="2045697"/>
          <a:ext cx="10991864" cy="7342863"/>
        </p:xfrm>
        <a:graphic>
          <a:graphicData uri="http://schemas.openxmlformats.org/drawingml/2006/table">
            <a:tbl>
              <a:tblPr firstRow="1" bandRow="1">
                <a:tableStyleId>{2D5ABB26-0587-4C30-8999-92F81FD0307C}</a:tableStyleId>
              </a:tblPr>
              <a:tblGrid>
                <a:gridCol w="4447439">
                  <a:extLst>
                    <a:ext uri="{9D8B030D-6E8A-4147-A177-3AD203B41FA5}">
                      <a16:colId xmlns:a16="http://schemas.microsoft.com/office/drawing/2014/main" val="977518091"/>
                    </a:ext>
                  </a:extLst>
                </a:gridCol>
                <a:gridCol w="1027779">
                  <a:extLst>
                    <a:ext uri="{9D8B030D-6E8A-4147-A177-3AD203B41FA5}">
                      <a16:colId xmlns:a16="http://schemas.microsoft.com/office/drawing/2014/main" val="3372042301"/>
                    </a:ext>
                  </a:extLst>
                </a:gridCol>
                <a:gridCol w="5516646">
                  <a:extLst>
                    <a:ext uri="{9D8B030D-6E8A-4147-A177-3AD203B41FA5}">
                      <a16:colId xmlns:a16="http://schemas.microsoft.com/office/drawing/2014/main" val="1158628176"/>
                    </a:ext>
                  </a:extLst>
                </a:gridCol>
              </a:tblGrid>
              <a:tr h="3349983">
                <a:tc>
                  <a:txBody>
                    <a:bodyPr/>
                    <a:lstStyle/>
                    <a:p>
                      <a:pPr marL="0" indent="0" algn="l">
                        <a:buClr>
                          <a:srgbClr val="FFC000"/>
                        </a:buClr>
                        <a:buFont typeface="Arial" panose="020B0604020202020204" pitchFamily="34" charset="0"/>
                        <a:buNone/>
                        <a:defRPr/>
                      </a:pPr>
                      <a:r>
                        <a:rPr lang="en-IE" sz="2400" b="1" i="1" dirty="0" smtClean="0"/>
                        <a:t>Policy objectives:</a:t>
                      </a:r>
                    </a:p>
                    <a:p>
                      <a:pPr algn="l">
                        <a:buClr>
                          <a:srgbClr val="FFC000"/>
                        </a:buClr>
                        <a:defRPr/>
                      </a:pPr>
                      <a:endParaRPr lang="en-IE" sz="2400" b="1" i="1" dirty="0" smtClean="0"/>
                    </a:p>
                    <a:p>
                      <a:pPr marL="285750" lvl="0" indent="-285750" algn="just">
                        <a:buClr>
                          <a:srgbClr val="FFC000"/>
                        </a:buClr>
                        <a:buFont typeface="Wingdings" panose="05000000000000000000" pitchFamily="2" charset="2"/>
                        <a:buChar char="§"/>
                        <a:defRPr/>
                      </a:pPr>
                      <a:r>
                        <a:rPr lang="en-US" sz="1800" dirty="0" smtClean="0"/>
                        <a:t>Facilitate access to finance and de-risk investments in research &amp; innovation and transfer results to the market </a:t>
                      </a:r>
                    </a:p>
                    <a:p>
                      <a:pPr marL="285750" lvl="0" indent="-285750" algn="just">
                        <a:buClr>
                          <a:srgbClr val="FFC000"/>
                        </a:buClr>
                        <a:buFont typeface="Wingdings" panose="05000000000000000000" pitchFamily="2" charset="2"/>
                        <a:buChar char="§"/>
                        <a:defRPr/>
                      </a:pPr>
                      <a:endParaRPr lang="en-US" sz="1800" dirty="0" smtClean="0"/>
                    </a:p>
                    <a:p>
                      <a:pPr marL="285750" lvl="0" indent="-285750" algn="just">
                        <a:buClr>
                          <a:srgbClr val="FFC000"/>
                        </a:buClr>
                        <a:buFont typeface="Wingdings" panose="05000000000000000000" pitchFamily="2" charset="2"/>
                        <a:buChar char="§"/>
                        <a:defRPr/>
                      </a:pPr>
                      <a:r>
                        <a:rPr lang="en-US" sz="1800" dirty="0" smtClean="0"/>
                        <a:t>Support </a:t>
                      </a:r>
                      <a:r>
                        <a:rPr lang="en-US" sz="1800" dirty="0" err="1" smtClean="0"/>
                        <a:t>digitisation</a:t>
                      </a:r>
                      <a:r>
                        <a:rPr lang="en-US" sz="1800" dirty="0" smtClean="0"/>
                        <a:t> to increase interoperability and address disparities </a:t>
                      </a:r>
                    </a:p>
                    <a:p>
                      <a:pPr marL="285750" lvl="0" indent="-285750" algn="just">
                        <a:buClr>
                          <a:srgbClr val="FFC000"/>
                        </a:buClr>
                        <a:buFont typeface="Wingdings" panose="05000000000000000000" pitchFamily="2" charset="2"/>
                        <a:buChar char="§"/>
                        <a:defRPr/>
                      </a:pPr>
                      <a:endParaRPr lang="en-US" sz="1800" dirty="0" smtClean="0"/>
                    </a:p>
                    <a:p>
                      <a:pPr marL="285750" lvl="0" indent="-285750" algn="just">
                        <a:buClr>
                          <a:srgbClr val="FFC000"/>
                        </a:buClr>
                        <a:buFont typeface="Wingdings" panose="05000000000000000000" pitchFamily="2" charset="2"/>
                        <a:buChar char="§"/>
                        <a:defRPr/>
                      </a:pPr>
                      <a:r>
                        <a:rPr lang="en-US" sz="1800" dirty="0" smtClean="0"/>
                        <a:t>Promote first-of-a-kind demonstration operations</a:t>
                      </a:r>
                    </a:p>
                    <a:p>
                      <a:pPr algn="l"/>
                      <a:endParaRPr lang="en-US" sz="2800" dirty="0"/>
                    </a:p>
                  </a:txBody>
                  <a:tcPr/>
                </a:tc>
                <a:tc>
                  <a:txBody>
                    <a:bodyPr/>
                    <a:lstStyle/>
                    <a:p>
                      <a:pPr algn="l"/>
                      <a:endParaRPr lang="en-US" sz="2800" dirty="0"/>
                    </a:p>
                  </a:txBody>
                  <a:tcPr/>
                </a:tc>
                <a:tc>
                  <a:txBody>
                    <a:bodyPr/>
                    <a:lstStyle/>
                    <a:p>
                      <a:pPr marL="0" indent="0" algn="l">
                        <a:buClr>
                          <a:srgbClr val="FFC000"/>
                        </a:buClr>
                        <a:buFont typeface="Wingdings" panose="05000000000000000000" pitchFamily="2" charset="2"/>
                        <a:buNone/>
                        <a:defRPr/>
                      </a:pPr>
                      <a:r>
                        <a:rPr lang="en-IE" sz="2400" b="1" i="1" dirty="0" smtClean="0"/>
                        <a:t>Final recipients targeted</a:t>
                      </a:r>
                      <a:r>
                        <a:rPr lang="en-GB" sz="2400" b="1" i="1" dirty="0" smtClean="0"/>
                        <a:t>:</a:t>
                      </a:r>
                      <a:br>
                        <a:rPr lang="en-GB" sz="2400" b="1" i="1" dirty="0" smtClean="0"/>
                      </a:br>
                      <a:endParaRPr lang="en-GB" sz="2400" b="1" i="1" dirty="0" smtClean="0"/>
                    </a:p>
                    <a:p>
                      <a:pPr marL="742950" lvl="1" indent="-285750" algn="just">
                        <a:buClr>
                          <a:srgbClr val="FFC000"/>
                        </a:buClr>
                        <a:buFont typeface="Wingdings" panose="05000000000000000000" pitchFamily="2" charset="2"/>
                        <a:buChar char="§"/>
                        <a:defRPr/>
                      </a:pPr>
                      <a:r>
                        <a:rPr lang="en-US" sz="1800" dirty="0" smtClean="0"/>
                        <a:t>Stand-alone promoters, private and public companies</a:t>
                      </a:r>
                    </a:p>
                    <a:p>
                      <a:pPr marL="742950" lvl="1" indent="-285750" algn="just">
                        <a:buClr>
                          <a:srgbClr val="FFC000"/>
                        </a:buClr>
                        <a:buFont typeface="Wingdings" panose="05000000000000000000" pitchFamily="2" charset="2"/>
                        <a:buChar char="§"/>
                        <a:defRPr/>
                      </a:pPr>
                      <a:endParaRPr lang="en-US" sz="1800" dirty="0" smtClean="0"/>
                    </a:p>
                    <a:p>
                      <a:pPr marL="742950" lvl="1" indent="-285750" algn="just">
                        <a:buClr>
                          <a:srgbClr val="FFC000"/>
                        </a:buClr>
                        <a:buFont typeface="Wingdings" panose="05000000000000000000" pitchFamily="2" charset="2"/>
                        <a:buChar char="§"/>
                        <a:defRPr/>
                      </a:pPr>
                      <a:r>
                        <a:rPr lang="en-US" sz="1800" dirty="0" smtClean="0"/>
                        <a:t>Universities, technology transfer offices, higher education </a:t>
                      </a:r>
                      <a:r>
                        <a:rPr lang="en-US" sz="1800" dirty="0" err="1" smtClean="0"/>
                        <a:t>centres</a:t>
                      </a:r>
                      <a:r>
                        <a:rPr lang="en-US" sz="1800" dirty="0" smtClean="0"/>
                        <a:t>, research </a:t>
                      </a:r>
                      <a:r>
                        <a:rPr lang="en-US" sz="1800" dirty="0" err="1" smtClean="0"/>
                        <a:t>centres</a:t>
                      </a:r>
                      <a:endParaRPr lang="en-US" sz="1800" dirty="0" smtClean="0"/>
                    </a:p>
                    <a:p>
                      <a:pPr marL="742950" lvl="1" indent="-285750" algn="just">
                        <a:buClr>
                          <a:srgbClr val="FFC000"/>
                        </a:buClr>
                        <a:buFont typeface="Wingdings" panose="05000000000000000000" pitchFamily="2" charset="2"/>
                        <a:buChar char="§"/>
                        <a:defRPr/>
                      </a:pPr>
                      <a:endParaRPr lang="en-US" sz="1800" dirty="0" smtClean="0"/>
                    </a:p>
                    <a:p>
                      <a:pPr marL="742950" lvl="1" indent="-285750" algn="just">
                        <a:buClr>
                          <a:srgbClr val="FFC000"/>
                        </a:buClr>
                        <a:buFont typeface="Wingdings" panose="05000000000000000000" pitchFamily="2" charset="2"/>
                        <a:buChar char="§"/>
                        <a:defRPr/>
                      </a:pPr>
                      <a:r>
                        <a:rPr lang="en-US" sz="1800" dirty="0" smtClean="0"/>
                        <a:t>Research infrastructures </a:t>
                      </a:r>
                    </a:p>
                    <a:p>
                      <a:pPr marL="742950" lvl="1" indent="-285750" algn="just">
                        <a:buClr>
                          <a:srgbClr val="FFC000"/>
                        </a:buClr>
                        <a:buFont typeface="Wingdings" panose="05000000000000000000" pitchFamily="2" charset="2"/>
                        <a:buChar char="§"/>
                        <a:defRPr/>
                      </a:pPr>
                      <a:endParaRPr lang="en-US" sz="1800" dirty="0" smtClean="0"/>
                    </a:p>
                    <a:p>
                      <a:pPr marL="742950" lvl="1" indent="-285750" algn="just">
                        <a:buClr>
                          <a:srgbClr val="FFC000"/>
                        </a:buClr>
                        <a:buFont typeface="Wingdings" panose="05000000000000000000" pitchFamily="2" charset="2"/>
                        <a:buChar char="§"/>
                        <a:defRPr/>
                      </a:pPr>
                      <a:r>
                        <a:rPr lang="en-US" sz="1800" dirty="0" smtClean="0"/>
                        <a:t>Innovation and </a:t>
                      </a:r>
                      <a:r>
                        <a:rPr lang="en-US" sz="1800" dirty="0" err="1" smtClean="0"/>
                        <a:t>digitisation</a:t>
                      </a:r>
                      <a:r>
                        <a:rPr lang="en-US" sz="1800" dirty="0" smtClean="0"/>
                        <a:t> agencies, accelerators, incubators. </a:t>
                      </a:r>
                    </a:p>
                    <a:p>
                      <a:pPr algn="l"/>
                      <a:endParaRPr lang="en-US" sz="2800" dirty="0"/>
                    </a:p>
                  </a:txBody>
                  <a:tcPr/>
                </a:tc>
                <a:extLst>
                  <a:ext uri="{0D108BD9-81ED-4DB2-BD59-A6C34878D82A}">
                    <a16:rowId xmlns:a16="http://schemas.microsoft.com/office/drawing/2014/main" val="4217092383"/>
                  </a:ext>
                </a:extLst>
              </a:tr>
              <a:tr h="3349983">
                <a:tc>
                  <a:txBody>
                    <a:bodyPr/>
                    <a:lstStyle/>
                    <a:p>
                      <a:pPr algn="l"/>
                      <a:endParaRPr lang="en-US" sz="2800" dirty="0"/>
                    </a:p>
                  </a:txBody>
                  <a:tcPr/>
                </a:tc>
                <a:tc>
                  <a:txBody>
                    <a:bodyPr/>
                    <a:lstStyle/>
                    <a:p>
                      <a:pPr algn="l"/>
                      <a:endParaRPr lang="en-US" sz="2800" dirty="0"/>
                    </a:p>
                  </a:txBody>
                  <a:tcPr/>
                </a:tc>
                <a:tc>
                  <a:txBody>
                    <a:bodyPr/>
                    <a:lstStyle/>
                    <a:p>
                      <a:pPr algn="l"/>
                      <a:endParaRPr lang="en-US" sz="2800" dirty="0"/>
                    </a:p>
                  </a:txBody>
                  <a:tcPr/>
                </a:tc>
                <a:extLst>
                  <a:ext uri="{0D108BD9-81ED-4DB2-BD59-A6C34878D82A}">
                    <a16:rowId xmlns:a16="http://schemas.microsoft.com/office/drawing/2014/main" val="2146574856"/>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816" y="1894554"/>
            <a:ext cx="565751" cy="5657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689" y="1953634"/>
            <a:ext cx="506671" cy="50667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828577" y="271182"/>
            <a:ext cx="886291" cy="886291"/>
          </a:xfrm>
          <a:prstGeom prst="rect">
            <a:avLst/>
          </a:prstGeom>
        </p:spPr>
      </p:pic>
    </p:spTree>
    <p:extLst>
      <p:ext uri="{BB962C8B-B14F-4D97-AF65-F5344CB8AC3E}">
        <p14:creationId xmlns:p14="http://schemas.microsoft.com/office/powerpoint/2010/main" val="4218015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170" y="1676190"/>
            <a:ext cx="10905699" cy="3881904"/>
          </a:xfrm>
        </p:spPr>
        <p:txBody>
          <a:bodyPr/>
          <a:lstStyle/>
          <a:p>
            <a:pPr marL="457200" lvl="1" indent="0">
              <a:buClr>
                <a:srgbClr val="FFC000"/>
              </a:buClr>
              <a:buNone/>
              <a:defRPr/>
            </a:pPr>
            <a:endParaRPr lang="en-IE" sz="1200" dirty="0" smtClean="0"/>
          </a:p>
          <a:p>
            <a:endParaRPr lang="en-US" sz="1600" dirty="0"/>
          </a:p>
        </p:txBody>
      </p:sp>
      <p:sp>
        <p:nvSpPr>
          <p:cNvPr id="3" name="Title 2"/>
          <p:cNvSpPr>
            <a:spLocks noGrp="1"/>
          </p:cNvSpPr>
          <p:nvPr>
            <p:ph type="title"/>
          </p:nvPr>
        </p:nvSpPr>
        <p:spPr>
          <a:xfrm>
            <a:off x="970722" y="482860"/>
            <a:ext cx="10335908" cy="782357"/>
          </a:xfrm>
        </p:spPr>
        <p:txBody>
          <a:bodyPr/>
          <a:lstStyle/>
          <a:p>
            <a:r>
              <a:rPr lang="en-US" dirty="0"/>
              <a:t>Small &amp; Medium-sized Enterprises</a:t>
            </a:r>
            <a:r>
              <a:rPr lang="en-IE" altLang="en-US" dirty="0"/>
              <a:t> window</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42726203"/>
              </p:ext>
            </p:extLst>
          </p:nvPr>
        </p:nvGraphicFramePr>
        <p:xfrm>
          <a:off x="970722" y="2045697"/>
          <a:ext cx="10991864" cy="7891503"/>
        </p:xfrm>
        <a:graphic>
          <a:graphicData uri="http://schemas.openxmlformats.org/drawingml/2006/table">
            <a:tbl>
              <a:tblPr firstRow="1" bandRow="1">
                <a:tableStyleId>{2D5ABB26-0587-4C30-8999-92F81FD0307C}</a:tableStyleId>
              </a:tblPr>
              <a:tblGrid>
                <a:gridCol w="5170771">
                  <a:extLst>
                    <a:ext uri="{9D8B030D-6E8A-4147-A177-3AD203B41FA5}">
                      <a16:colId xmlns:a16="http://schemas.microsoft.com/office/drawing/2014/main" val="977518091"/>
                    </a:ext>
                  </a:extLst>
                </a:gridCol>
                <a:gridCol w="1050877">
                  <a:extLst>
                    <a:ext uri="{9D8B030D-6E8A-4147-A177-3AD203B41FA5}">
                      <a16:colId xmlns:a16="http://schemas.microsoft.com/office/drawing/2014/main" val="3372042301"/>
                    </a:ext>
                  </a:extLst>
                </a:gridCol>
                <a:gridCol w="4770216">
                  <a:extLst>
                    <a:ext uri="{9D8B030D-6E8A-4147-A177-3AD203B41FA5}">
                      <a16:colId xmlns:a16="http://schemas.microsoft.com/office/drawing/2014/main" val="1158628176"/>
                    </a:ext>
                  </a:extLst>
                </a:gridCol>
              </a:tblGrid>
              <a:tr h="3349983">
                <a:tc>
                  <a:txBody>
                    <a:bodyPr/>
                    <a:lstStyle/>
                    <a:p>
                      <a:pPr marL="0" indent="0" algn="l">
                        <a:buClr>
                          <a:srgbClr val="FFC000"/>
                        </a:buClr>
                        <a:buFont typeface="Arial" panose="020B0604020202020204" pitchFamily="34" charset="0"/>
                        <a:buNone/>
                        <a:defRPr/>
                      </a:pPr>
                      <a:r>
                        <a:rPr lang="en-IE" sz="2400" b="1" i="1" dirty="0" smtClean="0"/>
                        <a:t>Policy objectives:</a:t>
                      </a:r>
                    </a:p>
                    <a:p>
                      <a:pPr algn="l">
                        <a:buClr>
                          <a:srgbClr val="FFC000"/>
                        </a:buClr>
                        <a:defRPr/>
                      </a:pPr>
                      <a:endParaRPr lang="en-IE" sz="2400" b="1" i="1" dirty="0" smtClean="0"/>
                    </a:p>
                    <a:p>
                      <a:pPr marL="285750" lvl="0" indent="-285750" algn="just">
                        <a:buClr>
                          <a:srgbClr val="FFC000"/>
                        </a:buClr>
                        <a:buFont typeface="Wingdings" panose="05000000000000000000" pitchFamily="2" charset="2"/>
                        <a:buChar char="§"/>
                        <a:defRPr/>
                      </a:pPr>
                      <a:r>
                        <a:rPr lang="en-US" sz="1800" dirty="0" smtClean="0"/>
                        <a:t>Increase access to finance for SMEs and small mid-caps through debt and equity products</a:t>
                      </a:r>
                    </a:p>
                    <a:p>
                      <a:pPr marL="285750" lvl="0" indent="-285750" algn="just">
                        <a:buClr>
                          <a:srgbClr val="FFC000"/>
                        </a:buClr>
                        <a:buFont typeface="Wingdings" panose="05000000000000000000" pitchFamily="2" charset="2"/>
                        <a:buChar char="§"/>
                        <a:defRPr/>
                      </a:pPr>
                      <a:endParaRPr lang="en-US" sz="1800" dirty="0" smtClean="0"/>
                    </a:p>
                    <a:p>
                      <a:pPr marL="285750" lvl="0" indent="-285750" algn="just">
                        <a:buClr>
                          <a:srgbClr val="FFC000"/>
                        </a:buClr>
                        <a:buFont typeface="Wingdings" panose="05000000000000000000" pitchFamily="2" charset="2"/>
                        <a:buChar char="§"/>
                        <a:defRPr/>
                      </a:pPr>
                      <a:r>
                        <a:rPr lang="en-US" sz="1800" dirty="0" smtClean="0"/>
                        <a:t>Supporting</a:t>
                      </a:r>
                      <a:r>
                        <a:rPr lang="en-US" sz="1800" baseline="0" dirty="0" smtClean="0"/>
                        <a:t> </a:t>
                      </a:r>
                      <a:r>
                        <a:rPr lang="en-US" sz="1800" dirty="0" smtClean="0"/>
                        <a:t>businesses with problems of access to finance: start-ups, younger and smaller companies, businesses with a perceived higher risk and lacking (sufficient) collateral, and innovative ones. </a:t>
                      </a:r>
                    </a:p>
                    <a:p>
                      <a:pPr marL="285750" lvl="0" indent="-285750" algn="just">
                        <a:buClr>
                          <a:srgbClr val="FFC000"/>
                        </a:buClr>
                        <a:buFont typeface="Wingdings" panose="05000000000000000000" pitchFamily="2" charset="2"/>
                        <a:buChar char="§"/>
                        <a:defRPr/>
                      </a:pPr>
                      <a:endParaRPr lang="en-US" sz="1800" dirty="0" smtClean="0"/>
                    </a:p>
                    <a:p>
                      <a:pPr marL="285750" lvl="0" indent="-285750" algn="just">
                        <a:buClr>
                          <a:srgbClr val="FFC000"/>
                        </a:buClr>
                        <a:buFont typeface="Wingdings" panose="05000000000000000000" pitchFamily="2" charset="2"/>
                        <a:buChar char="§"/>
                        <a:defRPr/>
                      </a:pPr>
                      <a:r>
                        <a:rPr lang="en-US" sz="1800" dirty="0" smtClean="0"/>
                        <a:t>Promoting</a:t>
                      </a:r>
                      <a:r>
                        <a:rPr lang="en-US" sz="1800" baseline="0" dirty="0" smtClean="0"/>
                        <a:t> </a:t>
                      </a:r>
                      <a:r>
                        <a:rPr lang="en-US" sz="1800" dirty="0" err="1" smtClean="0"/>
                        <a:t>digitalisation</a:t>
                      </a:r>
                      <a:r>
                        <a:rPr lang="en-US" sz="1800" dirty="0" smtClean="0"/>
                        <a:t>, uptake of innovation, and cultural and creative industries</a:t>
                      </a:r>
                    </a:p>
                    <a:p>
                      <a:pPr algn="l"/>
                      <a:endParaRPr lang="en-US" sz="2800" dirty="0"/>
                    </a:p>
                  </a:txBody>
                  <a:tcPr/>
                </a:tc>
                <a:tc>
                  <a:txBody>
                    <a:bodyPr/>
                    <a:lstStyle/>
                    <a:p>
                      <a:pPr algn="l"/>
                      <a:endParaRPr lang="en-US" sz="2800" dirty="0"/>
                    </a:p>
                  </a:txBody>
                  <a:tcPr/>
                </a:tc>
                <a:tc>
                  <a:txBody>
                    <a:bodyPr/>
                    <a:lstStyle/>
                    <a:p>
                      <a:pPr marL="0" indent="0" algn="l">
                        <a:buClr>
                          <a:srgbClr val="FFC000"/>
                        </a:buClr>
                        <a:buFont typeface="Wingdings" panose="05000000000000000000" pitchFamily="2" charset="2"/>
                        <a:buNone/>
                        <a:defRPr/>
                      </a:pPr>
                      <a:r>
                        <a:rPr lang="en-IE" sz="2400" b="1" i="1" dirty="0" smtClean="0"/>
                        <a:t>Final recipients targeted</a:t>
                      </a:r>
                      <a:r>
                        <a:rPr lang="en-GB" sz="2400" b="1" i="1" dirty="0" smtClean="0"/>
                        <a:t>:</a:t>
                      </a:r>
                      <a:br>
                        <a:rPr lang="en-GB" sz="2400" b="1" i="1" dirty="0" smtClean="0"/>
                      </a:br>
                      <a:endParaRPr lang="en-GB" sz="2400" b="1" i="1" dirty="0" smtClean="0"/>
                    </a:p>
                    <a:p>
                      <a:pPr marL="742950" lvl="1" indent="-285750" algn="just">
                        <a:buClr>
                          <a:srgbClr val="FFC000"/>
                        </a:buClr>
                        <a:buFont typeface="Wingdings" panose="05000000000000000000" pitchFamily="2" charset="2"/>
                        <a:buChar char="§"/>
                        <a:defRPr/>
                      </a:pPr>
                      <a:r>
                        <a:rPr lang="en-US" sz="1800" dirty="0" smtClean="0"/>
                        <a:t>Predominantly small and medium-sized enterprises (SMEs) </a:t>
                      </a:r>
                    </a:p>
                    <a:p>
                      <a:pPr marL="742950" lvl="1" indent="-285750" algn="just">
                        <a:buClr>
                          <a:srgbClr val="FFC000"/>
                        </a:buClr>
                        <a:buFont typeface="Wingdings" panose="05000000000000000000" pitchFamily="2" charset="2"/>
                        <a:buChar char="§"/>
                        <a:defRPr/>
                      </a:pPr>
                      <a:endParaRPr lang="en-US" sz="1800" dirty="0" smtClean="0"/>
                    </a:p>
                    <a:p>
                      <a:pPr marL="742950" lvl="1" indent="-285750" algn="just">
                        <a:buClr>
                          <a:srgbClr val="FFC000"/>
                        </a:buClr>
                        <a:buFont typeface="Wingdings" panose="05000000000000000000" pitchFamily="2" charset="2"/>
                        <a:buChar char="§"/>
                        <a:defRPr/>
                      </a:pPr>
                      <a:r>
                        <a:rPr lang="en-US" sz="1800" dirty="0" smtClean="0"/>
                        <a:t>Small mid-caps</a:t>
                      </a:r>
                    </a:p>
                    <a:p>
                      <a:pPr algn="l"/>
                      <a:endParaRPr lang="en-US" sz="2800" dirty="0"/>
                    </a:p>
                  </a:txBody>
                  <a:tcPr/>
                </a:tc>
                <a:extLst>
                  <a:ext uri="{0D108BD9-81ED-4DB2-BD59-A6C34878D82A}">
                    <a16:rowId xmlns:a16="http://schemas.microsoft.com/office/drawing/2014/main" val="4217092383"/>
                  </a:ext>
                </a:extLst>
              </a:tr>
              <a:tr h="3349983">
                <a:tc>
                  <a:txBody>
                    <a:bodyPr/>
                    <a:lstStyle/>
                    <a:p>
                      <a:pPr algn="l"/>
                      <a:endParaRPr lang="en-US" sz="2800" dirty="0"/>
                    </a:p>
                  </a:txBody>
                  <a:tcPr/>
                </a:tc>
                <a:tc>
                  <a:txBody>
                    <a:bodyPr/>
                    <a:lstStyle/>
                    <a:p>
                      <a:pPr algn="l"/>
                      <a:endParaRPr lang="en-US" sz="2800" dirty="0"/>
                    </a:p>
                  </a:txBody>
                  <a:tcPr/>
                </a:tc>
                <a:tc>
                  <a:txBody>
                    <a:bodyPr/>
                    <a:lstStyle/>
                    <a:p>
                      <a:pPr algn="l"/>
                      <a:endParaRPr lang="en-US" sz="2800" dirty="0"/>
                    </a:p>
                  </a:txBody>
                  <a:tcPr/>
                </a:tc>
                <a:extLst>
                  <a:ext uri="{0D108BD9-81ED-4DB2-BD59-A6C34878D82A}">
                    <a16:rowId xmlns:a16="http://schemas.microsoft.com/office/drawing/2014/main" val="2146574856"/>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654" y="1894554"/>
            <a:ext cx="565751" cy="5657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689" y="1953634"/>
            <a:ext cx="506671" cy="5066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7024" y="377372"/>
            <a:ext cx="887846" cy="887846"/>
          </a:xfrm>
          <a:prstGeom prst="rect">
            <a:avLst/>
          </a:prstGeom>
        </p:spPr>
      </p:pic>
    </p:spTree>
    <p:extLst>
      <p:ext uri="{BB962C8B-B14F-4D97-AF65-F5344CB8AC3E}">
        <p14:creationId xmlns:p14="http://schemas.microsoft.com/office/powerpoint/2010/main" val="2612214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9170" y="1520826"/>
            <a:ext cx="10905699" cy="3881904"/>
          </a:xfrm>
        </p:spPr>
        <p:txBody>
          <a:bodyPr/>
          <a:lstStyle/>
          <a:p>
            <a:pPr marL="457200" lvl="1" indent="0">
              <a:buClr>
                <a:srgbClr val="FFC000"/>
              </a:buClr>
              <a:buNone/>
              <a:defRPr/>
            </a:pPr>
            <a:r>
              <a:rPr lang="en-IE" sz="1200" i="1" dirty="0" smtClean="0"/>
              <a:t/>
            </a:r>
            <a:br>
              <a:rPr lang="en-IE" sz="1200" i="1" dirty="0" smtClean="0"/>
            </a:br>
            <a:endParaRPr lang="en-IE" sz="1200" dirty="0" smtClean="0"/>
          </a:p>
          <a:p>
            <a:endParaRPr lang="en-US" sz="1600" dirty="0"/>
          </a:p>
        </p:txBody>
      </p:sp>
      <p:sp>
        <p:nvSpPr>
          <p:cNvPr id="3" name="Title 2"/>
          <p:cNvSpPr>
            <a:spLocks noGrp="1"/>
          </p:cNvSpPr>
          <p:nvPr>
            <p:ph type="title"/>
          </p:nvPr>
        </p:nvSpPr>
        <p:spPr>
          <a:xfrm>
            <a:off x="970721" y="482860"/>
            <a:ext cx="10744147" cy="782357"/>
          </a:xfrm>
        </p:spPr>
        <p:txBody>
          <a:bodyPr/>
          <a:lstStyle/>
          <a:p>
            <a:r>
              <a:rPr lang="en-GB" altLang="en-US" dirty="0"/>
              <a:t>Social Investment and Skills window </a:t>
            </a:r>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937564500"/>
              </p:ext>
            </p:extLst>
          </p:nvPr>
        </p:nvGraphicFramePr>
        <p:xfrm>
          <a:off x="809170" y="1874303"/>
          <a:ext cx="11078030" cy="4815840"/>
        </p:xfrm>
        <a:graphic>
          <a:graphicData uri="http://schemas.openxmlformats.org/drawingml/2006/table">
            <a:tbl>
              <a:tblPr firstRow="1" bandRow="1">
                <a:tableStyleId>{2D5ABB26-0587-4C30-8999-92F81FD0307C}</a:tableStyleId>
              </a:tblPr>
              <a:tblGrid>
                <a:gridCol w="5475516">
                  <a:extLst>
                    <a:ext uri="{9D8B030D-6E8A-4147-A177-3AD203B41FA5}">
                      <a16:colId xmlns:a16="http://schemas.microsoft.com/office/drawing/2014/main" val="977518091"/>
                    </a:ext>
                  </a:extLst>
                </a:gridCol>
                <a:gridCol w="957943">
                  <a:extLst>
                    <a:ext uri="{9D8B030D-6E8A-4147-A177-3AD203B41FA5}">
                      <a16:colId xmlns:a16="http://schemas.microsoft.com/office/drawing/2014/main" val="3372042301"/>
                    </a:ext>
                  </a:extLst>
                </a:gridCol>
                <a:gridCol w="4644571">
                  <a:extLst>
                    <a:ext uri="{9D8B030D-6E8A-4147-A177-3AD203B41FA5}">
                      <a16:colId xmlns:a16="http://schemas.microsoft.com/office/drawing/2014/main" val="1158628176"/>
                    </a:ext>
                  </a:extLst>
                </a:gridCol>
              </a:tblGrid>
              <a:tr h="3349983">
                <a:tc>
                  <a:txBody>
                    <a:bodyPr/>
                    <a:lstStyle/>
                    <a:p>
                      <a:pPr marL="0" indent="0" algn="l">
                        <a:buClr>
                          <a:srgbClr val="FFC000"/>
                        </a:buClr>
                        <a:buFont typeface="Arial" panose="020B0604020202020204" pitchFamily="34" charset="0"/>
                        <a:buNone/>
                        <a:defRPr/>
                      </a:pPr>
                      <a:r>
                        <a:rPr lang="en-IE" sz="2400" b="1" i="1" dirty="0" smtClean="0"/>
                        <a:t>Policy objectives:</a:t>
                      </a:r>
                    </a:p>
                    <a:p>
                      <a:pPr algn="just">
                        <a:buClr>
                          <a:srgbClr val="FFC000"/>
                        </a:buClr>
                        <a:defRPr/>
                      </a:pPr>
                      <a:endParaRPr lang="en-IE" sz="2400" b="1" i="1" dirty="0" smtClean="0"/>
                    </a:p>
                    <a:p>
                      <a:pPr marL="742950" lvl="1" indent="-285750" algn="just">
                        <a:buClr>
                          <a:srgbClr val="FFC000"/>
                        </a:buClr>
                        <a:buFont typeface="Wingdings" panose="05000000000000000000" pitchFamily="2" charset="2"/>
                        <a:buChar char="§"/>
                      </a:pPr>
                      <a:r>
                        <a:rPr lang="en-US" altLang="en-US" sz="1800" b="0" dirty="0" smtClean="0"/>
                        <a:t>Social resilience and inclusiveness of the Union through projects contributing to the objectives of the European Pillar of Social Rights</a:t>
                      </a:r>
                    </a:p>
                    <a:p>
                      <a:pPr marL="742950" lvl="1" indent="-285750" algn="just">
                        <a:buClr>
                          <a:srgbClr val="FFC000"/>
                        </a:buClr>
                        <a:buFont typeface="Wingdings" panose="05000000000000000000" pitchFamily="2" charset="2"/>
                        <a:buChar char="§"/>
                      </a:pPr>
                      <a:endParaRPr lang="en-US" altLang="en-US" sz="1800" b="0" dirty="0" smtClean="0"/>
                    </a:p>
                    <a:p>
                      <a:pPr marL="742950" lvl="1" indent="-285750" algn="just">
                        <a:buClr>
                          <a:srgbClr val="FFC000"/>
                        </a:buClr>
                        <a:buFont typeface="Wingdings" panose="05000000000000000000" pitchFamily="2" charset="2"/>
                        <a:buChar char="§"/>
                      </a:pPr>
                      <a:r>
                        <a:rPr lang="en-US" altLang="en-US" sz="1800" b="0" dirty="0" smtClean="0"/>
                        <a:t>Microfinance, social enterprise finance and the social impact and social economy</a:t>
                      </a:r>
                    </a:p>
                    <a:p>
                      <a:pPr marL="742950" lvl="1" indent="-285750" algn="just">
                        <a:buClr>
                          <a:srgbClr val="FFC000"/>
                        </a:buClr>
                        <a:buFont typeface="Wingdings" panose="05000000000000000000" pitchFamily="2" charset="2"/>
                        <a:buChar char="§"/>
                      </a:pPr>
                      <a:endParaRPr lang="en-US" altLang="en-US" sz="1800" b="0" dirty="0" smtClean="0"/>
                    </a:p>
                    <a:p>
                      <a:pPr marL="742950" lvl="1" indent="-285750" algn="just">
                        <a:buClr>
                          <a:srgbClr val="FFC000"/>
                        </a:buClr>
                        <a:buFont typeface="Wingdings" panose="05000000000000000000" pitchFamily="2" charset="2"/>
                        <a:buChar char="§"/>
                      </a:pPr>
                      <a:r>
                        <a:rPr lang="en-US" altLang="en-US" sz="1800" b="0" dirty="0" smtClean="0"/>
                        <a:t>Social infrastructure (incl. social services, social and student housing, education infrastructure, health infrastructure)</a:t>
                      </a:r>
                    </a:p>
                    <a:p>
                      <a:pPr marL="742950" lvl="1" indent="-285750" algn="just">
                        <a:buClr>
                          <a:srgbClr val="FFC000"/>
                        </a:buClr>
                        <a:buFont typeface="Wingdings" panose="05000000000000000000" pitchFamily="2" charset="2"/>
                        <a:buChar char="§"/>
                      </a:pPr>
                      <a:endParaRPr lang="en-US" altLang="en-US" sz="1800" b="0" dirty="0" smtClean="0"/>
                    </a:p>
                    <a:p>
                      <a:pPr marL="742950" lvl="1" indent="-285750" algn="just">
                        <a:buClr>
                          <a:srgbClr val="FFC000"/>
                        </a:buClr>
                        <a:buFont typeface="Wingdings" panose="05000000000000000000" pitchFamily="2" charset="2"/>
                        <a:buChar char="§"/>
                      </a:pPr>
                      <a:r>
                        <a:rPr lang="en-US" altLang="en-US" sz="1800" b="0" dirty="0" smtClean="0"/>
                        <a:t>Skills, education and training</a:t>
                      </a:r>
                    </a:p>
                    <a:p>
                      <a:pPr algn="l"/>
                      <a:endParaRPr lang="en-US" sz="2800" dirty="0"/>
                    </a:p>
                  </a:txBody>
                  <a:tcPr/>
                </a:tc>
                <a:tc>
                  <a:txBody>
                    <a:bodyPr/>
                    <a:lstStyle/>
                    <a:p>
                      <a:pPr algn="l"/>
                      <a:endParaRPr lang="en-US" sz="2800" dirty="0"/>
                    </a:p>
                  </a:txBody>
                  <a:tcPr/>
                </a:tc>
                <a:tc>
                  <a:txBody>
                    <a:bodyPr/>
                    <a:lstStyle/>
                    <a:p>
                      <a:pPr marL="0" indent="0" algn="l">
                        <a:buClr>
                          <a:srgbClr val="FFC000"/>
                        </a:buClr>
                        <a:buFont typeface="Arial" panose="020B0604020202020204" pitchFamily="34" charset="0"/>
                        <a:buNone/>
                        <a:defRPr/>
                      </a:pPr>
                      <a:r>
                        <a:rPr lang="en-IE" sz="2400" b="1" i="1" dirty="0" smtClean="0"/>
                        <a:t>Final recipients targeted</a:t>
                      </a:r>
                      <a:r>
                        <a:rPr lang="en-GB" sz="2400" b="1" i="1" dirty="0" smtClean="0"/>
                        <a:t>:</a:t>
                      </a:r>
                      <a:br>
                        <a:rPr lang="en-GB" sz="2400" b="1" i="1" dirty="0" smtClean="0"/>
                      </a:br>
                      <a:endParaRPr lang="en-GB" sz="2400" b="1" i="1" dirty="0" smtClean="0"/>
                    </a:p>
                    <a:p>
                      <a:pPr marL="742950" lvl="1" indent="-285750">
                        <a:buClr>
                          <a:srgbClr val="FFC000"/>
                        </a:buClr>
                        <a:buFont typeface="Wingdings" panose="05000000000000000000" pitchFamily="2" charset="2"/>
                        <a:buChar char="§"/>
                      </a:pPr>
                      <a:r>
                        <a:rPr lang="en-IE" altLang="en-US" sz="1800" b="0" dirty="0" smtClean="0"/>
                        <a:t>Micro-enterprises, social enterprises, vulnerable groups, self-employed, education and training providers, </a:t>
                      </a:r>
                    </a:p>
                    <a:p>
                      <a:pPr marL="742950" lvl="1" indent="-285750">
                        <a:buClr>
                          <a:srgbClr val="FFC000"/>
                        </a:buClr>
                        <a:buFont typeface="Wingdings" panose="05000000000000000000" pitchFamily="2" charset="2"/>
                        <a:buChar char="§"/>
                      </a:pPr>
                      <a:endParaRPr lang="en-IE" altLang="en-US" sz="1800" b="0" dirty="0" smtClean="0"/>
                    </a:p>
                    <a:p>
                      <a:pPr marL="742950" lvl="1" indent="-285750">
                        <a:buClr>
                          <a:srgbClr val="FFC000"/>
                        </a:buClr>
                        <a:buFont typeface="Wingdings" panose="05000000000000000000" pitchFamily="2" charset="2"/>
                        <a:buChar char="§"/>
                      </a:pPr>
                      <a:r>
                        <a:rPr lang="en-IE" altLang="en-US" sz="1800" b="0" dirty="0" smtClean="0"/>
                        <a:t>NGOs,</a:t>
                      </a:r>
                      <a:r>
                        <a:rPr lang="en-US" altLang="en-US" sz="1800" b="0" dirty="0" smtClean="0"/>
                        <a:t> health authorities, health service providers (public and private)</a:t>
                      </a:r>
                      <a:endParaRPr lang="en-IE" altLang="en-US" sz="1800" b="0" dirty="0" smtClean="0"/>
                    </a:p>
                    <a:p>
                      <a:pPr algn="l"/>
                      <a:endParaRPr lang="en-US" sz="2800" dirty="0"/>
                    </a:p>
                  </a:txBody>
                  <a:tcPr/>
                </a:tc>
                <a:extLst>
                  <a:ext uri="{0D108BD9-81ED-4DB2-BD59-A6C34878D82A}">
                    <a16:rowId xmlns:a16="http://schemas.microsoft.com/office/drawing/2014/main" val="4217092383"/>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298" y="414647"/>
            <a:ext cx="850570" cy="850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698" y="1815223"/>
            <a:ext cx="565751" cy="5657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81" y="1874303"/>
            <a:ext cx="506671" cy="506671"/>
          </a:xfrm>
          <a:prstGeom prst="rect">
            <a:avLst/>
          </a:prstGeom>
        </p:spPr>
      </p:pic>
    </p:spTree>
    <p:extLst>
      <p:ext uri="{BB962C8B-B14F-4D97-AF65-F5344CB8AC3E}">
        <p14:creationId xmlns:p14="http://schemas.microsoft.com/office/powerpoint/2010/main" val="23707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smtClean="0"/>
              <a:t>4. </a:t>
            </a:r>
            <a:r>
              <a:rPr lang="fr-BE" dirty="0" smtClean="0"/>
              <a:t>InvestEU </a:t>
            </a:r>
            <a:r>
              <a:rPr lang="fr-BE" dirty="0" err="1" smtClean="0"/>
              <a:t>Advisory</a:t>
            </a:r>
            <a:r>
              <a:rPr lang="fr-BE" dirty="0" smtClean="0"/>
              <a:t> Hub and Portal</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3506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76654" y="1422388"/>
            <a:ext cx="2520000" cy="4320000"/>
          </a:xfrm>
          <a:prstGeom prst="roundRect">
            <a:avLst/>
          </a:prstGeom>
          <a:solidFill>
            <a:srgbClr val="009FBA"/>
          </a:solidFill>
          <a:ln>
            <a:noFill/>
          </a:ln>
          <a:effectLst/>
        </p:spPr>
        <p:txBody>
          <a:bodyPr wrap="square" rtlCol="0">
            <a:spAutoFit/>
          </a:bodyPr>
          <a:lstStyle/>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p:txBody>
      </p:sp>
      <p:sp>
        <p:nvSpPr>
          <p:cNvPr id="8" name="Rounded Rectangle 7"/>
          <p:cNvSpPr/>
          <p:nvPr/>
        </p:nvSpPr>
        <p:spPr>
          <a:xfrm>
            <a:off x="8231577" y="3041636"/>
            <a:ext cx="1116000" cy="684000"/>
          </a:xfrm>
          <a:prstGeom prst="roundRect">
            <a:avLst/>
          </a:prstGeom>
          <a:solidFill>
            <a:srgbClr val="13317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342900"/>
            <a:r>
              <a:rPr lang="en-GB" sz="1100" kern="0" dirty="0">
                <a:solidFill>
                  <a:srgbClr val="FFFFFF"/>
                </a:solidFill>
                <a:latin typeface="Calibri" panose="020F0502020204030204" pitchFamily="34" charset="0"/>
                <a:cs typeface="Calibri" panose="020F0502020204030204" pitchFamily="34" charset="0"/>
              </a:rPr>
              <a:t>Non-financial intermediaries</a:t>
            </a:r>
          </a:p>
        </p:txBody>
      </p:sp>
      <p:sp>
        <p:nvSpPr>
          <p:cNvPr id="9" name="Rounded Rectangle 8"/>
          <p:cNvSpPr/>
          <p:nvPr/>
        </p:nvSpPr>
        <p:spPr>
          <a:xfrm>
            <a:off x="8251957" y="1824840"/>
            <a:ext cx="1116000" cy="684000"/>
          </a:xfrm>
          <a:prstGeom prst="roundRect">
            <a:avLst/>
          </a:prstGeom>
          <a:solidFill>
            <a:srgbClr val="13317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342900"/>
            <a:r>
              <a:rPr lang="en-GB" sz="1100" kern="0" dirty="0">
                <a:solidFill>
                  <a:srgbClr val="FFFFFF"/>
                </a:solidFill>
                <a:latin typeface="Calibri" panose="020F0502020204030204" pitchFamily="34" charset="0"/>
                <a:cs typeface="Calibri" panose="020F0502020204030204" pitchFamily="34" charset="0"/>
              </a:rPr>
              <a:t>Financial intermediaries</a:t>
            </a:r>
          </a:p>
        </p:txBody>
      </p:sp>
      <p:sp>
        <p:nvSpPr>
          <p:cNvPr id="10" name="TextBox 9"/>
          <p:cNvSpPr txBox="1"/>
          <p:nvPr/>
        </p:nvSpPr>
        <p:spPr>
          <a:xfrm>
            <a:off x="4527345" y="1271803"/>
            <a:ext cx="3096000" cy="4680000"/>
          </a:xfrm>
          <a:prstGeom prst="roundRect">
            <a:avLst/>
          </a:prstGeom>
          <a:solidFill>
            <a:srgbClr val="7030A0"/>
          </a:solidFill>
          <a:ln>
            <a:noFill/>
          </a:ln>
          <a:effectLst/>
        </p:spPr>
        <p:txBody>
          <a:bodyPr wrap="square" tIns="81000" bIns="0" rtlCol="0">
            <a:spAutoFit/>
          </a:bodyPr>
          <a:lstStyle/>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spcAft>
                <a:spcPts val="900"/>
              </a:spcAft>
              <a:defRPr/>
            </a:pPr>
            <a:endParaRPr lang="en-GB" sz="1500" kern="0" dirty="0" smtClean="0">
              <a:solidFill>
                <a:srgbClr val="FFFFFF"/>
              </a:solidFill>
              <a:latin typeface="Calibri" panose="020F0502020204030204" pitchFamily="34" charset="0"/>
              <a:cs typeface="Calibri" panose="020F0502020204030204" pitchFamily="34" charset="0"/>
            </a:endParaRPr>
          </a:p>
          <a:p>
            <a:pPr algn="r" defTabSz="685800">
              <a:spcAft>
                <a:spcPts val="900"/>
              </a:spcAft>
              <a:defRPr/>
            </a:pPr>
            <a:endParaRPr lang="en-GB" sz="1500" kern="0" dirty="0" smtClean="0">
              <a:solidFill>
                <a:srgbClr val="FFFFFF"/>
              </a:solidFill>
              <a:latin typeface="Calibri" panose="020F0502020204030204" pitchFamily="34" charset="0"/>
              <a:cs typeface="Calibri" panose="020F0502020204030204" pitchFamily="34" charset="0"/>
            </a:endParaRPr>
          </a:p>
          <a:p>
            <a:pPr algn="r" defTabSz="685800">
              <a:spcAft>
                <a:spcPts val="900"/>
              </a:spcAft>
              <a:defRPr/>
            </a:pPr>
            <a:endParaRPr lang="en-GB" sz="1500" kern="0" dirty="0" smtClean="0">
              <a:solidFill>
                <a:srgbClr val="FFFFFF"/>
              </a:solidFill>
              <a:latin typeface="Calibri" panose="020F0502020204030204" pitchFamily="34" charset="0"/>
              <a:cs typeface="Calibri" panose="020F0502020204030204" pitchFamily="34" charset="0"/>
            </a:endParaRPr>
          </a:p>
          <a:p>
            <a:pPr algn="r" defTabSz="685800">
              <a:spcAft>
                <a:spcPts val="900"/>
              </a:spcAft>
              <a:defRPr/>
            </a:pPr>
            <a:endParaRPr lang="en-GB" sz="1500" kern="0" dirty="0">
              <a:solidFill>
                <a:srgbClr val="FFFFFF"/>
              </a:solidFill>
              <a:latin typeface="Calibri" panose="020F0502020204030204" pitchFamily="34" charset="0"/>
              <a:cs typeface="Calibri" panose="020F0502020204030204" pitchFamily="34" charset="0"/>
            </a:endParaRPr>
          </a:p>
          <a:p>
            <a:pPr algn="r" defTabSz="685800">
              <a:spcAft>
                <a:spcPts val="900"/>
              </a:spcAft>
              <a:defRPr/>
            </a:pPr>
            <a:endParaRPr lang="en-GB" sz="1500" kern="0" dirty="0">
              <a:solidFill>
                <a:srgbClr val="FFFFFF"/>
              </a:solidFill>
              <a:latin typeface="Calibri" panose="020F0502020204030204" pitchFamily="34" charset="0"/>
              <a:cs typeface="Calibri" panose="020F0502020204030204" pitchFamily="34" charset="0"/>
            </a:endParaRPr>
          </a:p>
          <a:p>
            <a:pPr algn="r" defTabSz="685800">
              <a:spcAft>
                <a:spcPts val="900"/>
              </a:spcAft>
              <a:defRPr/>
            </a:pPr>
            <a:endParaRPr lang="en-GB" sz="1500" kern="0" dirty="0" smtClean="0">
              <a:solidFill>
                <a:srgbClr val="FFFFFF"/>
              </a:solidFill>
              <a:latin typeface="Calibri" panose="020F0502020204030204" pitchFamily="34" charset="0"/>
              <a:cs typeface="Calibri" panose="020F0502020204030204" pitchFamily="34" charset="0"/>
            </a:endParaRPr>
          </a:p>
        </p:txBody>
      </p:sp>
      <p:sp>
        <p:nvSpPr>
          <p:cNvPr id="11" name="Rounded Rectangle 10"/>
          <p:cNvSpPr/>
          <p:nvPr/>
        </p:nvSpPr>
        <p:spPr>
          <a:xfrm>
            <a:off x="4938576" y="4675873"/>
            <a:ext cx="1113605" cy="85003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85800">
              <a:lnSpc>
                <a:spcPct val="115000"/>
              </a:lnSpc>
              <a:spcAft>
                <a:spcPts val="750"/>
              </a:spcAft>
              <a:defRPr/>
            </a:pPr>
            <a:r>
              <a:rPr lang="en-GB" sz="1100" kern="0" dirty="0">
                <a:solidFill>
                  <a:srgbClr val="1F497D"/>
                </a:solidFill>
                <a:latin typeface="Calibri" panose="020F0502020204030204" pitchFamily="34" charset="0"/>
                <a:ea typeface="Calibri" panose="020F0502020204030204" pitchFamily="34" charset="0"/>
                <a:cs typeface="Calibri" panose="020F0502020204030204" pitchFamily="34" charset="0"/>
              </a:rPr>
              <a:t>External Service Providers</a:t>
            </a:r>
            <a:endParaRPr lang="fr-FR" sz="11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Left Brace 11"/>
          <p:cNvSpPr/>
          <p:nvPr/>
        </p:nvSpPr>
        <p:spPr>
          <a:xfrm rot="10800000">
            <a:off x="6075345" y="4681958"/>
            <a:ext cx="318761" cy="842448"/>
          </a:xfrm>
          <a:prstGeom prst="leftBrace">
            <a:avLst/>
          </a:prstGeom>
          <a:noFill/>
          <a:ln w="12700" cap="flat" cmpd="sng" algn="ctr">
            <a:solidFill>
              <a:schemeClr val="bg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2000" kern="0">
              <a:solidFill>
                <a:schemeClr val="bg1"/>
              </a:solidFill>
              <a:latin typeface="Calibri" panose="020F0502020204030204" pitchFamily="34" charset="0"/>
              <a:cs typeface="Calibri" panose="020F0502020204030204" pitchFamily="34" charset="0"/>
            </a:endParaRPr>
          </a:p>
        </p:txBody>
      </p:sp>
      <p:sp>
        <p:nvSpPr>
          <p:cNvPr id="13" name="Rounded Rectangle 12"/>
          <p:cNvSpPr/>
          <p:nvPr/>
        </p:nvSpPr>
        <p:spPr>
          <a:xfrm>
            <a:off x="6251022" y="4839892"/>
            <a:ext cx="889464" cy="665976"/>
          </a:xfrm>
          <a:prstGeom prst="round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85800">
              <a:lnSpc>
                <a:spcPct val="115000"/>
              </a:lnSpc>
              <a:spcAft>
                <a:spcPts val="750"/>
              </a:spcAft>
              <a:defRPr/>
            </a:pPr>
            <a:r>
              <a:rPr lang="fr-BE" sz="1100" kern="0" dirty="0">
                <a:solidFill>
                  <a:schemeClr val="bg1"/>
                </a:solidFill>
                <a:latin typeface="Calibri" panose="020F0502020204030204" pitchFamily="34" charset="0"/>
                <a:ea typeface="Calibri" panose="020F0502020204030204" pitchFamily="34" charset="0"/>
                <a:cs typeface="Calibri" panose="020F0502020204030204" pitchFamily="34" charset="0"/>
              </a:rPr>
              <a:t>Call for tenders</a:t>
            </a:r>
            <a:endParaRPr lang="fr-FR" sz="11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13"/>
          <p:cNvSpPr/>
          <p:nvPr/>
        </p:nvSpPr>
        <p:spPr>
          <a:xfrm>
            <a:off x="4739877" y="1524615"/>
            <a:ext cx="2400609" cy="2780945"/>
          </a:xfrm>
          <a:prstGeom prst="roundRect">
            <a:avLst/>
          </a:prstGeom>
          <a:solidFill>
            <a:srgbClr val="2D2D8A">
              <a:lumMod val="40000"/>
              <a:lumOff val="60000"/>
            </a:srgbClr>
          </a:solidFill>
          <a:ln w="9525" cap="flat" cmpd="sng" algn="ctr">
            <a:noFill/>
            <a:prstDash val="solid"/>
          </a:ln>
          <a:effectLst>
            <a:outerShdw blurRad="40000" dist="23000" dir="5400000" rotWithShape="0">
              <a:srgbClr val="000000">
                <a:alpha val="35000"/>
              </a:srgbClr>
            </a:outerShdw>
          </a:effectLst>
        </p:spPr>
        <p:txBody>
          <a:bodyPr tIns="0" bIns="0" rtlCol="0" anchor="b"/>
          <a:lstStyle/>
          <a:p>
            <a:pPr defTabSz="342900">
              <a:defRPr/>
            </a:pPr>
            <a:r>
              <a:rPr lang="en-GB" sz="1200" kern="0" dirty="0" smtClean="0">
                <a:solidFill>
                  <a:srgbClr val="FFFFFF"/>
                </a:solidFill>
                <a:latin typeface="Calibri" panose="020F0502020204030204" pitchFamily="34" charset="0"/>
                <a:cs typeface="Calibri" panose="020F0502020204030204" pitchFamily="34" charset="0"/>
              </a:rPr>
              <a:t>	</a:t>
            </a:r>
            <a:endParaRPr lang="en-GB" sz="1200" kern="0" dirty="0">
              <a:solidFill>
                <a:srgbClr val="FFFFFF"/>
              </a:solidFill>
              <a:latin typeface="Calibri" panose="020F0502020204030204" pitchFamily="34" charset="0"/>
              <a:cs typeface="Calibri" panose="020F0502020204030204" pitchFamily="34" charset="0"/>
            </a:endParaRPr>
          </a:p>
        </p:txBody>
      </p:sp>
      <p:sp>
        <p:nvSpPr>
          <p:cNvPr id="15" name="Rounded Rectangle 14"/>
          <p:cNvSpPr/>
          <p:nvPr/>
        </p:nvSpPr>
        <p:spPr>
          <a:xfrm>
            <a:off x="4965332" y="1660210"/>
            <a:ext cx="1008000" cy="72000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defRPr/>
            </a:pPr>
            <a:r>
              <a:rPr lang="en-GB" sz="1100" kern="0" dirty="0">
                <a:solidFill>
                  <a:srgbClr val="1F497D"/>
                </a:solidFill>
                <a:latin typeface="Calibri" panose="020F0502020204030204" pitchFamily="34" charset="0"/>
                <a:ea typeface="Calibri" panose="020F0502020204030204" pitchFamily="34" charset="0"/>
                <a:cs typeface="Calibri" panose="020F0502020204030204" pitchFamily="34" charset="0"/>
              </a:rPr>
              <a:t>EIB Group</a:t>
            </a:r>
            <a:endParaRPr lang="fr-FR" sz="11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4978641" y="2501691"/>
            <a:ext cx="1008000" cy="72000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defRPr/>
            </a:pPr>
            <a:endParaRPr lang="en-GB" sz="900" kern="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algn="ctr" defTabSz="685800">
              <a:lnSpc>
                <a:spcPct val="115000"/>
              </a:lnSpc>
              <a:defRPr/>
            </a:pPr>
            <a:r>
              <a:rPr lang="en-GB" sz="1100" kern="0" dirty="0">
                <a:solidFill>
                  <a:srgbClr val="1F497D"/>
                </a:solidFill>
                <a:latin typeface="Calibri" panose="020F0502020204030204" pitchFamily="34" charset="0"/>
                <a:ea typeface="Calibri" panose="020F0502020204030204" pitchFamily="34" charset="0"/>
                <a:cs typeface="Calibri" panose="020F0502020204030204" pitchFamily="34" charset="0"/>
              </a:rPr>
              <a:t>International Financial Institutions </a:t>
            </a:r>
          </a:p>
          <a:p>
            <a:pPr algn="ctr" defTabSz="685800">
              <a:lnSpc>
                <a:spcPct val="115000"/>
              </a:lnSpc>
              <a:spcAft>
                <a:spcPts val="750"/>
              </a:spcAft>
              <a:defRPr/>
            </a:pPr>
            <a:endParaRPr lang="fr-FR" sz="825"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4986649" y="3312615"/>
            <a:ext cx="1008000" cy="720000"/>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15000"/>
              </a:lnSpc>
              <a:spcAft>
                <a:spcPts val="750"/>
              </a:spcAft>
              <a:defRPr/>
            </a:pPr>
            <a:r>
              <a:rPr lang="en-GB" sz="1100" kern="0" dirty="0">
                <a:solidFill>
                  <a:srgbClr val="1F497D"/>
                </a:solidFill>
                <a:latin typeface="Calibri" panose="020F0502020204030204" pitchFamily="34" charset="0"/>
                <a:ea typeface="Calibri" panose="020F0502020204030204" pitchFamily="34" charset="0"/>
                <a:cs typeface="Calibri" panose="020F0502020204030204" pitchFamily="34" charset="0"/>
              </a:rPr>
              <a:t>NPBIs</a:t>
            </a:r>
            <a:endParaRPr lang="fr-FR" sz="11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Left Brace 17"/>
          <p:cNvSpPr/>
          <p:nvPr/>
        </p:nvSpPr>
        <p:spPr>
          <a:xfrm rot="10800000">
            <a:off x="5993647" y="2481636"/>
            <a:ext cx="180000" cy="1548000"/>
          </a:xfrm>
          <a:prstGeom prst="leftBrace">
            <a:avLst/>
          </a:prstGeom>
          <a:noFill/>
          <a:ln w="127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500" kern="0">
              <a:solidFill>
                <a:sysClr val="windowText" lastClr="000000"/>
              </a:solidFill>
              <a:latin typeface="Calibri" panose="020F0502020204030204" pitchFamily="34" charset="0"/>
              <a:cs typeface="Calibri" panose="020F0502020204030204" pitchFamily="34" charset="0"/>
            </a:endParaRPr>
          </a:p>
        </p:txBody>
      </p:sp>
      <p:sp>
        <p:nvSpPr>
          <p:cNvPr id="19" name="Rounded Rectangle 18"/>
          <p:cNvSpPr/>
          <p:nvPr/>
        </p:nvSpPr>
        <p:spPr>
          <a:xfrm>
            <a:off x="6251022" y="3054720"/>
            <a:ext cx="881298" cy="451281"/>
          </a:xfrm>
          <a:prstGeom prst="round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685800">
              <a:lnSpc>
                <a:spcPct val="115000"/>
              </a:lnSpc>
              <a:spcAft>
                <a:spcPts val="750"/>
              </a:spcAft>
              <a:defRPr/>
            </a:pPr>
            <a:r>
              <a:rPr lang="en-GB" sz="1100" kern="0" dirty="0">
                <a:solidFill>
                  <a:srgbClr val="000000"/>
                </a:solidFill>
                <a:latin typeface="Calibri" panose="020F0502020204030204" pitchFamily="34" charset="0"/>
                <a:ea typeface="Calibri" panose="020F0502020204030204" pitchFamily="34" charset="0"/>
                <a:cs typeface="Calibri" panose="020F0502020204030204" pitchFamily="34" charset="0"/>
              </a:rPr>
              <a:t>Call for Proposals</a:t>
            </a:r>
            <a:endParaRPr lang="fr-FR" sz="11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p:cNvSpPr txBox="1"/>
          <p:nvPr/>
        </p:nvSpPr>
        <p:spPr>
          <a:xfrm>
            <a:off x="1603529" y="1373401"/>
            <a:ext cx="2772000" cy="4464000"/>
          </a:xfrm>
          <a:prstGeom prst="roundRect">
            <a:avLst/>
          </a:prstGeom>
          <a:solidFill>
            <a:srgbClr val="009FBA"/>
          </a:solidFill>
          <a:ln>
            <a:noFill/>
          </a:ln>
          <a:effectLst/>
        </p:spPr>
        <p:txBody>
          <a:bodyPr wrap="square" rtlCol="0">
            <a:spAutoFit/>
          </a:bodyPr>
          <a:lstStyle/>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sz="2100" kern="0" dirty="0">
              <a:solidFill>
                <a:srgbClr val="FFFFFF"/>
              </a:solidFill>
              <a:latin typeface="Calibri" panose="020F0502020204030204" pitchFamily="34" charset="0"/>
              <a:cs typeface="Calibri" panose="020F0502020204030204" pitchFamily="34" charset="0"/>
            </a:endParaRPr>
          </a:p>
          <a:p>
            <a:pPr algn="r" defTabSz="685800">
              <a:defRPr/>
            </a:pPr>
            <a:endParaRPr lang="en-GB" kern="0" dirty="0" smtClean="0">
              <a:solidFill>
                <a:srgbClr val="FFFFFF"/>
              </a:solidFill>
              <a:latin typeface="Calibri" panose="020F0502020204030204" pitchFamily="34" charset="0"/>
              <a:cs typeface="Calibri" panose="020F0502020204030204" pitchFamily="34" charset="0"/>
            </a:endParaRPr>
          </a:p>
          <a:p>
            <a:pPr algn="ctr" defTabSz="685800">
              <a:defRPr/>
            </a:pPr>
            <a:r>
              <a:rPr lang="en-GB" kern="0" dirty="0" smtClean="0">
                <a:solidFill>
                  <a:srgbClr val="FFFFFF"/>
                </a:solidFill>
                <a:latin typeface="Calibri" panose="020F0502020204030204" pitchFamily="34" charset="0"/>
                <a:cs typeface="Calibri" panose="020F0502020204030204" pitchFamily="34" charset="0"/>
              </a:rPr>
              <a:t>Invest EU advisory hub</a:t>
            </a:r>
            <a:endParaRPr lang="en-GB" sz="1500" kern="0" dirty="0">
              <a:solidFill>
                <a:srgbClr val="FFFFFF"/>
              </a:solidFill>
              <a:latin typeface="Calibri" panose="020F0502020204030204" pitchFamily="34" charset="0"/>
              <a:cs typeface="Calibri" panose="020F0502020204030204" pitchFamily="34" charset="0"/>
            </a:endParaRPr>
          </a:p>
        </p:txBody>
      </p:sp>
      <p:sp>
        <p:nvSpPr>
          <p:cNvPr id="24" name="Rounded Rectangle 23"/>
          <p:cNvSpPr/>
          <p:nvPr/>
        </p:nvSpPr>
        <p:spPr>
          <a:xfrm>
            <a:off x="1947288" y="1974152"/>
            <a:ext cx="2162633" cy="1320721"/>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t" anchorCtr="0" forceAA="0" compatLnSpc="1">
            <a:prstTxWarp prst="textNoShape">
              <a:avLst/>
            </a:prstTxWarp>
            <a:noAutofit/>
          </a:bodyPr>
          <a:lstStyle/>
          <a:p>
            <a:pPr algn="ctr" defTabSz="685800">
              <a:lnSpc>
                <a:spcPct val="115000"/>
              </a:lnSpc>
              <a:spcAft>
                <a:spcPts val="750"/>
              </a:spcAft>
              <a:defRPr/>
            </a:pPr>
            <a:r>
              <a:rPr lang="en-GB" sz="1100" kern="0" dirty="0">
                <a:solidFill>
                  <a:srgbClr val="1F497D"/>
                </a:solidFill>
                <a:latin typeface="Calibri" panose="020F0502020204030204" pitchFamily="34" charset="0"/>
                <a:ea typeface="Calibri" panose="020F0502020204030204" pitchFamily="34" charset="0"/>
                <a:cs typeface="Calibri" panose="020F0502020204030204" pitchFamily="34" charset="0"/>
              </a:rPr>
              <a:t>Cross Sectoral </a:t>
            </a:r>
            <a:r>
              <a:rPr lang="en-GB" sz="1100" kern="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Component</a:t>
            </a:r>
            <a:endParaRPr lang="fr-FR" sz="11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ounded Rectangle 24"/>
          <p:cNvSpPr/>
          <p:nvPr/>
        </p:nvSpPr>
        <p:spPr>
          <a:xfrm>
            <a:off x="1700804" y="3836885"/>
            <a:ext cx="2596295" cy="1663731"/>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t" anchorCtr="0" forceAA="0" compatLnSpc="1">
            <a:prstTxWarp prst="textNoShape">
              <a:avLst/>
            </a:prstTxWarp>
            <a:noAutofit/>
          </a:bodyPr>
          <a:lstStyle/>
          <a:p>
            <a:pPr algn="ctr" defTabSz="685800">
              <a:lnSpc>
                <a:spcPct val="115000"/>
              </a:lnSpc>
              <a:spcAft>
                <a:spcPts val="750"/>
              </a:spcAft>
              <a:defRPr/>
            </a:pPr>
            <a:r>
              <a:rPr lang="en-GB" sz="1100" kern="0" dirty="0">
                <a:solidFill>
                  <a:srgbClr val="1F497D"/>
                </a:solidFill>
                <a:latin typeface="Calibri" panose="020F0502020204030204" pitchFamily="34" charset="0"/>
                <a:ea typeface="Calibri" panose="020F0502020204030204" pitchFamily="34" charset="0"/>
                <a:cs typeface="Calibri" panose="020F0502020204030204" pitchFamily="34" charset="0"/>
              </a:rPr>
              <a:t>Policy Windows</a:t>
            </a:r>
            <a:endParaRPr lang="fr-FR" sz="11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ounded Rectangle 25"/>
          <p:cNvSpPr/>
          <p:nvPr/>
        </p:nvSpPr>
        <p:spPr>
          <a:xfrm>
            <a:off x="1807977" y="4168624"/>
            <a:ext cx="1188000" cy="576000"/>
          </a:xfrm>
          <a:prstGeom prst="roundRect">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tIns="0" bIns="0" rtlCol="0" anchor="t"/>
          <a:lstStyle/>
          <a:p>
            <a:pPr algn="ctr" defTabSz="342900">
              <a:defRPr/>
            </a:pPr>
            <a:r>
              <a:rPr lang="en-GB" sz="1000" kern="0" dirty="0">
                <a:solidFill>
                  <a:srgbClr val="FFFFFF"/>
                </a:solidFill>
                <a:latin typeface="Calibri" panose="020F0502020204030204" pitchFamily="34" charset="0"/>
                <a:cs typeface="Calibri" panose="020F0502020204030204" pitchFamily="34" charset="0"/>
              </a:rPr>
              <a:t>Sustainable</a:t>
            </a:r>
            <a:r>
              <a:rPr lang="fr-BE" sz="1000" kern="0" dirty="0">
                <a:solidFill>
                  <a:srgbClr val="FFFFFF"/>
                </a:solidFill>
                <a:latin typeface="Calibri" panose="020F0502020204030204" pitchFamily="34" charset="0"/>
                <a:cs typeface="Calibri" panose="020F0502020204030204" pitchFamily="34" charset="0"/>
              </a:rPr>
              <a:t> Infrastructure</a:t>
            </a:r>
            <a:endParaRPr lang="fr-FR" sz="1000" kern="0" dirty="0">
              <a:solidFill>
                <a:srgbClr val="FFFFFF"/>
              </a:solidFill>
              <a:latin typeface="Calibri" panose="020F0502020204030204" pitchFamily="34" charset="0"/>
              <a:cs typeface="Calibri" panose="020F0502020204030204" pitchFamily="34" charset="0"/>
            </a:endParaRPr>
          </a:p>
        </p:txBody>
      </p:sp>
      <p:sp>
        <p:nvSpPr>
          <p:cNvPr id="27" name="Rounded Rectangle 26"/>
          <p:cNvSpPr/>
          <p:nvPr/>
        </p:nvSpPr>
        <p:spPr>
          <a:xfrm>
            <a:off x="3044258" y="4229807"/>
            <a:ext cx="1215894" cy="834091"/>
          </a:xfrm>
          <a:prstGeom prst="roundRect">
            <a:avLst>
              <a:gd name="adj" fmla="val 8825"/>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lIns="0" tIns="0" rIns="0" bIns="0" rtlCol="0" anchor="t"/>
          <a:lstStyle/>
          <a:p>
            <a:pPr algn="ctr" defTabSz="342900">
              <a:defRPr/>
            </a:pPr>
            <a:r>
              <a:rPr lang="en-GB" sz="1000" kern="0" dirty="0">
                <a:solidFill>
                  <a:srgbClr val="FFFFFF"/>
                </a:solidFill>
                <a:latin typeface="Calibri" panose="020F0502020204030204" pitchFamily="34" charset="0"/>
                <a:cs typeface="Calibri" panose="020F0502020204030204" pitchFamily="34" charset="0"/>
              </a:rPr>
              <a:t>Research</a:t>
            </a:r>
            <a:r>
              <a:rPr lang="fr-BE" sz="1000" kern="0" dirty="0">
                <a:solidFill>
                  <a:srgbClr val="FFFFFF"/>
                </a:solidFill>
                <a:latin typeface="Calibri" panose="020F0502020204030204" pitchFamily="34" charset="0"/>
                <a:cs typeface="Calibri" panose="020F0502020204030204" pitchFamily="34" charset="0"/>
              </a:rPr>
              <a:t>, Innovation, Digitalisation &amp; SMEs</a:t>
            </a:r>
            <a:endParaRPr lang="fr-FR" sz="1000" kern="0" dirty="0">
              <a:solidFill>
                <a:srgbClr val="FFFFFF"/>
              </a:solidFill>
              <a:latin typeface="Calibri" panose="020F0502020204030204" pitchFamily="34" charset="0"/>
              <a:cs typeface="Calibri" panose="020F0502020204030204" pitchFamily="34" charset="0"/>
            </a:endParaRPr>
          </a:p>
        </p:txBody>
      </p:sp>
      <p:sp>
        <p:nvSpPr>
          <p:cNvPr id="28" name="Rounded Rectangle 27"/>
          <p:cNvSpPr/>
          <p:nvPr/>
        </p:nvSpPr>
        <p:spPr>
          <a:xfrm>
            <a:off x="1807977" y="4827006"/>
            <a:ext cx="1188000" cy="576000"/>
          </a:xfrm>
          <a:prstGeom prst="roundRect">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lIns="0" tIns="0" rIns="0" bIns="0" rtlCol="0" anchor="t"/>
          <a:lstStyle/>
          <a:p>
            <a:pPr algn="ctr" defTabSz="342900">
              <a:defRPr/>
            </a:pPr>
            <a:r>
              <a:rPr lang="en-GB" sz="1000" kern="0" dirty="0">
                <a:solidFill>
                  <a:srgbClr val="FFFFFF"/>
                </a:solidFill>
                <a:latin typeface="Calibri" panose="020F0502020204030204" pitchFamily="34" charset="0"/>
                <a:cs typeface="Calibri" panose="020F0502020204030204" pitchFamily="34" charset="0"/>
              </a:rPr>
              <a:t>Social Investment &amp; skills</a:t>
            </a:r>
          </a:p>
        </p:txBody>
      </p:sp>
      <p:sp>
        <p:nvSpPr>
          <p:cNvPr id="29" name="Rounded Rectangle 28"/>
          <p:cNvSpPr/>
          <p:nvPr/>
        </p:nvSpPr>
        <p:spPr>
          <a:xfrm>
            <a:off x="2209242" y="2290819"/>
            <a:ext cx="1540977" cy="665741"/>
          </a:xfrm>
          <a:prstGeom prst="roundRect">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tIns="0" bIns="0" rtlCol="0" anchor="t"/>
          <a:lstStyle/>
          <a:p>
            <a:pPr algn="ctr" defTabSz="342900">
              <a:defRPr/>
            </a:pPr>
            <a:r>
              <a:rPr lang="en-GB" sz="1000" kern="0" dirty="0">
                <a:solidFill>
                  <a:srgbClr val="FFFFFF"/>
                </a:solidFill>
                <a:latin typeface="Calibri" panose="020F0502020204030204" pitchFamily="34" charset="0"/>
                <a:cs typeface="Calibri" panose="020F0502020204030204" pitchFamily="34" charset="0"/>
              </a:rPr>
              <a:t>Cross-Sectoral</a:t>
            </a:r>
          </a:p>
        </p:txBody>
      </p:sp>
      <p:sp>
        <p:nvSpPr>
          <p:cNvPr id="30" name="Down Arrow 29"/>
          <p:cNvSpPr/>
          <p:nvPr/>
        </p:nvSpPr>
        <p:spPr>
          <a:xfrm rot="16200000">
            <a:off x="4207350" y="3311322"/>
            <a:ext cx="468000" cy="540000"/>
          </a:xfrm>
          <a:prstGeom prst="downArrow">
            <a:avLst/>
          </a:prstGeom>
          <a:solidFill>
            <a:srgbClr val="133176"/>
          </a:solidFill>
          <a:ln w="9525" cap="flat" cmpd="sng" algn="ctr">
            <a:solidFill>
              <a:schemeClr val="accent5"/>
            </a:solidFill>
            <a:prstDash val="solid"/>
          </a:ln>
          <a:effectLst>
            <a:outerShdw blurRad="40000" dist="23000" dir="5400000" rotWithShape="0">
              <a:srgbClr val="000000">
                <a:alpha val="35000"/>
              </a:srgbClr>
            </a:outerShdw>
          </a:effectLst>
        </p:spPr>
        <p:txBody>
          <a:bodyPr rtlCol="0" anchor="ctr"/>
          <a:lstStyle/>
          <a:p>
            <a:pPr algn="ctr" defTabSz="342900">
              <a:defRPr/>
            </a:pPr>
            <a:endParaRPr lang="fr-FR" sz="1500" kern="0">
              <a:solidFill>
                <a:srgbClr val="FFFFFF"/>
              </a:solidFill>
              <a:latin typeface="Calibri" panose="020F0502020204030204" pitchFamily="34" charset="0"/>
              <a:cs typeface="Calibri" panose="020F0502020204030204" pitchFamily="34" charset="0"/>
            </a:endParaRPr>
          </a:p>
        </p:txBody>
      </p:sp>
      <p:sp>
        <p:nvSpPr>
          <p:cNvPr id="31" name="Bent Arrow 30"/>
          <p:cNvSpPr/>
          <p:nvPr/>
        </p:nvSpPr>
        <p:spPr>
          <a:xfrm rot="5400000">
            <a:off x="8895397" y="3755552"/>
            <a:ext cx="1548000" cy="419328"/>
          </a:xfrm>
          <a:prstGeom prst="bentArrow">
            <a:avLst>
              <a:gd name="adj1" fmla="val 25000"/>
              <a:gd name="adj2" fmla="val 21075"/>
              <a:gd name="adj3" fmla="val 25000"/>
              <a:gd name="adj4" fmla="val 43750"/>
            </a:avLst>
          </a:prstGeom>
          <a:noFill/>
          <a:ln w="19050" cap="flat" cmpd="sng" algn="ctr">
            <a:solidFill>
              <a:srgbClr val="133176"/>
            </a:solidFill>
            <a:prstDash val="sysDash"/>
          </a:ln>
          <a:effectLst>
            <a:outerShdw blurRad="40000" dist="23000" dir="5400000" rotWithShape="0">
              <a:srgbClr val="000000">
                <a:alpha val="35000"/>
              </a:srgbClr>
            </a:outerShdw>
          </a:effectLst>
        </p:spPr>
        <p:txBody>
          <a:bodyPr rtlCol="0" anchor="ctr"/>
          <a:lstStyle/>
          <a:p>
            <a:pPr algn="ctr" defTabSz="342900">
              <a:defRPr/>
            </a:pPr>
            <a:endParaRPr lang="fr-FR" sz="1350" kern="0">
              <a:solidFill>
                <a:srgbClr val="000000"/>
              </a:solidFill>
              <a:latin typeface="Calibri" panose="020F0502020204030204" pitchFamily="34" charset="0"/>
              <a:cs typeface="Calibri" panose="020F0502020204030204" pitchFamily="34" charset="0"/>
            </a:endParaRPr>
          </a:p>
        </p:txBody>
      </p:sp>
      <p:sp>
        <p:nvSpPr>
          <p:cNvPr id="32" name="Bent Arrow 31"/>
          <p:cNvSpPr/>
          <p:nvPr/>
        </p:nvSpPr>
        <p:spPr>
          <a:xfrm rot="5400000">
            <a:off x="8423701" y="3045751"/>
            <a:ext cx="2754000" cy="616997"/>
          </a:xfrm>
          <a:prstGeom prst="bentArrow">
            <a:avLst>
              <a:gd name="adj1" fmla="val 17531"/>
              <a:gd name="adj2" fmla="val 15207"/>
              <a:gd name="adj3" fmla="val 16464"/>
              <a:gd name="adj4" fmla="val 49085"/>
            </a:avLst>
          </a:prstGeom>
          <a:noFill/>
          <a:ln w="19050" cap="flat" cmpd="sng" algn="ctr">
            <a:solidFill>
              <a:srgbClr val="133176"/>
            </a:solidFill>
            <a:prstDash val="sysDash"/>
          </a:ln>
          <a:effectLst>
            <a:outerShdw blurRad="40000" dist="23000" dir="5400000" rotWithShape="0">
              <a:srgbClr val="000000">
                <a:alpha val="35000"/>
              </a:srgbClr>
            </a:outerShdw>
          </a:effectLst>
        </p:spPr>
        <p:txBody>
          <a:bodyPr rtlCol="0" anchor="ctr"/>
          <a:lstStyle/>
          <a:p>
            <a:pPr algn="ctr" defTabSz="342900">
              <a:defRPr/>
            </a:pPr>
            <a:endParaRPr lang="fr-FR" sz="1350" kern="0">
              <a:solidFill>
                <a:srgbClr val="000000"/>
              </a:solidFill>
              <a:latin typeface="Calibri" panose="020F0502020204030204" pitchFamily="34" charset="0"/>
              <a:cs typeface="Calibri" panose="020F0502020204030204" pitchFamily="34" charset="0"/>
            </a:endParaRPr>
          </a:p>
        </p:txBody>
      </p:sp>
      <p:sp>
        <p:nvSpPr>
          <p:cNvPr id="34" name="Rounded Rectangle 33"/>
          <p:cNvSpPr/>
          <p:nvPr/>
        </p:nvSpPr>
        <p:spPr>
          <a:xfrm>
            <a:off x="573626" y="5296900"/>
            <a:ext cx="864000" cy="468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1000" dirty="0">
                <a:solidFill>
                  <a:srgbClr val="0E4194"/>
                </a:solidFill>
                <a:latin typeface="Arial"/>
              </a:rPr>
              <a:t>Advisory</a:t>
            </a:r>
            <a:r>
              <a:rPr lang="fr-BE" sz="1000" dirty="0">
                <a:solidFill>
                  <a:srgbClr val="0E4194"/>
                </a:solidFill>
                <a:latin typeface="Arial"/>
              </a:rPr>
              <a:t> Initiative</a:t>
            </a:r>
            <a:endParaRPr lang="fr-FR" sz="1000" dirty="0">
              <a:solidFill>
                <a:srgbClr val="0E4194"/>
              </a:solidFill>
              <a:latin typeface="Arial"/>
            </a:endParaRPr>
          </a:p>
        </p:txBody>
      </p:sp>
      <p:sp>
        <p:nvSpPr>
          <p:cNvPr id="35" name="Rounded Rectangle 34"/>
          <p:cNvSpPr/>
          <p:nvPr/>
        </p:nvSpPr>
        <p:spPr>
          <a:xfrm>
            <a:off x="3074788" y="4812514"/>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36" name="Rounded Rectangle 35"/>
          <p:cNvSpPr/>
          <p:nvPr/>
        </p:nvSpPr>
        <p:spPr>
          <a:xfrm>
            <a:off x="3476951" y="4812514"/>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37" name="Rounded Rectangle 36"/>
          <p:cNvSpPr/>
          <p:nvPr/>
        </p:nvSpPr>
        <p:spPr>
          <a:xfrm>
            <a:off x="3877562" y="4812514"/>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38" name="Rounded Rectangle 37"/>
          <p:cNvSpPr/>
          <p:nvPr/>
        </p:nvSpPr>
        <p:spPr>
          <a:xfrm>
            <a:off x="1832438" y="4539672"/>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39" name="Rounded Rectangle 38"/>
          <p:cNvSpPr/>
          <p:nvPr/>
        </p:nvSpPr>
        <p:spPr>
          <a:xfrm>
            <a:off x="2224851" y="4539672"/>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0" name="Rounded Rectangle 39"/>
          <p:cNvSpPr/>
          <p:nvPr/>
        </p:nvSpPr>
        <p:spPr>
          <a:xfrm>
            <a:off x="2608536" y="4539672"/>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1" name="Rounded Rectangle 40"/>
          <p:cNvSpPr/>
          <p:nvPr/>
        </p:nvSpPr>
        <p:spPr>
          <a:xfrm>
            <a:off x="1832438" y="5216405"/>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2" name="Rounded Rectangle 41"/>
          <p:cNvSpPr/>
          <p:nvPr/>
        </p:nvSpPr>
        <p:spPr>
          <a:xfrm>
            <a:off x="2224851" y="5216405"/>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3" name="Rounded Rectangle 42"/>
          <p:cNvSpPr/>
          <p:nvPr/>
        </p:nvSpPr>
        <p:spPr>
          <a:xfrm>
            <a:off x="2608536" y="5216405"/>
            <a:ext cx="360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4" name="Rounded Rectangle 43"/>
          <p:cNvSpPr/>
          <p:nvPr/>
        </p:nvSpPr>
        <p:spPr>
          <a:xfrm>
            <a:off x="2431329" y="2526541"/>
            <a:ext cx="432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5" name="Rounded Rectangle 44"/>
          <p:cNvSpPr/>
          <p:nvPr/>
        </p:nvSpPr>
        <p:spPr>
          <a:xfrm>
            <a:off x="3011458" y="2537480"/>
            <a:ext cx="432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6" name="Rounded Rectangle 45"/>
          <p:cNvSpPr/>
          <p:nvPr/>
        </p:nvSpPr>
        <p:spPr>
          <a:xfrm>
            <a:off x="2593719" y="2752029"/>
            <a:ext cx="432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47" name="Rounded Rectangle 46"/>
          <p:cNvSpPr/>
          <p:nvPr/>
        </p:nvSpPr>
        <p:spPr>
          <a:xfrm>
            <a:off x="3132454" y="2752029"/>
            <a:ext cx="432000" cy="14400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675" dirty="0">
              <a:solidFill>
                <a:srgbClr val="0E4194"/>
              </a:solidFill>
              <a:latin typeface="Arial"/>
            </a:endParaRPr>
          </a:p>
        </p:txBody>
      </p:sp>
      <p:sp>
        <p:nvSpPr>
          <p:cNvPr id="50" name="Vertical Scroll 49"/>
          <p:cNvSpPr/>
          <p:nvPr/>
        </p:nvSpPr>
        <p:spPr bwMode="auto">
          <a:xfrm>
            <a:off x="136977" y="3034814"/>
            <a:ext cx="1319738" cy="959093"/>
          </a:xfrm>
          <a:prstGeom prst="verticalScroll">
            <a:avLst/>
          </a:prstGeom>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bodyPr>
          <a:lstStyle/>
          <a:p>
            <a:pPr marL="3175" algn="ctr" fontAlgn="base">
              <a:spcBef>
                <a:spcPct val="0"/>
              </a:spcBef>
              <a:spcAft>
                <a:spcPct val="0"/>
              </a:spcAft>
            </a:pPr>
            <a:r>
              <a:rPr lang="en-GB" sz="1100" dirty="0">
                <a:solidFill>
                  <a:srgbClr val="0F5494"/>
                </a:solidFill>
                <a:latin typeface="Verdana" pitchFamily="34" charset="0"/>
              </a:rPr>
              <a:t>Requests</a:t>
            </a:r>
          </a:p>
        </p:txBody>
      </p:sp>
      <p:cxnSp>
        <p:nvCxnSpPr>
          <p:cNvPr id="51" name="Straight Arrow Connector 50"/>
          <p:cNvCxnSpPr>
            <a:stCxn id="50" idx="3"/>
          </p:cNvCxnSpPr>
          <p:nvPr/>
        </p:nvCxnSpPr>
        <p:spPr bwMode="auto">
          <a:xfrm flipV="1">
            <a:off x="1336828" y="3514360"/>
            <a:ext cx="386691" cy="1"/>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50" idx="3"/>
            <a:endCxn id="38" idx="0"/>
          </p:cNvCxnSpPr>
          <p:nvPr/>
        </p:nvCxnSpPr>
        <p:spPr bwMode="auto">
          <a:xfrm>
            <a:off x="1336828" y="3514361"/>
            <a:ext cx="675610" cy="1025311"/>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50" idx="3"/>
            <a:endCxn id="29" idx="1"/>
          </p:cNvCxnSpPr>
          <p:nvPr/>
        </p:nvCxnSpPr>
        <p:spPr bwMode="auto">
          <a:xfrm flipV="1">
            <a:off x="1336828" y="2623690"/>
            <a:ext cx="872414" cy="890671"/>
          </a:xfrm>
          <a:prstGeom prst="straightConnector1">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ounded Rectangle 53"/>
          <p:cNvSpPr/>
          <p:nvPr/>
        </p:nvSpPr>
        <p:spPr>
          <a:xfrm>
            <a:off x="1822756" y="1541643"/>
            <a:ext cx="2346441" cy="313626"/>
          </a:xfrm>
          <a:prstGeom prst="roundRect">
            <a:avLst/>
          </a:prstGeom>
          <a:solidFill>
            <a:srgbClr val="133176"/>
          </a:solidFill>
          <a:ln w="9525" cap="flat" cmpd="sng" algn="ctr">
            <a:solidFill>
              <a:srgbClr val="133176"/>
            </a:solidFill>
            <a:prstDash val="solid"/>
          </a:ln>
          <a:effectLst>
            <a:outerShdw blurRad="40000" dist="23000" dir="5400000" rotWithShape="0">
              <a:srgbClr val="000000">
                <a:alpha val="35000"/>
              </a:srgbClr>
            </a:outerShdw>
          </a:effectLst>
        </p:spPr>
        <p:txBody>
          <a:bodyPr rtlCol="0" anchor="ctr"/>
          <a:lstStyle/>
          <a:p>
            <a:pPr algn="ctr" defTabSz="342900">
              <a:defRPr/>
            </a:pPr>
            <a:r>
              <a:rPr lang="en-GB" sz="825" kern="0" dirty="0">
                <a:solidFill>
                  <a:srgbClr val="FFFFFF"/>
                </a:solidFill>
                <a:latin typeface="Calibri" panose="020F0502020204030204" pitchFamily="34" charset="0"/>
                <a:cs typeface="Calibri" panose="020F0502020204030204" pitchFamily="34" charset="0"/>
              </a:rPr>
              <a:t>Central Point of Entry (European Commission)</a:t>
            </a:r>
          </a:p>
        </p:txBody>
      </p:sp>
      <p:sp>
        <p:nvSpPr>
          <p:cNvPr id="55" name="Rounded Rectangle 54"/>
          <p:cNvSpPr/>
          <p:nvPr/>
        </p:nvSpPr>
        <p:spPr>
          <a:xfrm>
            <a:off x="573626" y="4807328"/>
            <a:ext cx="864000" cy="46800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342900"/>
            <a:r>
              <a:rPr lang="en-GB" sz="1000" dirty="0">
                <a:solidFill>
                  <a:schemeClr val="bg1"/>
                </a:solidFill>
                <a:latin typeface="Arial"/>
              </a:rPr>
              <a:t>MS compartment</a:t>
            </a:r>
            <a:endParaRPr lang="fr-FR" sz="1000" dirty="0">
              <a:solidFill>
                <a:schemeClr val="bg1"/>
              </a:solidFill>
              <a:latin typeface="Arial"/>
            </a:endParaRPr>
          </a:p>
        </p:txBody>
      </p:sp>
      <p:sp>
        <p:nvSpPr>
          <p:cNvPr id="5" name="Title 4"/>
          <p:cNvSpPr>
            <a:spLocks noGrp="1"/>
          </p:cNvSpPr>
          <p:nvPr>
            <p:ph type="title"/>
          </p:nvPr>
        </p:nvSpPr>
        <p:spPr>
          <a:xfrm>
            <a:off x="970722" y="205780"/>
            <a:ext cx="10515600" cy="782357"/>
          </a:xfrm>
        </p:spPr>
        <p:txBody>
          <a:bodyPr/>
          <a:lstStyle/>
          <a:p>
            <a:r>
              <a:rPr lang="sv-SE" dirty="0" err="1" smtClean="0"/>
              <a:t>InvestEU</a:t>
            </a:r>
            <a:r>
              <a:rPr lang="sv-SE" dirty="0" smtClean="0"/>
              <a:t> </a:t>
            </a:r>
            <a:r>
              <a:rPr lang="sv-SE" dirty="0" err="1" smtClean="0"/>
              <a:t>Advisory</a:t>
            </a:r>
            <a:r>
              <a:rPr lang="sv-SE" dirty="0" smtClean="0"/>
              <a:t> </a:t>
            </a:r>
            <a:r>
              <a:rPr lang="sv-SE" dirty="0" err="1" smtClean="0"/>
              <a:t>Hub</a:t>
            </a:r>
            <a:r>
              <a:rPr lang="sv-SE" dirty="0" smtClean="0"/>
              <a:t> implementation</a:t>
            </a:r>
            <a:endParaRPr lang="en-US" dirty="0"/>
          </a:p>
        </p:txBody>
      </p:sp>
      <p:sp>
        <p:nvSpPr>
          <p:cNvPr id="60" name="Rounded Rectangle 59"/>
          <p:cNvSpPr/>
          <p:nvPr/>
        </p:nvSpPr>
        <p:spPr bwMode="auto">
          <a:xfrm>
            <a:off x="2264199" y="2731796"/>
            <a:ext cx="180051" cy="180163"/>
          </a:xfrm>
          <a:prstGeom prst="roundRect">
            <a:avLst/>
          </a:prstGeom>
          <a:solidFill>
            <a:srgbClr val="00B05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FR" sz="1200">
              <a:solidFill>
                <a:srgbClr val="0F5494"/>
              </a:solidFill>
              <a:latin typeface="Verdana" pitchFamily="34" charset="0"/>
            </a:endParaRPr>
          </a:p>
        </p:txBody>
      </p:sp>
      <p:sp>
        <p:nvSpPr>
          <p:cNvPr id="102" name="Rounded Rectangle 101"/>
          <p:cNvSpPr/>
          <p:nvPr/>
        </p:nvSpPr>
        <p:spPr bwMode="auto">
          <a:xfrm>
            <a:off x="3553404" y="4574938"/>
            <a:ext cx="180051" cy="180163"/>
          </a:xfrm>
          <a:prstGeom prst="roundRect">
            <a:avLst/>
          </a:prstGeom>
          <a:solidFill>
            <a:srgbClr val="00B05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FR" sz="1200">
              <a:solidFill>
                <a:srgbClr val="0F5494"/>
              </a:solidFill>
              <a:latin typeface="Verdana" pitchFamily="34" charset="0"/>
            </a:endParaRPr>
          </a:p>
        </p:txBody>
      </p:sp>
      <p:sp>
        <p:nvSpPr>
          <p:cNvPr id="112" name="Rounded Rectangle 111"/>
          <p:cNvSpPr/>
          <p:nvPr/>
        </p:nvSpPr>
        <p:spPr bwMode="auto">
          <a:xfrm>
            <a:off x="2770192" y="4236247"/>
            <a:ext cx="180051" cy="180163"/>
          </a:xfrm>
          <a:prstGeom prst="roundRect">
            <a:avLst/>
          </a:prstGeom>
          <a:solidFill>
            <a:srgbClr val="00B05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FR" sz="1200">
              <a:solidFill>
                <a:srgbClr val="0F5494"/>
              </a:solidFill>
              <a:latin typeface="Verdana" pitchFamily="34" charset="0"/>
            </a:endParaRPr>
          </a:p>
        </p:txBody>
      </p:sp>
      <p:sp>
        <p:nvSpPr>
          <p:cNvPr id="113" name="TextBox 112"/>
          <p:cNvSpPr txBox="1"/>
          <p:nvPr/>
        </p:nvSpPr>
        <p:spPr>
          <a:xfrm>
            <a:off x="4850484" y="4301009"/>
            <a:ext cx="2632603" cy="338554"/>
          </a:xfrm>
          <a:prstGeom prst="rect">
            <a:avLst/>
          </a:prstGeom>
          <a:noFill/>
        </p:spPr>
        <p:txBody>
          <a:bodyPr wrap="square" rtlCol="0">
            <a:spAutoFit/>
          </a:bodyPr>
          <a:lstStyle/>
          <a:p>
            <a:pPr algn="ctr"/>
            <a:r>
              <a:rPr lang="sv-SE" sz="1600" dirty="0" err="1" smtClean="0">
                <a:solidFill>
                  <a:schemeClr val="bg1"/>
                </a:solidFill>
              </a:rPr>
              <a:t>Delivery</a:t>
            </a:r>
            <a:r>
              <a:rPr lang="sv-SE" sz="1600" dirty="0" smtClean="0">
                <a:solidFill>
                  <a:schemeClr val="bg1"/>
                </a:solidFill>
              </a:rPr>
              <a:t> </a:t>
            </a:r>
            <a:r>
              <a:rPr lang="sv-SE" sz="1600" dirty="0" err="1" smtClean="0">
                <a:solidFill>
                  <a:schemeClr val="bg1"/>
                </a:solidFill>
              </a:rPr>
              <a:t>mechanism</a:t>
            </a:r>
            <a:endParaRPr lang="en-US" sz="1600" dirty="0">
              <a:solidFill>
                <a:schemeClr val="bg1"/>
              </a:solidFill>
            </a:endParaRPr>
          </a:p>
        </p:txBody>
      </p:sp>
      <p:sp>
        <p:nvSpPr>
          <p:cNvPr id="115" name="TextBox 114"/>
          <p:cNvSpPr txBox="1"/>
          <p:nvPr/>
        </p:nvSpPr>
        <p:spPr>
          <a:xfrm>
            <a:off x="6278092" y="1848121"/>
            <a:ext cx="778597" cy="430887"/>
          </a:xfrm>
          <a:prstGeom prst="rect">
            <a:avLst/>
          </a:prstGeom>
          <a:noFill/>
        </p:spPr>
        <p:txBody>
          <a:bodyPr wrap="square" rtlCol="0">
            <a:spAutoFit/>
          </a:bodyPr>
          <a:lstStyle/>
          <a:p>
            <a:pPr algn="ctr"/>
            <a:r>
              <a:rPr lang="en-IE" sz="1100" dirty="0" smtClean="0">
                <a:latin typeface="Calibri" panose="020F0502020204030204" pitchFamily="34" charset="0"/>
                <a:cs typeface="Calibri" panose="020F0502020204030204" pitchFamily="34" charset="0"/>
              </a:rPr>
              <a:t>Advisory</a:t>
            </a:r>
            <a:r>
              <a:rPr lang="sv-SE" sz="1100" dirty="0" smtClean="0">
                <a:latin typeface="Calibri" panose="020F0502020204030204" pitchFamily="34" charset="0"/>
                <a:cs typeface="Calibri" panose="020F0502020204030204" pitchFamily="34" charset="0"/>
              </a:rPr>
              <a:t> Group</a:t>
            </a:r>
            <a:endParaRPr lang="en-US" sz="1100" dirty="0">
              <a:latin typeface="Calibri" panose="020F0502020204030204" pitchFamily="34" charset="0"/>
              <a:cs typeface="Calibri" panose="020F0502020204030204" pitchFamily="34" charset="0"/>
            </a:endParaRPr>
          </a:p>
        </p:txBody>
      </p:sp>
      <p:sp>
        <p:nvSpPr>
          <p:cNvPr id="116" name="Left Brace 115"/>
          <p:cNvSpPr/>
          <p:nvPr/>
        </p:nvSpPr>
        <p:spPr>
          <a:xfrm rot="10800000">
            <a:off x="5993647" y="1655570"/>
            <a:ext cx="180000" cy="684000"/>
          </a:xfrm>
          <a:prstGeom prst="leftBrace">
            <a:avLst/>
          </a:prstGeom>
          <a:noFill/>
          <a:ln w="1270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500" kern="0">
              <a:solidFill>
                <a:sysClr val="windowText" lastClr="000000"/>
              </a:solidFill>
              <a:latin typeface="Calibri" panose="020F0502020204030204" pitchFamily="34" charset="0"/>
              <a:cs typeface="Calibri" panose="020F0502020204030204" pitchFamily="34" charset="0"/>
            </a:endParaRPr>
          </a:p>
        </p:txBody>
      </p:sp>
      <p:sp>
        <p:nvSpPr>
          <p:cNvPr id="117" name="Down Arrow 116"/>
          <p:cNvSpPr/>
          <p:nvPr/>
        </p:nvSpPr>
        <p:spPr>
          <a:xfrm rot="16200000">
            <a:off x="7540772" y="1844365"/>
            <a:ext cx="468000" cy="540000"/>
          </a:xfrm>
          <a:prstGeom prst="downArrow">
            <a:avLst/>
          </a:prstGeom>
          <a:solidFill>
            <a:srgbClr val="133176"/>
          </a:solidFill>
          <a:ln w="9525" cap="flat" cmpd="sng" algn="ctr">
            <a:solidFill>
              <a:schemeClr val="accent5"/>
            </a:solidFill>
            <a:prstDash val="solid"/>
          </a:ln>
          <a:effectLst>
            <a:outerShdw blurRad="40000" dist="23000" dir="5400000" rotWithShape="0">
              <a:srgbClr val="000000">
                <a:alpha val="35000"/>
              </a:srgbClr>
            </a:outerShdw>
          </a:effectLst>
        </p:spPr>
        <p:txBody>
          <a:bodyPr rtlCol="0" anchor="ctr"/>
          <a:lstStyle/>
          <a:p>
            <a:pPr algn="ctr" defTabSz="342900">
              <a:defRPr/>
            </a:pPr>
            <a:endParaRPr lang="fr-FR" sz="1500" kern="0">
              <a:solidFill>
                <a:srgbClr val="FFFFFF"/>
              </a:solidFill>
              <a:latin typeface="Calibri" panose="020F0502020204030204" pitchFamily="34" charset="0"/>
              <a:cs typeface="Calibri" panose="020F0502020204030204" pitchFamily="34" charset="0"/>
            </a:endParaRPr>
          </a:p>
        </p:txBody>
      </p:sp>
      <p:sp>
        <p:nvSpPr>
          <p:cNvPr id="118" name="Down Arrow 117"/>
          <p:cNvSpPr/>
          <p:nvPr/>
        </p:nvSpPr>
        <p:spPr>
          <a:xfrm rot="16200000">
            <a:off x="7540772" y="3071321"/>
            <a:ext cx="468000" cy="540000"/>
          </a:xfrm>
          <a:prstGeom prst="downArrow">
            <a:avLst/>
          </a:prstGeom>
          <a:solidFill>
            <a:srgbClr val="133176"/>
          </a:solidFill>
          <a:ln w="9525" cap="flat" cmpd="sng" algn="ctr">
            <a:solidFill>
              <a:schemeClr val="accent5"/>
            </a:solidFill>
            <a:prstDash val="solid"/>
          </a:ln>
          <a:effectLst>
            <a:outerShdw blurRad="40000" dist="23000" dir="5400000" rotWithShape="0">
              <a:srgbClr val="000000">
                <a:alpha val="35000"/>
              </a:srgbClr>
            </a:outerShdw>
          </a:effectLst>
        </p:spPr>
        <p:txBody>
          <a:bodyPr rtlCol="0" anchor="ctr"/>
          <a:lstStyle/>
          <a:p>
            <a:pPr algn="ctr" defTabSz="342900">
              <a:defRPr/>
            </a:pPr>
            <a:endParaRPr lang="fr-FR" sz="1500" kern="0">
              <a:solidFill>
                <a:srgbClr val="FFFFFF"/>
              </a:solidFill>
              <a:latin typeface="Calibri" panose="020F0502020204030204" pitchFamily="34" charset="0"/>
              <a:cs typeface="Calibri" panose="020F0502020204030204" pitchFamily="34" charset="0"/>
            </a:endParaRPr>
          </a:p>
        </p:txBody>
      </p:sp>
      <p:sp>
        <p:nvSpPr>
          <p:cNvPr id="119" name="Down Arrow 118"/>
          <p:cNvSpPr/>
          <p:nvPr/>
        </p:nvSpPr>
        <p:spPr>
          <a:xfrm rot="16200000">
            <a:off x="7573812" y="4505712"/>
            <a:ext cx="468000" cy="1224000"/>
          </a:xfrm>
          <a:prstGeom prst="downArrow">
            <a:avLst/>
          </a:prstGeom>
          <a:solidFill>
            <a:srgbClr val="133176"/>
          </a:solidFill>
          <a:ln w="9525" cap="flat" cmpd="sng" algn="ctr">
            <a:solidFill>
              <a:schemeClr val="accent5"/>
            </a:solidFill>
            <a:prstDash val="solid"/>
          </a:ln>
          <a:effectLst>
            <a:outerShdw blurRad="40000" dist="23000" dir="5400000" rotWithShape="0">
              <a:srgbClr val="000000">
                <a:alpha val="35000"/>
              </a:srgbClr>
            </a:outerShdw>
          </a:effectLst>
        </p:spPr>
        <p:txBody>
          <a:bodyPr rtlCol="0" anchor="ctr"/>
          <a:lstStyle/>
          <a:p>
            <a:pPr algn="ctr" defTabSz="342900"/>
            <a:endParaRPr lang="fr-FR" sz="1500" kern="0">
              <a:solidFill>
                <a:srgbClr val="FFFFFF"/>
              </a:solidFill>
              <a:latin typeface="Calibri" panose="020F0502020204030204" pitchFamily="34" charset="0"/>
              <a:cs typeface="Calibri" panose="020F0502020204030204" pitchFamily="34" charset="0"/>
            </a:endParaRPr>
          </a:p>
        </p:txBody>
      </p:sp>
      <p:sp>
        <p:nvSpPr>
          <p:cNvPr id="121" name="TextBox 120"/>
          <p:cNvSpPr txBox="1"/>
          <p:nvPr/>
        </p:nvSpPr>
        <p:spPr>
          <a:xfrm>
            <a:off x="8531572" y="4843071"/>
            <a:ext cx="1669068" cy="523220"/>
          </a:xfrm>
          <a:prstGeom prst="rect">
            <a:avLst/>
          </a:prstGeom>
          <a:noFill/>
          <a:ln>
            <a:solidFill>
              <a:schemeClr val="bg1"/>
            </a:solidFill>
          </a:ln>
        </p:spPr>
        <p:txBody>
          <a:bodyPr wrap="square" rtlCol="0">
            <a:spAutoFit/>
          </a:bodyPr>
          <a:lstStyle/>
          <a:p>
            <a:r>
              <a:rPr lang="sv-SE" sz="1400" dirty="0" smtClean="0">
                <a:solidFill>
                  <a:schemeClr val="bg1"/>
                </a:solidFill>
              </a:rPr>
              <a:t>Final </a:t>
            </a:r>
            <a:r>
              <a:rPr lang="en-IE" sz="1400" dirty="0" smtClean="0">
                <a:solidFill>
                  <a:schemeClr val="bg1"/>
                </a:solidFill>
              </a:rPr>
              <a:t>beneficiaries</a:t>
            </a:r>
            <a:r>
              <a:rPr lang="sv-SE" sz="1400" dirty="0" smtClean="0">
                <a:solidFill>
                  <a:schemeClr val="bg1"/>
                </a:solidFill>
              </a:rPr>
              <a:t> (Public &amp; Private)</a:t>
            </a:r>
            <a:endParaRPr lang="en-US" sz="1400" dirty="0">
              <a:solidFill>
                <a:schemeClr val="bg1"/>
              </a:solidFill>
            </a:endParaRPr>
          </a:p>
        </p:txBody>
      </p:sp>
    </p:spTree>
    <p:extLst>
      <p:ext uri="{BB962C8B-B14F-4D97-AF65-F5344CB8AC3E}">
        <p14:creationId xmlns:p14="http://schemas.microsoft.com/office/powerpoint/2010/main" val="821270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3715" y="1409484"/>
            <a:ext cx="8789614" cy="1056700"/>
          </a:xfrm>
          <a:prstGeom prst="rect">
            <a:avLst/>
          </a:prstGeom>
          <a:noFill/>
        </p:spPr>
        <p:txBody>
          <a:bodyPr wrap="square" rtlCol="0">
            <a:spAutoFit/>
          </a:bodyPr>
          <a:lstStyle/>
          <a:p>
            <a:pPr marL="400050" indent="-400050" fontAlgn="base">
              <a:spcBef>
                <a:spcPct val="0"/>
              </a:spcBef>
              <a:spcAft>
                <a:spcPts val="800"/>
              </a:spcAft>
              <a:buClr>
                <a:schemeClr val="accent5"/>
              </a:buClr>
              <a:buFont typeface="Wingdings" panose="05000000000000000000" pitchFamily="2" charset="2"/>
              <a:buChar char="§"/>
            </a:pPr>
            <a:r>
              <a:rPr lang="en-GB" sz="1400" dirty="0">
                <a:solidFill>
                  <a:srgbClr val="003D79"/>
                </a:solidFill>
              </a:rPr>
              <a:t>Provides advisory support for the identification, preparation, development, </a:t>
            </a:r>
            <a:r>
              <a:rPr lang="en-GB" sz="1400" dirty="0" smtClean="0">
                <a:solidFill>
                  <a:srgbClr val="003D79"/>
                </a:solidFill>
              </a:rPr>
              <a:t>financial structuring</a:t>
            </a:r>
            <a:r>
              <a:rPr lang="en-GB" sz="1400" dirty="0">
                <a:solidFill>
                  <a:srgbClr val="003D79"/>
                </a:solidFill>
              </a:rPr>
              <a:t>, procuring and implementation of investment projects, or for enhancing the capacity of promoters and financial intermediaries to implement financing and investment operations</a:t>
            </a:r>
          </a:p>
          <a:p>
            <a:pPr marL="400050" indent="-400050" fontAlgn="base">
              <a:spcBef>
                <a:spcPct val="0"/>
              </a:spcBef>
              <a:spcAft>
                <a:spcPts val="800"/>
              </a:spcAft>
              <a:buClr>
                <a:schemeClr val="accent5"/>
              </a:buClr>
              <a:buFont typeface="Wingdings" panose="05000000000000000000" pitchFamily="2" charset="2"/>
              <a:buChar char="§"/>
            </a:pPr>
            <a:r>
              <a:rPr lang="en-GB" sz="1400" dirty="0">
                <a:solidFill>
                  <a:srgbClr val="003D79"/>
                </a:solidFill>
              </a:rPr>
              <a:t>Integrates 12 advisory initiatives and the EIAH</a:t>
            </a:r>
            <a:r>
              <a:rPr lang="en-GB" sz="1400" b="1" dirty="0">
                <a:solidFill>
                  <a:srgbClr val="003D79"/>
                </a:solidFill>
              </a:rPr>
              <a:t> </a:t>
            </a:r>
          </a:p>
        </p:txBody>
      </p:sp>
      <p:sp>
        <p:nvSpPr>
          <p:cNvPr id="5" name="Oval 5"/>
          <p:cNvSpPr>
            <a:spLocks noChangeArrowheads="1"/>
          </p:cNvSpPr>
          <p:nvPr/>
        </p:nvSpPr>
        <p:spPr bwMode="blackWhite">
          <a:xfrm>
            <a:off x="4745747" y="3333246"/>
            <a:ext cx="2511425" cy="2439988"/>
          </a:xfrm>
          <a:prstGeom prst="ellipse">
            <a:avLst/>
          </a:prstGeom>
          <a:solidFill>
            <a:srgbClr val="FBC400"/>
          </a:solidFill>
          <a:ln w="12700">
            <a:noFill/>
            <a:round/>
            <a:headEnd/>
            <a:tailEnd/>
          </a:ln>
        </p:spPr>
        <p:txBody>
          <a:bodyPr wrap="none" anchor="ctr"/>
          <a:lstStyle/>
          <a:p>
            <a:pPr algn="ctr">
              <a:defRPr/>
            </a:pPr>
            <a:r>
              <a:rPr lang="en-GB" sz="1600" b="1" kern="0" dirty="0">
                <a:solidFill>
                  <a:srgbClr val="003D79"/>
                </a:solidFill>
                <a:ea typeface="ＭＳ Ｐゴシック" pitchFamily="50" charset="-128"/>
                <a:cs typeface="Arial" charset="0"/>
              </a:rPr>
              <a:t>InvestEU </a:t>
            </a:r>
          </a:p>
          <a:p>
            <a:pPr algn="ctr">
              <a:defRPr/>
            </a:pPr>
            <a:r>
              <a:rPr lang="en-GB" sz="1600" b="1" kern="0" dirty="0">
                <a:solidFill>
                  <a:srgbClr val="003D79"/>
                </a:solidFill>
                <a:ea typeface="ＭＳ Ｐゴシック" pitchFamily="50" charset="-128"/>
                <a:cs typeface="Arial" charset="0"/>
              </a:rPr>
              <a:t>Advisory Hub </a:t>
            </a:r>
          </a:p>
          <a:p>
            <a:pPr algn="ctr">
              <a:defRPr/>
            </a:pPr>
            <a:r>
              <a:rPr lang="en-GB" sz="1600" b="1" kern="0" dirty="0">
                <a:solidFill>
                  <a:srgbClr val="003D79"/>
                </a:solidFill>
                <a:ea typeface="ＭＳ Ｐゴシック" pitchFamily="50" charset="-128"/>
                <a:cs typeface="Arial" charset="0"/>
              </a:rPr>
              <a:t>services:</a:t>
            </a:r>
          </a:p>
          <a:p>
            <a:pPr algn="ctr">
              <a:defRPr/>
            </a:pPr>
            <a:endParaRPr lang="en-GB" sz="1000" b="1" kern="0" dirty="0">
              <a:solidFill>
                <a:srgbClr val="003D79"/>
              </a:solidFill>
              <a:ea typeface="ＭＳ Ｐゴシック" pitchFamily="50" charset="-128"/>
              <a:cs typeface="Arial" charset="0"/>
            </a:endParaRPr>
          </a:p>
          <a:p>
            <a:pPr algn="ctr">
              <a:defRPr/>
            </a:pPr>
            <a:r>
              <a:rPr lang="en-GB" sz="1400" b="1" kern="0" dirty="0">
                <a:solidFill>
                  <a:srgbClr val="003D79"/>
                </a:solidFill>
                <a:ea typeface="ＭＳ Ｐゴシック" pitchFamily="50" charset="-128"/>
                <a:cs typeface="Arial" charset="0"/>
              </a:rPr>
              <a:t>Available under each </a:t>
            </a:r>
          </a:p>
          <a:p>
            <a:pPr algn="ctr">
              <a:defRPr/>
            </a:pPr>
            <a:r>
              <a:rPr lang="en-GB" sz="1400" b="1" kern="0" dirty="0">
                <a:solidFill>
                  <a:srgbClr val="003D79"/>
                </a:solidFill>
                <a:ea typeface="ＭＳ Ｐゴシック" pitchFamily="50" charset="-128"/>
                <a:cs typeface="Arial" charset="0"/>
              </a:rPr>
              <a:t>policy window</a:t>
            </a:r>
          </a:p>
          <a:p>
            <a:pPr algn="ctr">
              <a:defRPr/>
            </a:pPr>
            <a:r>
              <a:rPr lang="en-GB" sz="1400" b="1" kern="0" dirty="0">
                <a:solidFill>
                  <a:srgbClr val="003D79"/>
                </a:solidFill>
                <a:ea typeface="ＭＳ Ｐゴシック" pitchFamily="50" charset="-128"/>
                <a:cs typeface="Arial" charset="0"/>
              </a:rPr>
              <a:t>+</a:t>
            </a:r>
          </a:p>
          <a:p>
            <a:pPr algn="ctr">
              <a:defRPr/>
            </a:pPr>
            <a:r>
              <a:rPr lang="en-GB" sz="1400" b="1" kern="0" dirty="0" smtClean="0">
                <a:solidFill>
                  <a:srgbClr val="003D79"/>
                </a:solidFill>
                <a:ea typeface="ＭＳ Ｐゴシック" pitchFamily="50" charset="-128"/>
                <a:cs typeface="Arial" charset="0"/>
              </a:rPr>
              <a:t>Cross-sectoral </a:t>
            </a:r>
            <a:endParaRPr lang="en-GB" sz="1400" b="1" kern="0" dirty="0">
              <a:solidFill>
                <a:srgbClr val="003D79"/>
              </a:solidFill>
              <a:ea typeface="ＭＳ Ｐゴシック" pitchFamily="50" charset="-128"/>
              <a:cs typeface="Arial" charset="0"/>
            </a:endParaRPr>
          </a:p>
          <a:p>
            <a:pPr algn="ctr">
              <a:defRPr/>
            </a:pPr>
            <a:r>
              <a:rPr lang="en-GB" sz="1400" b="1" kern="0" dirty="0">
                <a:solidFill>
                  <a:srgbClr val="003D79"/>
                </a:solidFill>
                <a:ea typeface="ＭＳ Ｐゴシック" pitchFamily="50" charset="-128"/>
                <a:cs typeface="Arial" charset="0"/>
              </a:rPr>
              <a:t>advisory services</a:t>
            </a:r>
          </a:p>
        </p:txBody>
      </p:sp>
      <p:sp>
        <p:nvSpPr>
          <p:cNvPr id="6" name="Rectangle 15"/>
          <p:cNvSpPr>
            <a:spLocks noChangeArrowheads="1"/>
          </p:cNvSpPr>
          <p:nvPr>
            <p:custDataLst>
              <p:tags r:id="rId1"/>
            </p:custDataLst>
          </p:nvPr>
        </p:nvSpPr>
        <p:spPr bwMode="gray">
          <a:xfrm>
            <a:off x="2166059" y="2855064"/>
            <a:ext cx="2965450" cy="449238"/>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cs typeface="Arial" charset="0"/>
              </a:rPr>
              <a:t>Single point of entry managed and hosted by the Commission</a:t>
            </a:r>
          </a:p>
        </p:txBody>
      </p:sp>
      <p:sp>
        <p:nvSpPr>
          <p:cNvPr id="7" name="Rectangle 16"/>
          <p:cNvSpPr>
            <a:spLocks noChangeArrowheads="1"/>
          </p:cNvSpPr>
          <p:nvPr>
            <p:custDataLst>
              <p:tags r:id="rId2"/>
            </p:custDataLst>
          </p:nvPr>
        </p:nvSpPr>
        <p:spPr bwMode="gray">
          <a:xfrm>
            <a:off x="7652460" y="2836605"/>
            <a:ext cx="2238375" cy="304800"/>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cs typeface="Arial" charset="0"/>
              </a:rPr>
              <a:t>Support to establish investment platforms</a:t>
            </a:r>
          </a:p>
        </p:txBody>
      </p:sp>
      <p:sp>
        <p:nvSpPr>
          <p:cNvPr id="8" name="Rectangle 17"/>
          <p:cNvSpPr>
            <a:spLocks noChangeArrowheads="1"/>
          </p:cNvSpPr>
          <p:nvPr>
            <p:custDataLst>
              <p:tags r:id="rId3"/>
            </p:custDataLst>
          </p:nvPr>
        </p:nvSpPr>
        <p:spPr bwMode="gray">
          <a:xfrm>
            <a:off x="2177172" y="3522135"/>
            <a:ext cx="2428875" cy="201613"/>
          </a:xfrm>
          <a:prstGeom prst="rect">
            <a:avLst/>
          </a:prstGeom>
          <a:noFill/>
          <a:ln w="9525" algn="ctr">
            <a:noFill/>
            <a:miter lim="800000"/>
            <a:headEnd/>
            <a:tailEnd/>
          </a:ln>
        </p:spPr>
        <p:txBody>
          <a:bodyPr lIns="0" tIns="0" rIns="0" bIns="0"/>
          <a:lstStyle/>
          <a:p>
            <a:pPr marL="191002" lvl="1" indent="-191002" defTabSz="957998" fontAlgn="base">
              <a:lnSpc>
                <a:spcPct val="106000"/>
              </a:lnSpc>
              <a:spcBef>
                <a:spcPts val="1344"/>
              </a:spcBef>
              <a:buFont typeface="Arial" charset="0"/>
              <a:buChar char="•"/>
              <a:defRPr/>
            </a:pPr>
            <a:r>
              <a:rPr lang="en-GB" sz="1400" dirty="0">
                <a:solidFill>
                  <a:srgbClr val="003D79"/>
                </a:solidFill>
                <a:cs typeface="Arial" charset="0"/>
              </a:rPr>
              <a:t>Assistance during the entire project </a:t>
            </a:r>
            <a:r>
              <a:rPr lang="en-GB" sz="1400" dirty="0" smtClean="0">
                <a:solidFill>
                  <a:srgbClr val="003D79"/>
                </a:solidFill>
                <a:cs typeface="Arial" charset="0"/>
              </a:rPr>
              <a:t>life-cycle </a:t>
            </a:r>
            <a:endParaRPr lang="en-GB" sz="1400" dirty="0">
              <a:solidFill>
                <a:srgbClr val="003D79"/>
              </a:solidFill>
              <a:cs typeface="Arial" charset="0"/>
            </a:endParaRPr>
          </a:p>
          <a:p>
            <a:pPr marL="177800" lvl="1" indent="-177800" fontAlgn="base">
              <a:lnSpc>
                <a:spcPct val="106000"/>
              </a:lnSpc>
              <a:spcBef>
                <a:spcPct val="0"/>
              </a:spcBef>
              <a:spcAft>
                <a:spcPct val="0"/>
              </a:spcAft>
              <a:buClr>
                <a:srgbClr val="000000"/>
              </a:buClr>
              <a:buFont typeface="Wingdings 2" pitchFamily="18" charset="2"/>
              <a:buChar char="¡"/>
              <a:defRPr/>
            </a:pPr>
            <a:endParaRPr lang="en-GB" sz="1400" dirty="0">
              <a:solidFill>
                <a:srgbClr val="003D79"/>
              </a:solidFill>
              <a:ea typeface="ＭＳ Ｐゴシック" pitchFamily="50" charset="-128"/>
              <a:cs typeface="Arial" charset="0"/>
            </a:endParaRPr>
          </a:p>
        </p:txBody>
      </p:sp>
      <p:sp>
        <p:nvSpPr>
          <p:cNvPr id="9" name="Rectangle 18"/>
          <p:cNvSpPr>
            <a:spLocks noChangeArrowheads="1"/>
          </p:cNvSpPr>
          <p:nvPr>
            <p:custDataLst>
              <p:tags r:id="rId4"/>
            </p:custDataLst>
          </p:nvPr>
        </p:nvSpPr>
        <p:spPr bwMode="gray">
          <a:xfrm>
            <a:off x="7652459" y="3503262"/>
            <a:ext cx="2227262" cy="304800"/>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cs typeface="Arial" charset="0"/>
              </a:rPr>
              <a:t>Leveraging local knowledge </a:t>
            </a:r>
          </a:p>
        </p:txBody>
      </p:sp>
      <p:sp>
        <p:nvSpPr>
          <p:cNvPr id="10" name="Rectangle 19"/>
          <p:cNvSpPr>
            <a:spLocks noChangeArrowheads="1"/>
          </p:cNvSpPr>
          <p:nvPr>
            <p:custDataLst>
              <p:tags r:id="rId5"/>
            </p:custDataLst>
          </p:nvPr>
        </p:nvSpPr>
        <p:spPr bwMode="gray">
          <a:xfrm>
            <a:off x="2177172" y="4165890"/>
            <a:ext cx="2233613" cy="201612"/>
          </a:xfrm>
          <a:prstGeom prst="rect">
            <a:avLst/>
          </a:prstGeom>
          <a:noFill/>
          <a:ln w="9525" algn="ctr">
            <a:noFill/>
            <a:miter lim="800000"/>
            <a:headEnd/>
            <a:tailEnd/>
          </a:ln>
        </p:spPr>
        <p:txBody>
          <a:bodyPr lIns="0" tIns="0" rIns="0" bIns="0"/>
          <a:lstStyle/>
          <a:p>
            <a:pPr marL="191002" lvl="1" indent="-191002" defTabSz="957998" fontAlgn="base">
              <a:lnSpc>
                <a:spcPct val="106000"/>
              </a:lnSpc>
              <a:spcBef>
                <a:spcPts val="1344"/>
              </a:spcBef>
              <a:buFont typeface="Arial" charset="0"/>
              <a:buChar char="•"/>
              <a:defRPr/>
            </a:pPr>
            <a:r>
              <a:rPr lang="en-GB" sz="1400" dirty="0">
                <a:solidFill>
                  <a:srgbClr val="003D79"/>
                </a:solidFill>
                <a:cs typeface="Arial" charset="0"/>
              </a:rPr>
              <a:t>Support to capacity building for promoters and authorities</a:t>
            </a:r>
          </a:p>
          <a:p>
            <a:pPr marL="0" lvl="1" fontAlgn="base">
              <a:lnSpc>
                <a:spcPct val="106000"/>
              </a:lnSpc>
              <a:spcBef>
                <a:spcPct val="0"/>
              </a:spcBef>
              <a:spcAft>
                <a:spcPct val="0"/>
              </a:spcAft>
              <a:buClr>
                <a:srgbClr val="000000"/>
              </a:buClr>
              <a:defRPr/>
            </a:pPr>
            <a:endParaRPr lang="en-GB" sz="1400" dirty="0">
              <a:solidFill>
                <a:srgbClr val="003D79"/>
              </a:solidFill>
              <a:ea typeface="ＭＳ Ｐゴシック" pitchFamily="50" charset="-128"/>
              <a:cs typeface="Arial" charset="0"/>
            </a:endParaRPr>
          </a:p>
        </p:txBody>
      </p:sp>
      <p:sp>
        <p:nvSpPr>
          <p:cNvPr id="11" name="Rectangle 20"/>
          <p:cNvSpPr>
            <a:spLocks noChangeArrowheads="1"/>
          </p:cNvSpPr>
          <p:nvPr>
            <p:custDataLst>
              <p:tags r:id="rId6"/>
            </p:custDataLst>
          </p:nvPr>
        </p:nvSpPr>
        <p:spPr bwMode="gray">
          <a:xfrm>
            <a:off x="7662824" y="4267555"/>
            <a:ext cx="2233612" cy="304800"/>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cs typeface="Arial" charset="0"/>
              </a:rPr>
              <a:t>Promote sectorial and geographical diversification</a:t>
            </a:r>
          </a:p>
        </p:txBody>
      </p:sp>
      <p:sp>
        <p:nvSpPr>
          <p:cNvPr id="12" name="Rectangle 21"/>
          <p:cNvSpPr>
            <a:spLocks noChangeArrowheads="1"/>
          </p:cNvSpPr>
          <p:nvPr>
            <p:custDataLst>
              <p:tags r:id="rId7"/>
            </p:custDataLst>
          </p:nvPr>
        </p:nvSpPr>
        <p:spPr bwMode="gray">
          <a:xfrm>
            <a:off x="2177172" y="5231455"/>
            <a:ext cx="2435225" cy="306387"/>
          </a:xfrm>
          <a:prstGeom prst="rect">
            <a:avLst/>
          </a:prstGeom>
          <a:noFill/>
          <a:ln w="9525" algn="ctr">
            <a:noFill/>
            <a:miter lim="800000"/>
            <a:headEnd/>
            <a:tailEnd/>
          </a:ln>
        </p:spPr>
        <p:txBody>
          <a:bodyPr lIns="0" tIns="0" rIns="0" bIns="0"/>
          <a:lstStyle/>
          <a:p>
            <a:pPr marL="191002" lvl="1" indent="-191002" defTabSz="957998" fontAlgn="base">
              <a:lnSpc>
                <a:spcPct val="106000"/>
              </a:lnSpc>
              <a:spcBef>
                <a:spcPts val="1344"/>
              </a:spcBef>
              <a:buFont typeface="Arial" charset="0"/>
              <a:buChar char="•"/>
              <a:defRPr/>
            </a:pPr>
            <a:r>
              <a:rPr lang="en-GB" sz="1400" dirty="0">
                <a:solidFill>
                  <a:srgbClr val="003D79"/>
                </a:solidFill>
                <a:cs typeface="Arial" charset="0"/>
              </a:rPr>
              <a:t>Facilitate</a:t>
            </a:r>
            <a:r>
              <a:rPr lang="en-GB" sz="1400" b="1" dirty="0">
                <a:solidFill>
                  <a:srgbClr val="003D79"/>
                </a:solidFill>
                <a:cs typeface="Arial" charset="0"/>
              </a:rPr>
              <a:t> </a:t>
            </a:r>
            <a:r>
              <a:rPr lang="en-GB" sz="1400" dirty="0">
                <a:solidFill>
                  <a:srgbClr val="003D79"/>
                </a:solidFill>
                <a:cs typeface="Arial" charset="0"/>
              </a:rPr>
              <a:t>project</a:t>
            </a:r>
            <a:r>
              <a:rPr lang="en-GB" sz="1400" b="1" dirty="0">
                <a:solidFill>
                  <a:srgbClr val="003D79"/>
                </a:solidFill>
                <a:cs typeface="Arial" charset="0"/>
              </a:rPr>
              <a:t> </a:t>
            </a:r>
            <a:r>
              <a:rPr lang="en-GB" sz="1400" dirty="0">
                <a:solidFill>
                  <a:srgbClr val="003D79"/>
                </a:solidFill>
                <a:cs typeface="Arial" charset="0"/>
              </a:rPr>
              <a:t>development</a:t>
            </a:r>
          </a:p>
          <a:p>
            <a:pPr marL="177800" lvl="1" indent="-177800" fontAlgn="base">
              <a:lnSpc>
                <a:spcPct val="106000"/>
              </a:lnSpc>
              <a:spcBef>
                <a:spcPct val="0"/>
              </a:spcBef>
              <a:spcAft>
                <a:spcPct val="0"/>
              </a:spcAft>
              <a:buClr>
                <a:srgbClr val="000000"/>
              </a:buClr>
              <a:buFont typeface="Wingdings 2" pitchFamily="18" charset="2"/>
              <a:buChar char="¡"/>
              <a:defRPr/>
            </a:pPr>
            <a:endParaRPr lang="en-GB" sz="1400" b="1" dirty="0">
              <a:solidFill>
                <a:srgbClr val="003D79"/>
              </a:solidFill>
              <a:ea typeface="ＭＳ Ｐゴシック" pitchFamily="50" charset="-128"/>
              <a:cs typeface="Arial" charset="0"/>
            </a:endParaRPr>
          </a:p>
        </p:txBody>
      </p:sp>
      <p:sp>
        <p:nvSpPr>
          <p:cNvPr id="13" name="Rectangle 22"/>
          <p:cNvSpPr>
            <a:spLocks noChangeArrowheads="1"/>
          </p:cNvSpPr>
          <p:nvPr>
            <p:custDataLst>
              <p:tags r:id="rId8"/>
            </p:custDataLst>
          </p:nvPr>
        </p:nvSpPr>
        <p:spPr bwMode="gray">
          <a:xfrm>
            <a:off x="7652459" y="5231454"/>
            <a:ext cx="2233612" cy="304800"/>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latin typeface="Arial" charset="0"/>
                <a:cs typeface="Arial" charset="0"/>
              </a:rPr>
              <a:t>Support to project origination</a:t>
            </a:r>
          </a:p>
        </p:txBody>
      </p:sp>
      <p:sp>
        <p:nvSpPr>
          <p:cNvPr id="14" name="Rectangle 23"/>
          <p:cNvSpPr>
            <a:spLocks noChangeArrowheads="1"/>
          </p:cNvSpPr>
          <p:nvPr>
            <p:custDataLst>
              <p:tags r:id="rId9"/>
            </p:custDataLst>
          </p:nvPr>
        </p:nvSpPr>
        <p:spPr bwMode="gray">
          <a:xfrm>
            <a:off x="2177171" y="5807518"/>
            <a:ext cx="2954338" cy="203200"/>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cs typeface="Arial" charset="0"/>
              </a:rPr>
              <a:t>Facilitate aggregation of small projects</a:t>
            </a:r>
          </a:p>
        </p:txBody>
      </p:sp>
      <p:sp>
        <p:nvSpPr>
          <p:cNvPr id="15" name="Rectangle 24"/>
          <p:cNvSpPr>
            <a:spLocks noChangeArrowheads="1"/>
          </p:cNvSpPr>
          <p:nvPr>
            <p:custDataLst>
              <p:tags r:id="rId10"/>
            </p:custDataLst>
          </p:nvPr>
        </p:nvSpPr>
        <p:spPr bwMode="gray">
          <a:xfrm>
            <a:off x="7652459" y="5879526"/>
            <a:ext cx="2233612" cy="201612"/>
          </a:xfrm>
          <a:prstGeom prst="rect">
            <a:avLst/>
          </a:prstGeom>
          <a:noFill/>
          <a:ln w="9525" algn="ctr">
            <a:noFill/>
            <a:miter lim="800000"/>
            <a:headEnd/>
            <a:tailEnd/>
          </a:ln>
        </p:spPr>
        <p:txBody>
          <a:bodyPr lIns="0" tIns="0" rIns="0" bIns="0"/>
          <a:lstStyle/>
          <a:p>
            <a:pPr marL="190500" lvl="1" indent="-190500" defTabSz="957263" fontAlgn="base">
              <a:lnSpc>
                <a:spcPct val="106000"/>
              </a:lnSpc>
              <a:spcBef>
                <a:spcPts val="1350"/>
              </a:spcBef>
              <a:spcAft>
                <a:spcPct val="0"/>
              </a:spcAft>
              <a:buFont typeface="Arial" charset="0"/>
              <a:buChar char="•"/>
            </a:pPr>
            <a:r>
              <a:rPr lang="en-GB" sz="1400" dirty="0">
                <a:solidFill>
                  <a:srgbClr val="003D79"/>
                </a:solidFill>
                <a:cs typeface="Arial" charset="0"/>
              </a:rPr>
              <a:t>Market making activities</a:t>
            </a:r>
          </a:p>
        </p:txBody>
      </p:sp>
      <p:sp>
        <p:nvSpPr>
          <p:cNvPr id="16" name="Freeform 2"/>
          <p:cNvSpPr>
            <a:spLocks/>
          </p:cNvSpPr>
          <p:nvPr/>
        </p:nvSpPr>
        <p:spPr bwMode="blackWhite">
          <a:xfrm>
            <a:off x="2121609" y="3403097"/>
            <a:ext cx="2901950" cy="358775"/>
          </a:xfrm>
          <a:custGeom>
            <a:avLst/>
            <a:gdLst>
              <a:gd name="T0" fmla="*/ 2147483647 w 937"/>
              <a:gd name="T1" fmla="*/ 2147483647 h 153"/>
              <a:gd name="T2" fmla="*/ 2147483647 w 937"/>
              <a:gd name="T3" fmla="*/ 0 h 153"/>
              <a:gd name="T4" fmla="*/ 0 w 937"/>
              <a:gd name="T5" fmla="*/ 0 h 153"/>
              <a:gd name="T6" fmla="*/ 0 60000 65536"/>
              <a:gd name="T7" fmla="*/ 0 60000 65536"/>
              <a:gd name="T8" fmla="*/ 0 60000 65536"/>
              <a:gd name="T9" fmla="*/ 0 w 937"/>
              <a:gd name="T10" fmla="*/ 0 h 153"/>
              <a:gd name="T11" fmla="*/ 937 w 937"/>
              <a:gd name="T12" fmla="*/ 153 h 153"/>
              <a:gd name="connsiteX0" fmla="*/ 936 w 936"/>
              <a:gd name="connsiteY0" fmla="*/ 152 h 152"/>
              <a:gd name="connsiteX1" fmla="*/ 812 w 936"/>
              <a:gd name="connsiteY1" fmla="*/ 0 h 152"/>
              <a:gd name="connsiteX2" fmla="*/ 0 w 936"/>
              <a:gd name="connsiteY2" fmla="*/ 0 h 152"/>
              <a:gd name="connsiteX0" fmla="*/ 936 w 936"/>
              <a:gd name="connsiteY0" fmla="*/ 152 h 152"/>
              <a:gd name="connsiteX1" fmla="*/ 812 w 936"/>
              <a:gd name="connsiteY1" fmla="*/ 0 h 152"/>
              <a:gd name="connsiteX2" fmla="*/ 0 w 936"/>
              <a:gd name="connsiteY2" fmla="*/ 0 h 152"/>
            </a:gdLst>
            <a:ahLst/>
            <a:cxnLst>
              <a:cxn ang="0">
                <a:pos x="connsiteX0" y="connsiteY0"/>
              </a:cxn>
              <a:cxn ang="0">
                <a:pos x="connsiteX1" y="connsiteY1"/>
              </a:cxn>
              <a:cxn ang="0">
                <a:pos x="connsiteX2" y="connsiteY2"/>
              </a:cxn>
            </a:cxnLst>
            <a:rect l="l" t="t" r="r" b="b"/>
            <a:pathLst>
              <a:path w="936" h="152">
                <a:moveTo>
                  <a:pt x="936" y="152"/>
                </a:moveTo>
                <a:cubicBezTo>
                  <a:pt x="895" y="101"/>
                  <a:pt x="853" y="51"/>
                  <a:pt x="812" y="0"/>
                </a:cubicBezTo>
                <a:lnTo>
                  <a:pt x="0" y="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17" name="Freeform 3"/>
          <p:cNvSpPr>
            <a:spLocks/>
          </p:cNvSpPr>
          <p:nvPr/>
        </p:nvSpPr>
        <p:spPr bwMode="blackWhite">
          <a:xfrm>
            <a:off x="2139071" y="3992060"/>
            <a:ext cx="2584450" cy="549275"/>
          </a:xfrm>
          <a:custGeom>
            <a:avLst/>
            <a:gdLst>
              <a:gd name="T0" fmla="*/ 2147483647 w 831"/>
              <a:gd name="T1" fmla="*/ 2147483647 h 182"/>
              <a:gd name="T2" fmla="*/ 2147483647 w 831"/>
              <a:gd name="T3" fmla="*/ 0 h 182"/>
              <a:gd name="T4" fmla="*/ 0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830" y="181"/>
                </a:moveTo>
                <a:lnTo>
                  <a:pt x="639" y="0"/>
                </a:lnTo>
                <a:lnTo>
                  <a:pt x="0" y="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18" name="Freeform 4"/>
          <p:cNvSpPr>
            <a:spLocks/>
          </p:cNvSpPr>
          <p:nvPr/>
        </p:nvSpPr>
        <p:spPr bwMode="blackWhite">
          <a:xfrm>
            <a:off x="2139072" y="4555621"/>
            <a:ext cx="2582863" cy="547688"/>
          </a:xfrm>
          <a:custGeom>
            <a:avLst/>
            <a:gdLst>
              <a:gd name="T0" fmla="*/ 2147483647 w 825"/>
              <a:gd name="T1" fmla="*/ 0 h 182"/>
              <a:gd name="T2" fmla="*/ 2147483647 w 825"/>
              <a:gd name="T3" fmla="*/ 2147483647 h 182"/>
              <a:gd name="T4" fmla="*/ 0 w 825"/>
              <a:gd name="T5" fmla="*/ 2147483647 h 182"/>
              <a:gd name="T6" fmla="*/ 0 60000 65536"/>
              <a:gd name="T7" fmla="*/ 0 60000 65536"/>
              <a:gd name="T8" fmla="*/ 0 60000 65536"/>
              <a:gd name="T9" fmla="*/ 0 w 825"/>
              <a:gd name="T10" fmla="*/ 0 h 182"/>
              <a:gd name="T11" fmla="*/ 825 w 825"/>
              <a:gd name="T12" fmla="*/ 182 h 182"/>
            </a:gdLst>
            <a:ahLst/>
            <a:cxnLst>
              <a:cxn ang="T6">
                <a:pos x="T0" y="T1"/>
              </a:cxn>
              <a:cxn ang="T7">
                <a:pos x="T2" y="T3"/>
              </a:cxn>
              <a:cxn ang="T8">
                <a:pos x="T4" y="T5"/>
              </a:cxn>
            </a:cxnLst>
            <a:rect l="T9" t="T10" r="T11" b="T12"/>
            <a:pathLst>
              <a:path w="825" h="182">
                <a:moveTo>
                  <a:pt x="824" y="0"/>
                </a:moveTo>
                <a:lnTo>
                  <a:pt x="639" y="181"/>
                </a:lnTo>
                <a:lnTo>
                  <a:pt x="0" y="181"/>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19" name="Freeform 6"/>
          <p:cNvSpPr>
            <a:spLocks/>
          </p:cNvSpPr>
          <p:nvPr/>
        </p:nvSpPr>
        <p:spPr bwMode="blackWhite">
          <a:xfrm>
            <a:off x="2139072" y="2728409"/>
            <a:ext cx="3857625" cy="590550"/>
          </a:xfrm>
          <a:custGeom>
            <a:avLst/>
            <a:gdLst>
              <a:gd name="T0" fmla="*/ 2147483647 w 1239"/>
              <a:gd name="T1" fmla="*/ 2147483647 h 195"/>
              <a:gd name="T2" fmla="*/ 2147483647 w 1239"/>
              <a:gd name="T3" fmla="*/ 0 h 195"/>
              <a:gd name="T4" fmla="*/ 0 w 1239"/>
              <a:gd name="T5" fmla="*/ 0 h 195"/>
              <a:gd name="T6" fmla="*/ 0 60000 65536"/>
              <a:gd name="T7" fmla="*/ 0 60000 65536"/>
              <a:gd name="T8" fmla="*/ 0 60000 65536"/>
              <a:gd name="T9" fmla="*/ 0 w 1239"/>
              <a:gd name="T10" fmla="*/ 0 h 195"/>
              <a:gd name="T11" fmla="*/ 1239 w 1239"/>
              <a:gd name="T12" fmla="*/ 195 h 195"/>
            </a:gdLst>
            <a:ahLst/>
            <a:cxnLst>
              <a:cxn ang="T6">
                <a:pos x="T0" y="T1"/>
              </a:cxn>
              <a:cxn ang="T7">
                <a:pos x="T2" y="T3"/>
              </a:cxn>
              <a:cxn ang="T8">
                <a:pos x="T4" y="T5"/>
              </a:cxn>
            </a:cxnLst>
            <a:rect l="T9" t="T10" r="T11" b="T12"/>
            <a:pathLst>
              <a:path w="1239" h="195">
                <a:moveTo>
                  <a:pt x="1238" y="194"/>
                </a:moveTo>
                <a:lnTo>
                  <a:pt x="1047" y="0"/>
                </a:lnTo>
                <a:lnTo>
                  <a:pt x="0" y="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20" name="Freeform 8"/>
          <p:cNvSpPr>
            <a:spLocks/>
          </p:cNvSpPr>
          <p:nvPr/>
        </p:nvSpPr>
        <p:spPr bwMode="blackWhite">
          <a:xfrm>
            <a:off x="2139072" y="5331909"/>
            <a:ext cx="2898775" cy="360362"/>
          </a:xfrm>
          <a:custGeom>
            <a:avLst/>
            <a:gdLst>
              <a:gd name="T0" fmla="*/ 2147483647 w 920"/>
              <a:gd name="T1" fmla="*/ 0 h 120"/>
              <a:gd name="T2" fmla="*/ 2147483647 w 920"/>
              <a:gd name="T3" fmla="*/ 2147483647 h 120"/>
              <a:gd name="T4" fmla="*/ 0 w 920"/>
              <a:gd name="T5" fmla="*/ 2147483647 h 120"/>
              <a:gd name="T6" fmla="*/ 0 60000 65536"/>
              <a:gd name="T7" fmla="*/ 0 60000 65536"/>
              <a:gd name="T8" fmla="*/ 0 60000 65536"/>
              <a:gd name="T9" fmla="*/ 0 w 920"/>
              <a:gd name="T10" fmla="*/ 0 h 120"/>
              <a:gd name="T11" fmla="*/ 920 w 920"/>
              <a:gd name="T12" fmla="*/ 120 h 120"/>
            </a:gdLst>
            <a:ahLst/>
            <a:cxnLst>
              <a:cxn ang="T6">
                <a:pos x="T0" y="T1"/>
              </a:cxn>
              <a:cxn ang="T7">
                <a:pos x="T2" y="T3"/>
              </a:cxn>
              <a:cxn ang="T8">
                <a:pos x="T4" y="T5"/>
              </a:cxn>
            </a:cxnLst>
            <a:rect l="T9" t="T10" r="T11" b="T12"/>
            <a:pathLst>
              <a:path w="920" h="120">
                <a:moveTo>
                  <a:pt x="919" y="0"/>
                </a:moveTo>
                <a:lnTo>
                  <a:pt x="799" y="119"/>
                </a:lnTo>
                <a:lnTo>
                  <a:pt x="0" y="119"/>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21" name="Freeform 9"/>
          <p:cNvSpPr>
            <a:spLocks/>
          </p:cNvSpPr>
          <p:nvPr/>
        </p:nvSpPr>
        <p:spPr bwMode="blackWhite">
          <a:xfrm>
            <a:off x="6007810" y="2728409"/>
            <a:ext cx="3863975" cy="596900"/>
          </a:xfrm>
          <a:custGeom>
            <a:avLst/>
            <a:gdLst>
              <a:gd name="T0" fmla="*/ 0 w 1233"/>
              <a:gd name="T1" fmla="*/ 2147483647 h 198"/>
              <a:gd name="T2" fmla="*/ 2147483647 w 1233"/>
              <a:gd name="T3" fmla="*/ 0 h 198"/>
              <a:gd name="T4" fmla="*/ 2147483647 w 1233"/>
              <a:gd name="T5" fmla="*/ 0 h 198"/>
              <a:gd name="T6" fmla="*/ 0 60000 65536"/>
              <a:gd name="T7" fmla="*/ 0 60000 65536"/>
              <a:gd name="T8" fmla="*/ 0 60000 65536"/>
              <a:gd name="T9" fmla="*/ 0 w 1233"/>
              <a:gd name="T10" fmla="*/ 0 h 198"/>
              <a:gd name="T11" fmla="*/ 1233 w 1233"/>
              <a:gd name="T12" fmla="*/ 198 h 198"/>
            </a:gdLst>
            <a:ahLst/>
            <a:cxnLst>
              <a:cxn ang="T6">
                <a:pos x="T0" y="T1"/>
              </a:cxn>
              <a:cxn ang="T7">
                <a:pos x="T2" y="T3"/>
              </a:cxn>
              <a:cxn ang="T8">
                <a:pos x="T4" y="T5"/>
              </a:cxn>
            </a:cxnLst>
            <a:rect l="T9" t="T10" r="T11" b="T12"/>
            <a:pathLst>
              <a:path w="1233" h="198">
                <a:moveTo>
                  <a:pt x="0" y="197"/>
                </a:moveTo>
                <a:lnTo>
                  <a:pt x="185" y="0"/>
                </a:lnTo>
                <a:lnTo>
                  <a:pt x="1232" y="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22" name="Freeform 10"/>
          <p:cNvSpPr>
            <a:spLocks/>
          </p:cNvSpPr>
          <p:nvPr/>
        </p:nvSpPr>
        <p:spPr bwMode="blackWhite">
          <a:xfrm>
            <a:off x="6969834" y="3403097"/>
            <a:ext cx="2901950" cy="358775"/>
          </a:xfrm>
          <a:custGeom>
            <a:avLst/>
            <a:gdLst>
              <a:gd name="T0" fmla="*/ 0 w 920"/>
              <a:gd name="T1" fmla="*/ 2147483647 h 112"/>
              <a:gd name="T2" fmla="*/ 2147483647 w 920"/>
              <a:gd name="T3" fmla="*/ 0 h 112"/>
              <a:gd name="T4" fmla="*/ 2147483647 w 920"/>
              <a:gd name="T5" fmla="*/ 0 h 112"/>
              <a:gd name="T6" fmla="*/ 0 60000 65536"/>
              <a:gd name="T7" fmla="*/ 0 60000 65536"/>
              <a:gd name="T8" fmla="*/ 0 60000 65536"/>
              <a:gd name="T9" fmla="*/ 0 w 920"/>
              <a:gd name="T10" fmla="*/ 0 h 112"/>
              <a:gd name="T11" fmla="*/ 920 w 920"/>
              <a:gd name="T12" fmla="*/ 112 h 112"/>
            </a:gdLst>
            <a:ahLst/>
            <a:cxnLst>
              <a:cxn ang="T6">
                <a:pos x="T0" y="T1"/>
              </a:cxn>
              <a:cxn ang="T7">
                <a:pos x="T2" y="T3"/>
              </a:cxn>
              <a:cxn ang="T8">
                <a:pos x="T4" y="T5"/>
              </a:cxn>
            </a:cxnLst>
            <a:rect l="T9" t="T10" r="T11" b="T12"/>
            <a:pathLst>
              <a:path w="920" h="112">
                <a:moveTo>
                  <a:pt x="0" y="111"/>
                </a:moveTo>
                <a:lnTo>
                  <a:pt x="120" y="0"/>
                </a:lnTo>
                <a:lnTo>
                  <a:pt x="919" y="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23" name="Freeform 12"/>
          <p:cNvSpPr>
            <a:spLocks/>
          </p:cNvSpPr>
          <p:nvPr/>
        </p:nvSpPr>
        <p:spPr bwMode="blackWhite">
          <a:xfrm>
            <a:off x="6969834" y="5331909"/>
            <a:ext cx="2901950" cy="360362"/>
          </a:xfrm>
          <a:custGeom>
            <a:avLst/>
            <a:gdLst>
              <a:gd name="T0" fmla="*/ 0 w 918"/>
              <a:gd name="T1" fmla="*/ 0 h 111"/>
              <a:gd name="T2" fmla="*/ 2147483647 w 918"/>
              <a:gd name="T3" fmla="*/ 2147483647 h 111"/>
              <a:gd name="T4" fmla="*/ 2147483647 w 918"/>
              <a:gd name="T5" fmla="*/ 2147483647 h 111"/>
              <a:gd name="T6" fmla="*/ 0 60000 65536"/>
              <a:gd name="T7" fmla="*/ 0 60000 65536"/>
              <a:gd name="T8" fmla="*/ 0 60000 65536"/>
              <a:gd name="T9" fmla="*/ 0 w 918"/>
              <a:gd name="T10" fmla="*/ 0 h 111"/>
              <a:gd name="T11" fmla="*/ 918 w 918"/>
              <a:gd name="T12" fmla="*/ 111 h 111"/>
            </a:gdLst>
            <a:ahLst/>
            <a:cxnLst>
              <a:cxn ang="T6">
                <a:pos x="T0" y="T1"/>
              </a:cxn>
              <a:cxn ang="T7">
                <a:pos x="T2" y="T3"/>
              </a:cxn>
              <a:cxn ang="T8">
                <a:pos x="T4" y="T5"/>
              </a:cxn>
            </a:cxnLst>
            <a:rect l="T9" t="T10" r="T11" b="T12"/>
            <a:pathLst>
              <a:path w="918" h="111">
                <a:moveTo>
                  <a:pt x="0" y="0"/>
                </a:moveTo>
                <a:lnTo>
                  <a:pt x="118" y="110"/>
                </a:lnTo>
                <a:lnTo>
                  <a:pt x="917" y="11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cs typeface="Arial" charset="0"/>
            </a:endParaRPr>
          </a:p>
        </p:txBody>
      </p:sp>
      <p:sp>
        <p:nvSpPr>
          <p:cNvPr id="24" name="Freeform 13"/>
          <p:cNvSpPr>
            <a:spLocks/>
          </p:cNvSpPr>
          <p:nvPr/>
        </p:nvSpPr>
        <p:spPr bwMode="blackWhite">
          <a:xfrm>
            <a:off x="7266697" y="3992060"/>
            <a:ext cx="2589213" cy="549275"/>
          </a:xfrm>
          <a:custGeom>
            <a:avLst/>
            <a:gdLst>
              <a:gd name="T0" fmla="*/ 0 w 831"/>
              <a:gd name="T1" fmla="*/ 2147483647 h 182"/>
              <a:gd name="T2" fmla="*/ 2147483647 w 831"/>
              <a:gd name="T3" fmla="*/ 0 h 182"/>
              <a:gd name="T4" fmla="*/ 2147483647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0" y="181"/>
                </a:moveTo>
                <a:lnTo>
                  <a:pt x="191" y="0"/>
                </a:lnTo>
                <a:lnTo>
                  <a:pt x="830" y="0"/>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25" name="Freeform 14"/>
          <p:cNvSpPr>
            <a:spLocks/>
          </p:cNvSpPr>
          <p:nvPr/>
        </p:nvSpPr>
        <p:spPr bwMode="blackWhite">
          <a:xfrm>
            <a:off x="7266697" y="4552447"/>
            <a:ext cx="2600325" cy="550863"/>
          </a:xfrm>
          <a:custGeom>
            <a:avLst/>
            <a:gdLst>
              <a:gd name="T0" fmla="*/ 0 w 835"/>
              <a:gd name="T1" fmla="*/ 0 h 183"/>
              <a:gd name="T2" fmla="*/ 2147483647 w 835"/>
              <a:gd name="T3" fmla="*/ 2147483647 h 183"/>
              <a:gd name="T4" fmla="*/ 2147483647 w 835"/>
              <a:gd name="T5" fmla="*/ 2147483647 h 183"/>
              <a:gd name="T6" fmla="*/ 0 60000 65536"/>
              <a:gd name="T7" fmla="*/ 0 60000 65536"/>
              <a:gd name="T8" fmla="*/ 0 60000 65536"/>
              <a:gd name="T9" fmla="*/ 0 w 835"/>
              <a:gd name="T10" fmla="*/ 0 h 183"/>
              <a:gd name="T11" fmla="*/ 835 w 835"/>
              <a:gd name="T12" fmla="*/ 183 h 183"/>
            </a:gdLst>
            <a:ahLst/>
            <a:cxnLst>
              <a:cxn ang="T6">
                <a:pos x="T0" y="T1"/>
              </a:cxn>
              <a:cxn ang="T7">
                <a:pos x="T2" y="T3"/>
              </a:cxn>
              <a:cxn ang="T8">
                <a:pos x="T4" y="T5"/>
              </a:cxn>
            </a:cxnLst>
            <a:rect l="T9" t="T10" r="T11" b="T12"/>
            <a:pathLst>
              <a:path w="835" h="183">
                <a:moveTo>
                  <a:pt x="0" y="0"/>
                </a:moveTo>
                <a:lnTo>
                  <a:pt x="196" y="182"/>
                </a:lnTo>
                <a:lnTo>
                  <a:pt x="834" y="182"/>
                </a:lnTo>
              </a:path>
            </a:pathLst>
          </a:custGeom>
          <a:noFill/>
          <a:ln w="12700" cap="rnd">
            <a:solidFill>
              <a:srgbClr val="00A1DE"/>
            </a:solidFill>
            <a:round/>
            <a:headEnd type="none" w="sm" len="sm"/>
            <a:tailEnd type="none" w="sm" len="sm"/>
          </a:ln>
        </p:spPr>
        <p:txBody>
          <a:bodyPr lIns="91438" tIns="45719" rIns="91438" bIns="45719"/>
          <a:lstStyle/>
          <a:p>
            <a:pPr>
              <a:defRPr/>
            </a:pPr>
            <a:endParaRPr lang="en-GB" sz="1900" kern="0" dirty="0">
              <a:solidFill>
                <a:srgbClr val="003D79"/>
              </a:solidFill>
              <a:latin typeface="Arial" charset="0"/>
              <a:cs typeface="Arial" charset="0"/>
            </a:endParaRPr>
          </a:p>
        </p:txBody>
      </p:sp>
      <p:sp>
        <p:nvSpPr>
          <p:cNvPr id="27" name="Title 4"/>
          <p:cNvSpPr>
            <a:spLocks noGrp="1"/>
          </p:cNvSpPr>
          <p:nvPr>
            <p:ph type="title"/>
          </p:nvPr>
        </p:nvSpPr>
        <p:spPr>
          <a:xfrm>
            <a:off x="970722" y="205780"/>
            <a:ext cx="10515600" cy="782357"/>
          </a:xfrm>
        </p:spPr>
        <p:txBody>
          <a:bodyPr/>
          <a:lstStyle/>
          <a:p>
            <a:r>
              <a:rPr lang="sv-SE" dirty="0" err="1" smtClean="0"/>
              <a:t>InvestEU</a:t>
            </a:r>
            <a:r>
              <a:rPr lang="sv-SE" dirty="0" smtClean="0"/>
              <a:t> </a:t>
            </a:r>
            <a:r>
              <a:rPr lang="sv-SE" dirty="0" err="1" smtClean="0"/>
              <a:t>Advisory</a:t>
            </a:r>
            <a:r>
              <a:rPr lang="sv-SE" dirty="0" smtClean="0"/>
              <a:t> </a:t>
            </a:r>
            <a:r>
              <a:rPr lang="sv-SE" dirty="0" err="1" smtClean="0"/>
              <a:t>Hub</a:t>
            </a:r>
            <a:r>
              <a:rPr lang="sv-SE" dirty="0" smtClean="0"/>
              <a:t> implementation</a:t>
            </a:r>
            <a:endParaRPr lang="en-US" dirty="0"/>
          </a:p>
        </p:txBody>
      </p:sp>
    </p:spTree>
    <p:extLst>
      <p:ext uri="{BB962C8B-B14F-4D97-AF65-F5344CB8AC3E}">
        <p14:creationId xmlns:p14="http://schemas.microsoft.com/office/powerpoint/2010/main" val="34418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smtClean="0"/>
              <a:t>1. InvestEU Key </a:t>
            </a:r>
            <a:r>
              <a:rPr lang="fr-BE" dirty="0" err="1"/>
              <a:t>P</a:t>
            </a:r>
            <a:r>
              <a:rPr lang="fr-BE" dirty="0" err="1" smtClean="0"/>
              <a:t>rinciples</a:t>
            </a:r>
            <a:endParaRPr lang="en-US" dirty="0"/>
          </a:p>
        </p:txBody>
      </p:sp>
      <p:sp>
        <p:nvSpPr>
          <p:cNvPr id="14" name="Subtitle 1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7079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100668" y="0"/>
            <a:ext cx="10427028" cy="1143000"/>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mtClean="0">
                <a:hlinkClick r:id="rId2"/>
              </a:rPr>
              <a:t>InvestEU Portal</a:t>
            </a:r>
            <a:br>
              <a:rPr lang="en-IE" smtClean="0">
                <a:hlinkClick r:id="rId2"/>
              </a:rPr>
            </a:br>
            <a:r>
              <a:rPr lang="en-IE" sz="2400" smtClean="0"/>
              <a:t>Bringing together promoters with investors</a:t>
            </a:r>
            <a:endParaRPr lang="en-IE" sz="2400" dirty="0"/>
          </a:p>
        </p:txBody>
      </p:sp>
      <p:pic>
        <p:nvPicPr>
          <p:cNvPr id="5" name="Picture 4"/>
          <p:cNvPicPr>
            <a:picLocks noChangeAspect="1"/>
          </p:cNvPicPr>
          <p:nvPr/>
        </p:nvPicPr>
        <p:blipFill>
          <a:blip r:embed="rId3"/>
          <a:stretch>
            <a:fillRect/>
          </a:stretch>
        </p:blipFill>
        <p:spPr>
          <a:xfrm>
            <a:off x="2946252" y="1269791"/>
            <a:ext cx="6035961" cy="4686592"/>
          </a:xfrm>
          <a:prstGeom prst="rect">
            <a:avLst/>
          </a:prstGeom>
        </p:spPr>
      </p:pic>
      <p:sp>
        <p:nvSpPr>
          <p:cNvPr id="6" name="Right Arrow 5"/>
          <p:cNvSpPr/>
          <p:nvPr/>
        </p:nvSpPr>
        <p:spPr>
          <a:xfrm>
            <a:off x="415499" y="2819982"/>
            <a:ext cx="2115971" cy="10051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EU Promoters</a:t>
            </a:r>
            <a:endParaRPr lang="en-GB" sz="1600" dirty="0"/>
          </a:p>
        </p:txBody>
      </p:sp>
      <p:sp>
        <p:nvSpPr>
          <p:cNvPr id="7" name="Left Arrow 6"/>
          <p:cNvSpPr/>
          <p:nvPr/>
        </p:nvSpPr>
        <p:spPr>
          <a:xfrm>
            <a:off x="9595382" y="2810676"/>
            <a:ext cx="2094047" cy="101444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a:t>International Investors</a:t>
            </a:r>
            <a:endParaRPr lang="en-GB" sz="1600" dirty="0"/>
          </a:p>
        </p:txBody>
      </p:sp>
    </p:spTree>
    <p:extLst>
      <p:ext uri="{BB962C8B-B14F-4D97-AF65-F5344CB8AC3E}">
        <p14:creationId xmlns:p14="http://schemas.microsoft.com/office/powerpoint/2010/main" val="73075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InvestEU Portal Promoters – Public or </a:t>
            </a:r>
            <a:r>
              <a:rPr lang="en-IE" dirty="0" smtClean="0"/>
              <a:t>Private</a:t>
            </a:r>
            <a:endParaRPr lang="en-GB" dirty="0"/>
          </a:p>
        </p:txBody>
      </p:sp>
      <p:sp>
        <p:nvSpPr>
          <p:cNvPr id="5" name="TextBox 4"/>
          <p:cNvSpPr txBox="1"/>
          <p:nvPr/>
        </p:nvSpPr>
        <p:spPr>
          <a:xfrm>
            <a:off x="970722" y="1646458"/>
            <a:ext cx="10110254" cy="4524315"/>
          </a:xfrm>
          <a:prstGeom prst="rect">
            <a:avLst/>
          </a:prstGeom>
          <a:noFill/>
          <a:ln>
            <a:solidFill>
              <a:schemeClr val="tx1">
                <a:lumMod val="50000"/>
              </a:schemeClr>
            </a:solidFill>
          </a:ln>
        </p:spPr>
        <p:txBody>
          <a:bodyPr wrap="square" rtlCol="0">
            <a:spAutoFit/>
          </a:bodyPr>
          <a:lstStyle/>
          <a:p>
            <a:r>
              <a:rPr lang="en-US" sz="2400" b="1" dirty="0"/>
              <a:t>To be eligible for </a:t>
            </a:r>
            <a:r>
              <a:rPr lang="en-US" sz="2400" b="1" dirty="0"/>
              <a:t>publication, </a:t>
            </a:r>
            <a:r>
              <a:rPr lang="en-US" sz="2400" b="1" dirty="0"/>
              <a:t>a project shall</a:t>
            </a:r>
            <a:r>
              <a:rPr lang="en-US" sz="2400" b="1" dirty="0"/>
              <a:t>:</a:t>
            </a:r>
          </a:p>
          <a:p>
            <a:endParaRPr lang="en-US" sz="2400" b="1" dirty="0"/>
          </a:p>
          <a:p>
            <a:pPr marL="228594" indent="-228594">
              <a:buFont typeface="Wingdings" panose="05000000000000000000" pitchFamily="2" charset="2"/>
              <a:buChar char="ü"/>
            </a:pPr>
            <a:r>
              <a:rPr lang="en-US" sz="2400" dirty="0"/>
              <a:t>have </a:t>
            </a:r>
            <a:r>
              <a:rPr lang="en-US" sz="2400" dirty="0"/>
              <a:t>a minimum size of </a:t>
            </a:r>
            <a:r>
              <a:rPr lang="en-US" sz="2400" dirty="0"/>
              <a:t>EUR 500.000;</a:t>
            </a:r>
          </a:p>
          <a:p>
            <a:pPr marL="228594" indent="-228594">
              <a:buFont typeface="Wingdings" panose="05000000000000000000" pitchFamily="2" charset="2"/>
              <a:buChar char="ü"/>
            </a:pPr>
            <a:endParaRPr lang="en-US" sz="2400" dirty="0"/>
          </a:p>
          <a:p>
            <a:pPr marL="228594" indent="-228594">
              <a:buFont typeface="Wingdings" panose="05000000000000000000" pitchFamily="2" charset="2"/>
              <a:buChar char="ü"/>
            </a:pPr>
            <a:r>
              <a:rPr lang="en-US" sz="2400" dirty="0"/>
              <a:t>be </a:t>
            </a:r>
            <a:r>
              <a:rPr lang="en-US" sz="2400" dirty="0"/>
              <a:t>situated </a:t>
            </a:r>
            <a:r>
              <a:rPr lang="en-US" sz="2400" dirty="0"/>
              <a:t>in </a:t>
            </a:r>
            <a:r>
              <a:rPr lang="en-US" sz="2400" dirty="0"/>
              <a:t>an EU Member </a:t>
            </a:r>
            <a:r>
              <a:rPr lang="en-US" sz="2400" dirty="0"/>
              <a:t>State;</a:t>
            </a:r>
          </a:p>
          <a:p>
            <a:pPr marL="228594" indent="-228594">
              <a:buFont typeface="Wingdings" panose="05000000000000000000" pitchFamily="2" charset="2"/>
              <a:buChar char="ü"/>
            </a:pPr>
            <a:endParaRPr lang="en-US" sz="2400" dirty="0"/>
          </a:p>
          <a:p>
            <a:pPr marL="228594" indent="-228594">
              <a:buFont typeface="Wingdings" panose="05000000000000000000" pitchFamily="2" charset="2"/>
              <a:buChar char="ü"/>
            </a:pPr>
            <a:r>
              <a:rPr lang="en-US" sz="2400" dirty="0"/>
              <a:t>have </a:t>
            </a:r>
            <a:r>
              <a:rPr lang="en-US" sz="2400" dirty="0"/>
              <a:t>started or be expected to start within three years of the date of submission; </a:t>
            </a:r>
            <a:endParaRPr lang="en-US" sz="2400" dirty="0"/>
          </a:p>
          <a:p>
            <a:pPr marL="228594" indent="-228594">
              <a:buFont typeface="Wingdings" panose="05000000000000000000" pitchFamily="2" charset="2"/>
              <a:buChar char="ü"/>
            </a:pPr>
            <a:endParaRPr lang="en-US" sz="2400" dirty="0"/>
          </a:p>
          <a:p>
            <a:pPr marL="228594" indent="-228594">
              <a:buFont typeface="Wingdings" panose="05000000000000000000" pitchFamily="2" charset="2"/>
              <a:buChar char="ü"/>
            </a:pPr>
            <a:r>
              <a:rPr lang="en-US" sz="2400" dirty="0"/>
              <a:t>be </a:t>
            </a:r>
            <a:r>
              <a:rPr lang="en-US" sz="2400" dirty="0"/>
              <a:t>clearly described as an investment </a:t>
            </a:r>
            <a:r>
              <a:rPr lang="en-US" sz="2400" dirty="0"/>
              <a:t>project; </a:t>
            </a:r>
          </a:p>
          <a:p>
            <a:pPr marL="228594" indent="-228594">
              <a:buFont typeface="Wingdings" panose="05000000000000000000" pitchFamily="2" charset="2"/>
              <a:buChar char="ü"/>
            </a:pPr>
            <a:endParaRPr lang="en-US" sz="2400" dirty="0"/>
          </a:p>
          <a:p>
            <a:pPr marL="228594" indent="-228594">
              <a:buFont typeface="Wingdings" panose="05000000000000000000" pitchFamily="2" charset="2"/>
              <a:buChar char="ü"/>
            </a:pPr>
            <a:r>
              <a:rPr lang="en-US" sz="2400" dirty="0"/>
              <a:t>be </a:t>
            </a:r>
            <a:r>
              <a:rPr lang="en-US" sz="2400" dirty="0"/>
              <a:t>compatible with all applicable EU and national laws.</a:t>
            </a:r>
          </a:p>
        </p:txBody>
      </p:sp>
    </p:spTree>
    <p:extLst>
      <p:ext uri="{BB962C8B-B14F-4D97-AF65-F5344CB8AC3E}">
        <p14:creationId xmlns:p14="http://schemas.microsoft.com/office/powerpoint/2010/main" val="87054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InvestEU Portal Promoters</a:t>
            </a:r>
            <a:endParaRPr lang="en-GB" dirty="0"/>
          </a:p>
        </p:txBody>
      </p:sp>
      <p:pic>
        <p:nvPicPr>
          <p:cNvPr id="4" name="Picture 3"/>
          <p:cNvPicPr>
            <a:picLocks noChangeAspect="1"/>
          </p:cNvPicPr>
          <p:nvPr/>
        </p:nvPicPr>
        <p:blipFill>
          <a:blip r:embed="rId2"/>
          <a:stretch>
            <a:fillRect/>
          </a:stretch>
        </p:blipFill>
        <p:spPr>
          <a:xfrm>
            <a:off x="468979" y="1696872"/>
            <a:ext cx="5170981" cy="5228952"/>
          </a:xfrm>
          <a:prstGeom prst="rect">
            <a:avLst/>
          </a:prstGeom>
          <a:ln>
            <a:solidFill>
              <a:schemeClr val="tx1">
                <a:lumMod val="50000"/>
              </a:schemeClr>
            </a:solidFill>
          </a:ln>
        </p:spPr>
      </p:pic>
      <p:pic>
        <p:nvPicPr>
          <p:cNvPr id="5" name="Picture 4"/>
          <p:cNvPicPr>
            <a:picLocks noChangeAspect="1"/>
          </p:cNvPicPr>
          <p:nvPr/>
        </p:nvPicPr>
        <p:blipFill>
          <a:blip r:embed="rId3"/>
          <a:stretch>
            <a:fillRect/>
          </a:stretch>
        </p:blipFill>
        <p:spPr>
          <a:xfrm>
            <a:off x="5786216" y="1929544"/>
            <a:ext cx="5595221" cy="2769224"/>
          </a:xfrm>
          <a:prstGeom prst="rect">
            <a:avLst/>
          </a:prstGeom>
          <a:ln>
            <a:solidFill>
              <a:schemeClr val="tx1">
                <a:lumMod val="50000"/>
              </a:schemeClr>
            </a:solidFill>
          </a:ln>
        </p:spPr>
      </p:pic>
      <p:pic>
        <p:nvPicPr>
          <p:cNvPr id="6" name="Picture 5"/>
          <p:cNvPicPr>
            <a:picLocks noChangeAspect="1"/>
          </p:cNvPicPr>
          <p:nvPr/>
        </p:nvPicPr>
        <p:blipFill>
          <a:blip r:embed="rId4"/>
          <a:stretch>
            <a:fillRect/>
          </a:stretch>
        </p:blipFill>
        <p:spPr>
          <a:xfrm>
            <a:off x="5787081" y="4859514"/>
            <a:ext cx="5669676" cy="1954628"/>
          </a:xfrm>
          <a:prstGeom prst="rect">
            <a:avLst/>
          </a:prstGeom>
          <a:ln>
            <a:solidFill>
              <a:schemeClr val="tx1">
                <a:lumMod val="50000"/>
              </a:schemeClr>
            </a:solidFill>
          </a:ln>
        </p:spPr>
      </p:pic>
    </p:spTree>
    <p:extLst>
      <p:ext uri="{BB962C8B-B14F-4D97-AF65-F5344CB8AC3E}">
        <p14:creationId xmlns:p14="http://schemas.microsoft.com/office/powerpoint/2010/main" val="26079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a:t>Slide  </a:t>
            </a:r>
            <a:r>
              <a:rPr lang="en-US" sz="1050" dirty="0" smtClean="0"/>
              <a:t>1 to 54 : </a:t>
            </a:r>
            <a:r>
              <a:rPr lang="en-US" sz="1050" dirty="0"/>
              <a:t>icon, source: flaticon.com (authors : </a:t>
            </a:r>
            <a:r>
              <a:rPr lang="en-US" sz="1050" dirty="0" err="1" smtClean="0"/>
              <a:t>inipagistudio</a:t>
            </a:r>
            <a:r>
              <a:rPr lang="en-US" sz="1050" dirty="0" smtClean="0"/>
              <a:t> / </a:t>
            </a:r>
            <a:r>
              <a:rPr lang="en-US" sz="1050" dirty="0" err="1" smtClean="0"/>
              <a:t>Freepik</a:t>
            </a:r>
            <a:r>
              <a:rPr lang="en-US" sz="1050" dirty="0" smtClean="0"/>
              <a:t>)</a:t>
            </a:r>
            <a:endParaRPr lang="en-US" sz="1050" dirty="0"/>
          </a:p>
          <a:p>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75" y="4376628"/>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46360290"/>
              </p:ext>
            </p:extLst>
          </p:nvPr>
        </p:nvGraphicFramePr>
        <p:xfrm>
          <a:off x="775672" y="1520824"/>
          <a:ext cx="10905699" cy="4681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dirty="0" smtClean="0"/>
              <a:t>Main principles</a:t>
            </a:r>
            <a:endParaRPr lang="en-US" dirty="0"/>
          </a:p>
        </p:txBody>
      </p:sp>
    </p:spTree>
    <p:extLst>
      <p:ext uri="{BB962C8B-B14F-4D97-AF65-F5344CB8AC3E}">
        <p14:creationId xmlns:p14="http://schemas.microsoft.com/office/powerpoint/2010/main" val="344894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744250286"/>
              </p:ext>
            </p:extLst>
          </p:nvPr>
        </p:nvGraphicFramePr>
        <p:xfrm>
          <a:off x="775672" y="1520824"/>
          <a:ext cx="10905699" cy="4681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dirty="0" smtClean="0"/>
              <a:t>Main </a:t>
            </a:r>
            <a:r>
              <a:rPr lang="en-US" dirty="0" smtClean="0"/>
              <a:t>points of interest for OCTs</a:t>
            </a:r>
            <a:endParaRPr lang="en-US" dirty="0"/>
          </a:p>
        </p:txBody>
      </p:sp>
    </p:spTree>
    <p:extLst>
      <p:ext uri="{BB962C8B-B14F-4D97-AF65-F5344CB8AC3E}">
        <p14:creationId xmlns:p14="http://schemas.microsoft.com/office/powerpoint/2010/main" val="6196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394976469"/>
              </p:ext>
            </p:extLst>
          </p:nvPr>
        </p:nvGraphicFramePr>
        <p:xfrm>
          <a:off x="734864" y="1796596"/>
          <a:ext cx="10987315" cy="3906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fr-BE" dirty="0"/>
              <a:t>InvestEU </a:t>
            </a:r>
            <a:r>
              <a:rPr lang="fr-BE" dirty="0" err="1" smtClean="0"/>
              <a:t>Fund</a:t>
            </a:r>
            <a:endParaRPr lang="en-US" dirty="0"/>
          </a:p>
        </p:txBody>
      </p:sp>
    </p:spTree>
    <p:extLst>
      <p:ext uri="{BB962C8B-B14F-4D97-AF65-F5344CB8AC3E}">
        <p14:creationId xmlns:p14="http://schemas.microsoft.com/office/powerpoint/2010/main" val="2750211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it-IT" dirty="0" smtClean="0"/>
              <a:t>Recital 69</a:t>
            </a:r>
          </a:p>
          <a:p>
            <a:r>
              <a:rPr lang="en-GB" i="1" dirty="0" smtClean="0"/>
              <a:t>(…) individuals </a:t>
            </a:r>
            <a:r>
              <a:rPr lang="en-GB" i="1" dirty="0"/>
              <a:t>and entities established in overseas countries or territories are eligible for funding subject to the rules and objectives of the InvestEU Programme and possible arrangements applicable to the Member State to which the relevant overseas country or territory is linked</a:t>
            </a:r>
            <a:endParaRPr lang="en-GB" i="1"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it-IT" dirty="0" err="1"/>
              <a:t>OCTs</a:t>
            </a:r>
            <a:r>
              <a:rPr lang="it-IT" dirty="0"/>
              <a:t> </a:t>
            </a:r>
            <a:r>
              <a:rPr lang="it-IT" dirty="0" err="1"/>
              <a:t>assimilated</a:t>
            </a:r>
            <a:r>
              <a:rPr lang="it-IT" dirty="0"/>
              <a:t> to </a:t>
            </a:r>
            <a:r>
              <a:rPr lang="it-IT" dirty="0" err="1"/>
              <a:t>MSs</a:t>
            </a:r>
            <a:r>
              <a:rPr lang="it-IT" dirty="0"/>
              <a:t> in </a:t>
            </a:r>
            <a:r>
              <a:rPr lang="it-IT" dirty="0" err="1"/>
              <a:t>Article</a:t>
            </a:r>
            <a:r>
              <a:rPr lang="it-IT" dirty="0"/>
              <a:t> 14.2 and 14.3 </a:t>
            </a:r>
            <a:endParaRPr lang="it-IT" dirty="0" smtClean="0"/>
          </a:p>
          <a:p>
            <a:pPr marL="342900" indent="-342900">
              <a:buFont typeface="Arial" panose="020B0604020202020204" pitchFamily="34" charset="0"/>
              <a:buChar char="•"/>
            </a:pPr>
            <a:r>
              <a:rPr lang="it-IT" dirty="0" smtClean="0"/>
              <a:t>Stand-alone </a:t>
            </a:r>
            <a:r>
              <a:rPr lang="it-IT" dirty="0" err="1" smtClean="0"/>
              <a:t>operations</a:t>
            </a:r>
            <a:r>
              <a:rPr lang="it-IT" dirty="0" smtClean="0"/>
              <a:t> are </a:t>
            </a:r>
            <a:r>
              <a:rPr lang="it-IT" dirty="0" err="1" smtClean="0"/>
              <a:t>possible</a:t>
            </a:r>
            <a:endParaRPr lang="en-GB" dirty="0"/>
          </a:p>
        </p:txBody>
      </p:sp>
      <p:sp>
        <p:nvSpPr>
          <p:cNvPr id="4" name="Title 3"/>
          <p:cNvSpPr>
            <a:spLocks noGrp="1"/>
          </p:cNvSpPr>
          <p:nvPr>
            <p:ph type="title"/>
          </p:nvPr>
        </p:nvSpPr>
        <p:spPr/>
        <p:txBody>
          <a:bodyPr/>
          <a:lstStyle/>
          <a:p>
            <a:r>
              <a:rPr lang="it-IT" dirty="0" smtClean="0"/>
              <a:t>Legal base for </a:t>
            </a:r>
            <a:r>
              <a:rPr lang="it-IT" dirty="0" err="1" smtClean="0"/>
              <a:t>OCTs</a:t>
            </a:r>
            <a:endParaRPr lang="en-GB" dirty="0"/>
          </a:p>
        </p:txBody>
      </p:sp>
    </p:spTree>
    <p:extLst>
      <p:ext uri="{BB962C8B-B14F-4D97-AF65-F5344CB8AC3E}">
        <p14:creationId xmlns:p14="http://schemas.microsoft.com/office/powerpoint/2010/main" val="428089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dirty="0" smtClean="0"/>
              <a:t>2. </a:t>
            </a:r>
            <a:r>
              <a:rPr lang="fr-BE" dirty="0" err="1" smtClean="0"/>
              <a:t>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977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344" y="1745896"/>
            <a:ext cx="8109020" cy="3645380"/>
          </a:xfrm>
        </p:spPr>
        <p:txBody>
          <a:bodyPr/>
          <a:lstStyle/>
          <a:p>
            <a:pPr marL="0" indent="0">
              <a:buClr>
                <a:srgbClr val="0F5494"/>
              </a:buClr>
              <a:buNone/>
            </a:pPr>
            <a:r>
              <a:rPr lang="en-IE" i="0" dirty="0" smtClean="0"/>
              <a:t/>
            </a:r>
            <a:br>
              <a:rPr lang="en-IE" i="0" dirty="0" smtClean="0"/>
            </a:br>
            <a:endParaRPr lang="en-IE" i="0" dirty="0"/>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260" y="1288201"/>
            <a:ext cx="5661271" cy="1229979"/>
          </a:xfrm>
          <a:prstGeom prst="rect">
            <a:avLst/>
          </a:prstGeom>
          <a:noFill/>
          <a:ln w="19050">
            <a:solidFill>
              <a:srgbClr val="0F5494"/>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2"/>
          <p:cNvSpPr txBox="1">
            <a:spLocks/>
          </p:cNvSpPr>
          <p:nvPr/>
        </p:nvSpPr>
        <p:spPr bwMode="auto">
          <a:xfrm>
            <a:off x="144246" y="2337090"/>
            <a:ext cx="3521553" cy="246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60000">
              <a:spcBef>
                <a:spcPts val="600"/>
              </a:spcBef>
              <a:spcAft>
                <a:spcPts val="600"/>
              </a:spcAft>
              <a:buClr>
                <a:srgbClr val="0F5494"/>
              </a:buClr>
              <a:buNone/>
            </a:pPr>
            <a:r>
              <a:rPr lang="en-GB" altLang="fr-FR" sz="1800" b="1" i="0" dirty="0">
                <a:latin typeface="+mn-lt"/>
              </a:rPr>
              <a:t>InvestEU </a:t>
            </a:r>
            <a:r>
              <a:rPr lang="en-GB" altLang="fr-FR" sz="1800" b="1" i="0" dirty="0" smtClean="0">
                <a:latin typeface="+mn-lt"/>
              </a:rPr>
              <a:t>Fund:</a:t>
            </a:r>
            <a:endParaRPr lang="en-GB" altLang="fr-FR" sz="1800" b="1" i="0" dirty="0">
              <a:latin typeface="+mn-lt"/>
            </a:endParaRPr>
          </a:p>
          <a:p>
            <a:pPr marL="645750" indent="-285750">
              <a:spcBef>
                <a:spcPts val="600"/>
              </a:spcBef>
              <a:spcAft>
                <a:spcPts val="600"/>
              </a:spcAft>
              <a:buClr>
                <a:schemeClr val="accent5"/>
              </a:buClr>
            </a:pPr>
            <a:r>
              <a:rPr lang="lv-LV" altLang="fr-FR" sz="1600" i="0" dirty="0" smtClean="0">
                <a:latin typeface="+mn-lt"/>
                <a:cs typeface="Calibri" panose="020F0502020204030204" pitchFamily="34" charset="0"/>
              </a:rPr>
              <a:t>S</a:t>
            </a:r>
            <a:r>
              <a:rPr lang="en-GB" altLang="fr-FR" sz="1600" i="0" dirty="0">
                <a:latin typeface="+mn-lt"/>
                <a:cs typeface="Calibri" panose="020F0502020204030204" pitchFamily="34" charset="0"/>
              </a:rPr>
              <a:t>ingle fund bringing </a:t>
            </a:r>
            <a:r>
              <a:rPr lang="en-GB" altLang="fr-FR" sz="1600" i="0" dirty="0" smtClean="0">
                <a:latin typeface="+mn-lt"/>
                <a:cs typeface="Calibri" panose="020F0502020204030204" pitchFamily="34" charset="0"/>
              </a:rPr>
              <a:t>together the </a:t>
            </a:r>
            <a:r>
              <a:rPr lang="en-GB" altLang="fr-FR" sz="1600" i="0" dirty="0">
                <a:latin typeface="+mn-lt"/>
                <a:cs typeface="Calibri" panose="020F0502020204030204" pitchFamily="34" charset="0"/>
              </a:rPr>
              <a:t>many different EU-level financial instruments </a:t>
            </a:r>
            <a:endParaRPr lang="en-GB" altLang="fr-FR" sz="1600" i="0" dirty="0" smtClean="0">
              <a:latin typeface="+mn-lt"/>
              <a:cs typeface="Calibri" panose="020F0502020204030204" pitchFamily="34" charset="0"/>
            </a:endParaRPr>
          </a:p>
          <a:p>
            <a:pPr marL="645750" indent="-285750">
              <a:spcBef>
                <a:spcPts val="600"/>
              </a:spcBef>
              <a:spcAft>
                <a:spcPts val="600"/>
              </a:spcAft>
              <a:buClr>
                <a:schemeClr val="accent5"/>
              </a:buClr>
            </a:pPr>
            <a:r>
              <a:rPr lang="en-GB" altLang="fr-FR" sz="1600" i="0" dirty="0">
                <a:cs typeface="Calibri" panose="020F0502020204030204" pitchFamily="34" charset="0"/>
              </a:rPr>
              <a:t>EUR </a:t>
            </a:r>
            <a:r>
              <a:rPr lang="en-GB" altLang="fr-FR" sz="1600" b="1" i="0" dirty="0">
                <a:cs typeface="Calibri" panose="020F0502020204030204" pitchFamily="34" charset="0"/>
              </a:rPr>
              <a:t>26 </a:t>
            </a:r>
            <a:r>
              <a:rPr lang="en-GB" altLang="fr-FR" sz="1600" b="1" i="0" dirty="0" err="1">
                <a:cs typeface="Calibri" panose="020F0502020204030204" pitchFamily="34" charset="0"/>
              </a:rPr>
              <a:t>bn</a:t>
            </a:r>
            <a:r>
              <a:rPr lang="en-GB" altLang="fr-FR" sz="1600" b="1" i="0" dirty="0">
                <a:cs typeface="Calibri" panose="020F0502020204030204" pitchFamily="34" charset="0"/>
              </a:rPr>
              <a:t> </a:t>
            </a:r>
            <a:r>
              <a:rPr lang="en-GB" altLang="fr-FR" sz="1600" i="0" dirty="0">
                <a:cs typeface="Calibri" panose="020F0502020204030204" pitchFamily="34" charset="0"/>
              </a:rPr>
              <a:t>EU budgetary guarantee</a:t>
            </a:r>
          </a:p>
          <a:p>
            <a:pPr marL="645750" indent="-285750">
              <a:spcBef>
                <a:spcPts val="600"/>
              </a:spcBef>
              <a:spcAft>
                <a:spcPts val="600"/>
              </a:spcAft>
              <a:buClr>
                <a:schemeClr val="accent5"/>
              </a:buClr>
            </a:pPr>
            <a:r>
              <a:rPr lang="en-US" altLang="fr-FR" sz="1600" i="0" dirty="0" err="1">
                <a:latin typeface="+mn-lt"/>
                <a:cs typeface="Calibri" panose="020F0502020204030204" pitchFamily="34" charset="0"/>
              </a:rPr>
              <a:t>Mobilise</a:t>
            </a:r>
            <a:r>
              <a:rPr lang="en-US" altLang="fr-FR" sz="1600" i="0" dirty="0">
                <a:latin typeface="+mn-lt"/>
                <a:cs typeface="Calibri" panose="020F0502020204030204" pitchFamily="34" charset="0"/>
              </a:rPr>
              <a:t> </a:t>
            </a:r>
            <a:r>
              <a:rPr lang="en-US" altLang="fr-FR" sz="1600" b="1" i="0" dirty="0">
                <a:latin typeface="+mn-lt"/>
                <a:cs typeface="Calibri" panose="020F0502020204030204" pitchFamily="34" charset="0"/>
              </a:rPr>
              <a:t>EUR 370 </a:t>
            </a:r>
            <a:r>
              <a:rPr lang="en-US" altLang="fr-FR" sz="1600" i="0" dirty="0" smtClean="0">
                <a:latin typeface="+mn-lt"/>
                <a:cs typeface="Calibri" panose="020F0502020204030204" pitchFamily="34" charset="0"/>
              </a:rPr>
              <a:t>billion </a:t>
            </a:r>
            <a:r>
              <a:rPr lang="en-US" altLang="fr-FR" sz="1600" i="0" dirty="0">
                <a:latin typeface="+mn-lt"/>
                <a:cs typeface="Calibri" panose="020F0502020204030204" pitchFamily="34" charset="0"/>
              </a:rPr>
              <a:t>in additional investment across Europe, of which 30% to contribute to climate </a:t>
            </a:r>
            <a:r>
              <a:rPr lang="en-US" altLang="fr-FR" sz="1600" i="0" dirty="0" smtClean="0">
                <a:latin typeface="+mn-lt"/>
                <a:cs typeface="Calibri" panose="020F0502020204030204" pitchFamily="34" charset="0"/>
              </a:rPr>
              <a:t>objectives</a:t>
            </a:r>
          </a:p>
          <a:p>
            <a:pPr marL="645750" indent="-285750">
              <a:spcBef>
                <a:spcPts val="600"/>
              </a:spcBef>
              <a:spcAft>
                <a:spcPts val="600"/>
              </a:spcAft>
              <a:buClr>
                <a:schemeClr val="accent5"/>
              </a:buClr>
            </a:pPr>
            <a:r>
              <a:rPr lang="sv-SE" altLang="fr-FR" sz="1600" i="0" dirty="0" err="1" smtClean="0">
                <a:latin typeface="+mn-lt"/>
                <a:cs typeface="Calibri" panose="020F0502020204030204" pitchFamily="34" charset="0"/>
              </a:rPr>
              <a:t>Strategic</a:t>
            </a:r>
            <a:r>
              <a:rPr lang="sv-SE" altLang="fr-FR" sz="1600" i="0" dirty="0" smtClean="0">
                <a:latin typeface="+mn-lt"/>
                <a:cs typeface="Calibri" panose="020F0502020204030204" pitchFamily="34" charset="0"/>
              </a:rPr>
              <a:t> Investments </a:t>
            </a:r>
            <a:r>
              <a:rPr lang="sv-SE" altLang="fr-FR" sz="1600" i="0" dirty="0" err="1" smtClean="0">
                <a:latin typeface="+mn-lt"/>
                <a:cs typeface="Calibri" panose="020F0502020204030204" pitchFamily="34" charset="0"/>
              </a:rPr>
              <a:t>incorporated</a:t>
            </a:r>
            <a:r>
              <a:rPr lang="sv-SE" altLang="fr-FR" sz="1600" i="0" dirty="0" smtClean="0">
                <a:latin typeface="+mn-lt"/>
                <a:cs typeface="Calibri" panose="020F0502020204030204" pitchFamily="34" charset="0"/>
              </a:rPr>
              <a:t> under all </a:t>
            </a:r>
            <a:r>
              <a:rPr lang="sv-SE" altLang="fr-FR" sz="1600" i="0" dirty="0" err="1" smtClean="0">
                <a:latin typeface="+mn-lt"/>
                <a:cs typeface="Calibri" panose="020F0502020204030204" pitchFamily="34" charset="0"/>
              </a:rPr>
              <a:t>other</a:t>
            </a:r>
            <a:r>
              <a:rPr lang="sv-SE" altLang="fr-FR" sz="1600" i="0" dirty="0" smtClean="0">
                <a:latin typeface="+mn-lt"/>
                <a:cs typeface="Calibri" panose="020F0502020204030204" pitchFamily="34" charset="0"/>
              </a:rPr>
              <a:t> investment </a:t>
            </a:r>
            <a:r>
              <a:rPr lang="sv-SE" altLang="fr-FR" sz="1600" i="0" dirty="0" err="1" smtClean="0">
                <a:latin typeface="+mn-lt"/>
                <a:cs typeface="Calibri" panose="020F0502020204030204" pitchFamily="34" charset="0"/>
              </a:rPr>
              <a:t>windows</a:t>
            </a:r>
            <a:endParaRPr lang="en-GB" altLang="fr-FR" sz="1600" i="0" dirty="0">
              <a:cs typeface="Calibri" panose="020F0502020204030204" pitchFamily="34" charset="0"/>
            </a:endParaRPr>
          </a:p>
        </p:txBody>
      </p:sp>
      <p:sp>
        <p:nvSpPr>
          <p:cNvPr id="12" name="Title 11"/>
          <p:cNvSpPr>
            <a:spLocks noGrp="1"/>
          </p:cNvSpPr>
          <p:nvPr>
            <p:ph type="title"/>
          </p:nvPr>
        </p:nvSpPr>
        <p:spPr/>
        <p:txBody>
          <a:bodyPr/>
          <a:lstStyle/>
          <a:p>
            <a:r>
              <a:rPr lang="en-IE" dirty="0"/>
              <a:t>InvestEU Programme: an overview </a:t>
            </a:r>
            <a:endParaRPr lang="en-GB" dirty="0"/>
          </a:p>
        </p:txBody>
      </p:sp>
      <p:sp>
        <p:nvSpPr>
          <p:cNvPr id="17" name="Arc 16"/>
          <p:cNvSpPr/>
          <p:nvPr/>
        </p:nvSpPr>
        <p:spPr>
          <a:xfrm flipH="1">
            <a:off x="1860882" y="1759573"/>
            <a:ext cx="3157141" cy="1460838"/>
          </a:xfrm>
          <a:prstGeom prst="arc">
            <a:avLst>
              <a:gd name="adj1" fmla="val 14940360"/>
              <a:gd name="adj2" fmla="val 20924446"/>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924" y="2733247"/>
            <a:ext cx="5257887" cy="304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rc 19"/>
          <p:cNvSpPr/>
          <p:nvPr/>
        </p:nvSpPr>
        <p:spPr>
          <a:xfrm rot="668543">
            <a:off x="1986676" y="2556111"/>
            <a:ext cx="2819353" cy="1277704"/>
          </a:xfrm>
          <a:prstGeom prst="arc">
            <a:avLst>
              <a:gd name="adj1" fmla="val 14940360"/>
              <a:gd name="adj2" fmla="val 20699664"/>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pic>
        <p:nvPicPr>
          <p:cNvPr id="10" name="Picture 9"/>
          <p:cNvPicPr>
            <a:picLocks noChangeAspect="1"/>
          </p:cNvPicPr>
          <p:nvPr/>
        </p:nvPicPr>
        <p:blipFill>
          <a:blip r:embed="rId4"/>
          <a:stretch>
            <a:fillRect/>
          </a:stretch>
        </p:blipFill>
        <p:spPr>
          <a:xfrm>
            <a:off x="7142032" y="6018023"/>
            <a:ext cx="560488" cy="519726"/>
          </a:xfrm>
          <a:prstGeom prst="rect">
            <a:avLst/>
          </a:prstGeom>
        </p:spPr>
      </p:pic>
      <p:sp>
        <p:nvSpPr>
          <p:cNvPr id="11" name="TextBox 10"/>
          <p:cNvSpPr txBox="1"/>
          <p:nvPr/>
        </p:nvSpPr>
        <p:spPr>
          <a:xfrm>
            <a:off x="6046337" y="6516667"/>
            <a:ext cx="2976106" cy="246221"/>
          </a:xfrm>
          <a:prstGeom prst="rect">
            <a:avLst/>
          </a:prstGeom>
          <a:noFill/>
        </p:spPr>
        <p:txBody>
          <a:bodyPr wrap="square" rtlCol="0">
            <a:spAutoFit/>
          </a:bodyPr>
          <a:lstStyle/>
          <a:p>
            <a:pPr algn="ctr"/>
            <a:r>
              <a:rPr lang="fr-BE" sz="1000" b="1" dirty="0">
                <a:solidFill>
                  <a:srgbClr val="00B050"/>
                </a:solidFill>
                <a:latin typeface="Calibri" panose="020F0502020204030204" pitchFamily="34" charset="0"/>
                <a:cs typeface="Calibri" panose="020F0502020204030204" pitchFamily="34" charset="0"/>
              </a:rPr>
              <a:t>STRATEGIC EUROPEAN INVESTMENT </a:t>
            </a:r>
            <a:endParaRPr lang="en-US" sz="1000" b="1" dirty="0">
              <a:solidFill>
                <a:srgbClr val="00B050"/>
              </a:solidFill>
              <a:latin typeface="Calibri" panose="020F0502020204030204" pitchFamily="34" charset="0"/>
              <a:cs typeface="Calibri" panose="020F0502020204030204" pitchFamily="34" charset="0"/>
            </a:endParaRPr>
          </a:p>
        </p:txBody>
      </p:sp>
      <p:sp>
        <p:nvSpPr>
          <p:cNvPr id="15" name="Arc 14"/>
          <p:cNvSpPr/>
          <p:nvPr/>
        </p:nvSpPr>
        <p:spPr>
          <a:xfrm rot="12711051">
            <a:off x="6721356" y="5709752"/>
            <a:ext cx="720000" cy="540000"/>
          </a:xfrm>
          <a:prstGeom prst="arc">
            <a:avLst>
              <a:gd name="adj1" fmla="val 14940360"/>
              <a:gd name="adj2" fmla="val 20699664"/>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
        <p:nvSpPr>
          <p:cNvPr id="16" name="Arc 15"/>
          <p:cNvSpPr/>
          <p:nvPr/>
        </p:nvSpPr>
        <p:spPr>
          <a:xfrm rot="12984922">
            <a:off x="5743972" y="5711189"/>
            <a:ext cx="1188000" cy="540000"/>
          </a:xfrm>
          <a:prstGeom prst="arc">
            <a:avLst>
              <a:gd name="adj1" fmla="val 14940360"/>
              <a:gd name="adj2" fmla="val 20699664"/>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
        <p:nvSpPr>
          <p:cNvPr id="18" name="Arc 17"/>
          <p:cNvSpPr/>
          <p:nvPr/>
        </p:nvSpPr>
        <p:spPr>
          <a:xfrm rot="8953300" flipH="1">
            <a:off x="7423962" y="5709752"/>
            <a:ext cx="720000" cy="540000"/>
          </a:xfrm>
          <a:prstGeom prst="arc">
            <a:avLst>
              <a:gd name="adj1" fmla="val 14940360"/>
              <a:gd name="adj2" fmla="val 20924446"/>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
        <p:nvSpPr>
          <p:cNvPr id="19" name="Arc 18"/>
          <p:cNvSpPr/>
          <p:nvPr/>
        </p:nvSpPr>
        <p:spPr>
          <a:xfrm rot="9214764" flipH="1">
            <a:off x="7824590" y="5711189"/>
            <a:ext cx="1188000" cy="540000"/>
          </a:xfrm>
          <a:prstGeom prst="arc">
            <a:avLst>
              <a:gd name="adj1" fmla="val 14940360"/>
              <a:gd name="adj2" fmla="val 20924446"/>
            </a:avLst>
          </a:prstGeom>
          <a:noFill/>
          <a:ln w="28575">
            <a:solidFill>
              <a:srgbClr val="FFC000"/>
            </a:solidFill>
            <a:tailEnd type="arrow"/>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a:endParaRPr lang="en-GB">
              <a:solidFill>
                <a:srgbClr val="FFD624"/>
              </a:solidFill>
              <a:latin typeface="Verdana" pitchFamily="34" charset="0"/>
            </a:endParaRPr>
          </a:p>
        </p:txBody>
      </p:sp>
    </p:spTree>
    <p:extLst>
      <p:ext uri="{BB962C8B-B14F-4D97-AF65-F5344CB8AC3E}">
        <p14:creationId xmlns:p14="http://schemas.microsoft.com/office/powerpoint/2010/main" val="49482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9266830" y="5943600"/>
            <a:ext cx="1488651" cy="635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
          <p:cNvSpPr>
            <a:spLocks noChangeArrowheads="1"/>
          </p:cNvSpPr>
          <p:nvPr/>
        </p:nvSpPr>
        <p:spPr bwMode="auto">
          <a:xfrm>
            <a:off x="0" y="1580701"/>
            <a:ext cx="12173199" cy="4021820"/>
          </a:xfrm>
          <a:prstGeom prst="rect">
            <a:avLst/>
          </a:prstGeom>
          <a:solidFill>
            <a:schemeClr val="bg2"/>
          </a:solidFill>
          <a:ln>
            <a:noFill/>
          </a:ln>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BE" altLang="fr-FR" sz="1200" b="0" i="0" u="none" strike="noStrike" kern="1200" cap="none" spc="0" normalizeH="0" baseline="0" noProof="0">
              <a:ln>
                <a:noFill/>
              </a:ln>
              <a:solidFill>
                <a:srgbClr val="0F5494"/>
              </a:solidFill>
              <a:effectLst/>
              <a:uLnTx/>
              <a:uFillTx/>
              <a:latin typeface="+mn-lt"/>
              <a:ea typeface="+mn-ea"/>
              <a:cs typeface="+mn-cs"/>
            </a:endParaRPr>
          </a:p>
        </p:txBody>
      </p:sp>
      <p:sp>
        <p:nvSpPr>
          <p:cNvPr id="74" name="Title 73"/>
          <p:cNvSpPr>
            <a:spLocks noGrp="1"/>
          </p:cNvSpPr>
          <p:nvPr>
            <p:ph type="title"/>
          </p:nvPr>
        </p:nvSpPr>
        <p:spPr>
          <a:xfrm>
            <a:off x="993002" y="97151"/>
            <a:ext cx="10515600" cy="782357"/>
          </a:xfrm>
        </p:spPr>
        <p:txBody>
          <a:bodyPr/>
          <a:lstStyle/>
          <a:p>
            <a:r>
              <a:rPr lang="fr-BE" dirty="0" smtClean="0">
                <a:latin typeface="+mn-lt"/>
              </a:rPr>
              <a:t>General </a:t>
            </a:r>
            <a:r>
              <a:rPr lang="en-GB" dirty="0" smtClean="0">
                <a:latin typeface="+mn-lt"/>
              </a:rPr>
              <a:t>scheme</a:t>
            </a:r>
            <a:endParaRPr lang="en-GB" dirty="0">
              <a:latin typeface="+mn-lt"/>
            </a:endParaRPr>
          </a:p>
        </p:txBody>
      </p:sp>
      <p:sp>
        <p:nvSpPr>
          <p:cNvPr id="75" name="Rounded Rectangle 6"/>
          <p:cNvSpPr>
            <a:spLocks noChangeArrowheads="1"/>
          </p:cNvSpPr>
          <p:nvPr/>
        </p:nvSpPr>
        <p:spPr bwMode="auto">
          <a:xfrm>
            <a:off x="112713" y="2652713"/>
            <a:ext cx="1527175" cy="1928812"/>
          </a:xfrm>
          <a:prstGeom prst="roundRect">
            <a:avLst>
              <a:gd name="adj" fmla="val 16667"/>
            </a:avLst>
          </a:prstGeom>
          <a:solidFill>
            <a:schemeClr val="bg1"/>
          </a:solidFill>
          <a:ln w="19050" algn="ctr">
            <a:solidFill>
              <a:srgbClr val="BDDEFF"/>
            </a:solidFill>
            <a:round/>
            <a:headEnd/>
            <a:tailEnd/>
          </a:ln>
          <a:effectLst/>
        </p:spPr>
        <p:txBody>
          <a:bodyP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1200" b="1" i="0" u="none" strike="noStrike" kern="1200" cap="none" spc="0" normalizeH="0" baseline="0" noProof="0" dirty="0" smtClean="0">
                <a:ln>
                  <a:noFill/>
                </a:ln>
                <a:solidFill>
                  <a:srgbClr val="1E4084"/>
                </a:solidFill>
                <a:effectLst/>
                <a:uLnTx/>
                <a:uFillTx/>
                <a:latin typeface="+mn-lt"/>
                <a:ea typeface="+mn-ea"/>
                <a:cs typeface="+mn-cs"/>
              </a:rPr>
              <a:t>InvestEU Guarantee</a:t>
            </a: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9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1050" b="0" i="0" u="none" strike="noStrike" kern="1200" cap="none" spc="0" normalizeH="0" baseline="0" noProof="0" dirty="0" smtClean="0">
                <a:ln>
                  <a:noFill/>
                </a:ln>
                <a:solidFill>
                  <a:srgbClr val="1E4084"/>
                </a:solidFill>
                <a:effectLst/>
                <a:uLnTx/>
                <a:uFillTx/>
                <a:latin typeface="+mn-lt"/>
                <a:ea typeface="+mn-ea"/>
                <a:cs typeface="+mn-cs"/>
              </a:rPr>
              <a:t>MS compartment</a:t>
            </a:r>
          </a:p>
          <a:p>
            <a:pPr marL="3175"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fr-FR" sz="12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76" name="Rounded Rectangle 7"/>
          <p:cNvSpPr>
            <a:spLocks noChangeArrowheads="1"/>
          </p:cNvSpPr>
          <p:nvPr/>
        </p:nvSpPr>
        <p:spPr bwMode="auto">
          <a:xfrm>
            <a:off x="2795107" y="1857261"/>
            <a:ext cx="1155700" cy="1079500"/>
          </a:xfrm>
          <a:prstGeom prst="roundRect">
            <a:avLst>
              <a:gd name="adj" fmla="val 16667"/>
            </a:avLst>
          </a:prstGeom>
          <a:solidFill>
            <a:schemeClr val="bg1"/>
          </a:solidFill>
          <a:ln w="19050" algn="ctr">
            <a:solidFill>
              <a:srgbClr val="BDDEFF"/>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F5494"/>
              </a:solidFill>
              <a:effectLst/>
              <a:uLnTx/>
              <a:uFillTx/>
              <a:latin typeface="+mn-lt"/>
              <a:ea typeface="+mn-ea"/>
              <a:cs typeface="+mn-cs"/>
            </a:endParaRPr>
          </a:p>
        </p:txBody>
      </p:sp>
      <p:sp>
        <p:nvSpPr>
          <p:cNvPr id="77" name="Rounded Rectangle 8"/>
          <p:cNvSpPr>
            <a:spLocks noChangeArrowheads="1"/>
          </p:cNvSpPr>
          <p:nvPr/>
        </p:nvSpPr>
        <p:spPr bwMode="auto">
          <a:xfrm>
            <a:off x="2798282" y="3067844"/>
            <a:ext cx="1152525" cy="1081087"/>
          </a:xfrm>
          <a:prstGeom prst="roundRect">
            <a:avLst>
              <a:gd name="adj" fmla="val 16667"/>
            </a:avLst>
          </a:prstGeom>
          <a:solidFill>
            <a:schemeClr val="bg1"/>
          </a:solidFill>
          <a:ln w="19050" algn="ctr">
            <a:solidFill>
              <a:srgbClr val="BDDEFF"/>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F5494"/>
              </a:solidFill>
              <a:effectLst/>
              <a:uLnTx/>
              <a:uFillTx/>
              <a:latin typeface="+mn-lt"/>
              <a:ea typeface="+mn-ea"/>
              <a:cs typeface="+mn-cs"/>
            </a:endParaRPr>
          </a:p>
        </p:txBody>
      </p:sp>
      <p:sp>
        <p:nvSpPr>
          <p:cNvPr id="78" name="Rounded Rectangle 9"/>
          <p:cNvSpPr>
            <a:spLocks noChangeArrowheads="1"/>
          </p:cNvSpPr>
          <p:nvPr/>
        </p:nvSpPr>
        <p:spPr bwMode="auto">
          <a:xfrm>
            <a:off x="2798282" y="4291806"/>
            <a:ext cx="1152525" cy="1081088"/>
          </a:xfrm>
          <a:prstGeom prst="roundRect">
            <a:avLst>
              <a:gd name="adj" fmla="val 16667"/>
            </a:avLst>
          </a:prstGeom>
          <a:solidFill>
            <a:schemeClr val="bg1"/>
          </a:solidFill>
          <a:ln w="19050" algn="ctr">
            <a:solidFill>
              <a:srgbClr val="BDDEFF"/>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1E4084"/>
                </a:solidFill>
                <a:effectLst/>
                <a:uLnTx/>
                <a:uFillTx/>
                <a:latin typeface="+mn-lt"/>
                <a:ea typeface="+mn-ea"/>
                <a:cs typeface="+mn-cs"/>
              </a:rPr>
              <a:t>Other IPs </a:t>
            </a:r>
            <a:r>
              <a:rPr kumimoji="0" lang="en-GB" altLang="en-US" sz="1400" b="0" i="0" u="none" strike="noStrike" kern="1200" cap="none" spc="0" normalizeH="0" baseline="0" noProof="0" dirty="0">
                <a:ln>
                  <a:noFill/>
                </a:ln>
                <a:solidFill>
                  <a:srgbClr val="1E4084"/>
                </a:solidFill>
                <a:effectLst/>
                <a:uLnTx/>
                <a:uFillTx/>
                <a:latin typeface="+mn-lt"/>
                <a:ea typeface="+mn-ea"/>
                <a:cs typeface="+mn-cs"/>
              </a:rPr>
              <a:t>(IFI, NPB)</a:t>
            </a:r>
          </a:p>
        </p:txBody>
      </p:sp>
      <p:pic>
        <p:nvPicPr>
          <p:cNvPr id="79" name="Picture 12"/>
          <p:cNvPicPr>
            <a:picLocks noChangeAspect="1"/>
          </p:cNvPicPr>
          <p:nvPr/>
        </p:nvPicPr>
        <p:blipFill>
          <a:blip r:embed="rId3">
            <a:extLst>
              <a:ext uri="{28A0092B-C50C-407E-A947-70E740481C1C}">
                <a14:useLocalDpi xmlns:a14="http://schemas.microsoft.com/office/drawing/2010/main" val="0"/>
              </a:ext>
            </a:extLst>
          </a:blip>
          <a:srcRect l="6897" t="10847" b="17992"/>
          <a:stretch>
            <a:fillRect/>
          </a:stretch>
        </p:blipFill>
        <p:spPr bwMode="auto">
          <a:xfrm>
            <a:off x="390525" y="3394075"/>
            <a:ext cx="1023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6069" y="2051862"/>
            <a:ext cx="10080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6862" y="3342271"/>
            <a:ext cx="10064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ounded Rectangle 17"/>
          <p:cNvSpPr>
            <a:spLocks noChangeArrowheads="1"/>
          </p:cNvSpPr>
          <p:nvPr/>
        </p:nvSpPr>
        <p:spPr bwMode="auto">
          <a:xfrm>
            <a:off x="6106782" y="2240346"/>
            <a:ext cx="2660650" cy="2727509"/>
          </a:xfrm>
          <a:prstGeom prst="roundRect">
            <a:avLst>
              <a:gd name="adj" fmla="val 16667"/>
            </a:avLst>
          </a:prstGeom>
          <a:solidFill>
            <a:schemeClr val="bg1"/>
          </a:solidFill>
          <a:ln w="19050" algn="ctr">
            <a:solidFill>
              <a:srgbClr val="1E4084"/>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1E4084"/>
                </a:solidFill>
                <a:effectLst/>
                <a:uLnTx/>
                <a:uFillTx/>
                <a:latin typeface="+mn-lt"/>
                <a:ea typeface="+mn-ea"/>
                <a:cs typeface="+mn-cs"/>
              </a:rPr>
              <a:t>Financial intermediaries:</a:t>
            </a:r>
          </a:p>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1600" b="0" i="0" u="none" strike="noStrike" kern="1200" cap="none" spc="0" normalizeH="0" baseline="0" noProof="0" dirty="0">
                <a:ln>
                  <a:noFill/>
                </a:ln>
                <a:solidFill>
                  <a:srgbClr val="1E4084"/>
                </a:solidFill>
                <a:effectLst/>
                <a:uLnTx/>
                <a:uFillTx/>
                <a:latin typeface="+mn-lt"/>
                <a:ea typeface="+mn-ea"/>
                <a:cs typeface="+mn-cs"/>
              </a:rPr>
              <a:t>Banks, </a:t>
            </a:r>
            <a:r>
              <a:rPr kumimoji="0" lang="en-GB" altLang="fr-FR" sz="1600" b="0" i="0" u="none" strike="noStrike" kern="1200" cap="none" spc="0" normalizeH="0" baseline="0" noProof="0" dirty="0" smtClean="0">
                <a:ln>
                  <a:noFill/>
                </a:ln>
                <a:solidFill>
                  <a:srgbClr val="1E4084"/>
                </a:solidFill>
                <a:effectLst/>
                <a:uLnTx/>
                <a:uFillTx/>
                <a:latin typeface="+mn-lt"/>
                <a:ea typeface="+mn-ea"/>
                <a:cs typeface="+mn-cs"/>
              </a:rPr>
              <a:t>guarantee </a:t>
            </a:r>
            <a:r>
              <a:rPr kumimoji="0" lang="en-GB" altLang="fr-FR" sz="1600" b="0" i="0" u="none" strike="noStrike" kern="1200" cap="none" spc="0" normalizeH="0" baseline="0" noProof="0" dirty="0">
                <a:ln>
                  <a:noFill/>
                </a:ln>
                <a:solidFill>
                  <a:srgbClr val="1E4084"/>
                </a:solidFill>
                <a:effectLst/>
                <a:uLnTx/>
                <a:uFillTx/>
                <a:latin typeface="+mn-lt"/>
                <a:ea typeface="+mn-ea"/>
                <a:cs typeface="+mn-cs"/>
              </a:rPr>
              <a:t>societies, microfinance providers, venture capital, equity funds, etc. </a:t>
            </a:r>
          </a:p>
        </p:txBody>
      </p:sp>
      <p:cxnSp>
        <p:nvCxnSpPr>
          <p:cNvPr id="84" name="Straight Arrow Connector 83"/>
          <p:cNvCxnSpPr>
            <a:stCxn id="75" idx="3"/>
            <a:endCxn id="76" idx="1"/>
          </p:cNvCxnSpPr>
          <p:nvPr/>
        </p:nvCxnSpPr>
        <p:spPr bwMode="auto">
          <a:xfrm flipV="1">
            <a:off x="1639888" y="2397011"/>
            <a:ext cx="1155219" cy="1220108"/>
          </a:xfrm>
          <a:prstGeom prst="straightConnector1">
            <a:avLst/>
          </a:prstGeom>
          <a:ln w="19050">
            <a:solidFill>
              <a:srgbClr val="1E4084"/>
            </a:solidFill>
            <a:headEnd type="none" w="med" len="med"/>
            <a:tailEnd type="triangle" w="med" len="med"/>
          </a:ln>
          <a:extLst/>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a:stCxn id="75" idx="3"/>
            <a:endCxn id="77" idx="1"/>
          </p:cNvCxnSpPr>
          <p:nvPr/>
        </p:nvCxnSpPr>
        <p:spPr bwMode="auto">
          <a:xfrm flipV="1">
            <a:off x="1639888" y="3608388"/>
            <a:ext cx="1158394" cy="8731"/>
          </a:xfrm>
          <a:prstGeom prst="straightConnector1">
            <a:avLst/>
          </a:prstGeom>
          <a:ln w="19050">
            <a:solidFill>
              <a:srgbClr val="1E4084"/>
            </a:solidFill>
            <a:headEnd type="none" w="med" len="med"/>
            <a:tailEnd type="triangle" w="med" len="med"/>
          </a:ln>
          <a:extLst/>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75" idx="3"/>
            <a:endCxn id="78" idx="1"/>
          </p:cNvCxnSpPr>
          <p:nvPr/>
        </p:nvCxnSpPr>
        <p:spPr bwMode="auto">
          <a:xfrm>
            <a:off x="1639888" y="3617119"/>
            <a:ext cx="1158394" cy="1215231"/>
          </a:xfrm>
          <a:prstGeom prst="straightConnector1">
            <a:avLst/>
          </a:prstGeom>
          <a:ln w="19050">
            <a:solidFill>
              <a:srgbClr val="1E4084"/>
            </a:solidFill>
            <a:headEnd type="none" w="med" len="med"/>
            <a:tailEnd type="triangle" w="med" len="med"/>
          </a:ln>
          <a:extLst/>
        </p:spPr>
        <p:style>
          <a:lnRef idx="1">
            <a:schemeClr val="accent2"/>
          </a:lnRef>
          <a:fillRef idx="0">
            <a:schemeClr val="accent2"/>
          </a:fillRef>
          <a:effectRef idx="0">
            <a:schemeClr val="accent2"/>
          </a:effectRef>
          <a:fontRef idx="minor">
            <a:schemeClr val="tx1"/>
          </a:fontRef>
        </p:style>
      </p:cxnSp>
      <p:sp>
        <p:nvSpPr>
          <p:cNvPr id="88" name="Rounded Rectangle 36"/>
          <p:cNvSpPr>
            <a:spLocks noChangeArrowheads="1"/>
          </p:cNvSpPr>
          <p:nvPr/>
        </p:nvSpPr>
        <p:spPr bwMode="auto">
          <a:xfrm>
            <a:off x="10723081" y="2453054"/>
            <a:ext cx="1154113" cy="581305"/>
          </a:xfrm>
          <a:prstGeom prst="roundRect">
            <a:avLst>
              <a:gd name="adj" fmla="val 16667"/>
            </a:avLst>
          </a:prstGeom>
          <a:solidFill>
            <a:schemeClr val="tx2"/>
          </a:solidFill>
          <a:ln w="19050" algn="ctr">
            <a:solidFill>
              <a:schemeClr val="tx2"/>
            </a:solidFill>
            <a:round/>
            <a:headEnd/>
            <a:tailEnd/>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b="0" i="0" u="none" strike="noStrike" kern="1200" cap="none" spc="0" normalizeH="0" baseline="0" noProof="0" dirty="0" smtClean="0">
                <a:ln>
                  <a:noFill/>
                </a:ln>
                <a:solidFill>
                  <a:schemeClr val="bg1"/>
                </a:solidFill>
                <a:effectLst/>
                <a:uLnTx/>
                <a:uFillTx/>
                <a:latin typeface="+mn-lt"/>
                <a:ea typeface="+mn-ea"/>
                <a:cs typeface="+mn-cs"/>
              </a:rPr>
              <a:t>RID window</a:t>
            </a:r>
          </a:p>
        </p:txBody>
      </p:sp>
      <p:sp>
        <p:nvSpPr>
          <p:cNvPr id="89" name="Rounded Rectangle 37"/>
          <p:cNvSpPr>
            <a:spLocks noChangeArrowheads="1"/>
          </p:cNvSpPr>
          <p:nvPr/>
        </p:nvSpPr>
        <p:spPr bwMode="auto">
          <a:xfrm>
            <a:off x="10724668" y="3303357"/>
            <a:ext cx="1150938" cy="581305"/>
          </a:xfrm>
          <a:prstGeom prst="roundRect">
            <a:avLst>
              <a:gd name="adj" fmla="val 16667"/>
            </a:avLst>
          </a:prstGeom>
          <a:solidFill>
            <a:schemeClr val="accent5"/>
          </a:solidFill>
          <a:ln w="19050" algn="ctr">
            <a:solidFill>
              <a:schemeClr val="accent5"/>
            </a:solidFill>
            <a:round/>
            <a:headEnd/>
            <a:tailEnd/>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b="0" i="0" u="none" strike="noStrike" kern="1200" cap="none" spc="0" normalizeH="0" baseline="0" noProof="0" dirty="0" smtClean="0">
                <a:ln>
                  <a:noFill/>
                </a:ln>
                <a:solidFill>
                  <a:schemeClr val="bg1"/>
                </a:solidFill>
                <a:effectLst/>
                <a:uLnTx/>
                <a:uFillTx/>
                <a:latin typeface="+mn-lt"/>
                <a:ea typeface="+mn-ea"/>
                <a:cs typeface="+mn-cs"/>
              </a:rPr>
              <a:t>SMEs window</a:t>
            </a:r>
          </a:p>
        </p:txBody>
      </p:sp>
      <p:sp>
        <p:nvSpPr>
          <p:cNvPr id="90" name="Rounded Rectangle 38"/>
          <p:cNvSpPr>
            <a:spLocks noChangeArrowheads="1"/>
          </p:cNvSpPr>
          <p:nvPr/>
        </p:nvSpPr>
        <p:spPr bwMode="auto">
          <a:xfrm>
            <a:off x="10724668" y="4113106"/>
            <a:ext cx="1150938" cy="581305"/>
          </a:xfrm>
          <a:prstGeom prst="roundRect">
            <a:avLst>
              <a:gd name="adj" fmla="val 16667"/>
            </a:avLst>
          </a:prstGeom>
          <a:solidFill>
            <a:schemeClr val="accent2"/>
          </a:solidFill>
          <a:ln w="19050" algn="ctr">
            <a:solidFill>
              <a:schemeClr val="accent2"/>
            </a:solidFill>
            <a:round/>
            <a:headEnd/>
            <a:tailEnd/>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b="0" i="0" u="none" strike="noStrike" kern="1200" cap="none" spc="0" normalizeH="0" baseline="0" noProof="0" dirty="0" smtClean="0">
                <a:ln>
                  <a:noFill/>
                </a:ln>
                <a:solidFill>
                  <a:schemeClr val="bg1"/>
                </a:solidFill>
                <a:effectLst/>
                <a:uLnTx/>
                <a:uFillTx/>
                <a:latin typeface="+mn-lt"/>
                <a:ea typeface="+mn-ea"/>
                <a:cs typeface="+mn-cs"/>
              </a:rPr>
              <a:t>SIS window</a:t>
            </a:r>
          </a:p>
        </p:txBody>
      </p:sp>
      <p:sp>
        <p:nvSpPr>
          <p:cNvPr id="92" name="Rounded Rectangle 40"/>
          <p:cNvSpPr>
            <a:spLocks noChangeArrowheads="1"/>
          </p:cNvSpPr>
          <p:nvPr/>
        </p:nvSpPr>
        <p:spPr bwMode="auto">
          <a:xfrm>
            <a:off x="10743615" y="1641367"/>
            <a:ext cx="1113044" cy="581305"/>
          </a:xfrm>
          <a:prstGeom prst="roundRect">
            <a:avLst>
              <a:gd name="adj" fmla="val 16667"/>
            </a:avLst>
          </a:prstGeom>
          <a:solidFill>
            <a:schemeClr val="accent4"/>
          </a:solidFill>
          <a:ln w="19050" algn="ctr">
            <a:solidFill>
              <a:schemeClr val="accent4"/>
            </a:solidFill>
            <a:round/>
            <a:headEnd/>
            <a:tailEnd/>
          </a:ln>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b="0" i="0" u="none" strike="noStrike" kern="1200" cap="none" spc="0" normalizeH="0" baseline="0" noProof="0" dirty="0" smtClean="0">
                <a:ln>
                  <a:noFill/>
                </a:ln>
                <a:solidFill>
                  <a:schemeClr val="bg1"/>
                </a:solidFill>
                <a:effectLst/>
                <a:uLnTx/>
                <a:uFillTx/>
                <a:latin typeface="+mn-lt"/>
                <a:ea typeface="+mn-ea"/>
                <a:cs typeface="+mn-cs"/>
              </a:rPr>
              <a:t>SI window </a:t>
            </a:r>
          </a:p>
        </p:txBody>
      </p:sp>
      <p:cxnSp>
        <p:nvCxnSpPr>
          <p:cNvPr id="94" name="Straight Arrow Connector 93"/>
          <p:cNvCxnSpPr/>
          <p:nvPr/>
        </p:nvCxnSpPr>
        <p:spPr bwMode="auto">
          <a:xfrm flipV="1">
            <a:off x="3963132" y="2025579"/>
            <a:ext cx="6569221" cy="26283"/>
          </a:xfrm>
          <a:prstGeom prst="straightConnector1">
            <a:avLst/>
          </a:prstGeom>
          <a:ln w="19050">
            <a:solidFill>
              <a:srgbClr val="1E4084"/>
            </a:solidFill>
            <a:prstDash val="sysDash"/>
            <a:headEnd type="none" w="med" len="med"/>
            <a:tailEnd type="triangle" w="med" len="med"/>
          </a:ln>
          <a:extLst/>
        </p:spPr>
        <p:style>
          <a:lnRef idx="1">
            <a:schemeClr val="accent2"/>
          </a:lnRef>
          <a:fillRef idx="0">
            <a:schemeClr val="accent2"/>
          </a:fillRef>
          <a:effectRef idx="0">
            <a:schemeClr val="accent2"/>
          </a:effectRef>
          <a:fontRef idx="minor">
            <a:schemeClr val="tx1"/>
          </a:fontRef>
        </p:style>
      </p:cxnSp>
      <p:sp>
        <p:nvSpPr>
          <p:cNvPr id="97" name="Right Brace 55"/>
          <p:cNvSpPr>
            <a:spLocks/>
          </p:cNvSpPr>
          <p:nvPr/>
        </p:nvSpPr>
        <p:spPr bwMode="auto">
          <a:xfrm>
            <a:off x="3965094" y="2388394"/>
            <a:ext cx="288925" cy="2444750"/>
          </a:xfrm>
          <a:prstGeom prst="rightBrace">
            <a:avLst>
              <a:gd name="adj1" fmla="val 57781"/>
              <a:gd name="adj2" fmla="val 50000"/>
            </a:avLst>
          </a:prstGeom>
          <a:noFill/>
          <a:ln w="19050">
            <a:solidFill>
              <a:srgbClr val="1E4084"/>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F5494"/>
              </a:solidFill>
              <a:effectLst/>
              <a:uLnTx/>
              <a:uFillTx/>
              <a:latin typeface="+mn-lt"/>
              <a:ea typeface="+mn-ea"/>
              <a:cs typeface="+mn-cs"/>
            </a:endParaRPr>
          </a:p>
        </p:txBody>
      </p:sp>
      <p:sp>
        <p:nvSpPr>
          <p:cNvPr id="98" name="Right Brace 56"/>
          <p:cNvSpPr>
            <a:spLocks/>
          </p:cNvSpPr>
          <p:nvPr/>
        </p:nvSpPr>
        <p:spPr bwMode="auto">
          <a:xfrm rot="10800000">
            <a:off x="10302979" y="1659577"/>
            <a:ext cx="278676" cy="3034834"/>
          </a:xfrm>
          <a:prstGeom prst="rightBrace">
            <a:avLst>
              <a:gd name="adj1" fmla="val 58101"/>
              <a:gd name="adj2" fmla="val 36108"/>
            </a:avLst>
          </a:prstGeom>
          <a:noFill/>
          <a:ln w="19050">
            <a:solidFill>
              <a:srgbClr val="1E4084"/>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F5494"/>
              </a:solidFill>
              <a:effectLst/>
              <a:uLnTx/>
              <a:uFillTx/>
              <a:latin typeface="+mn-lt"/>
              <a:ea typeface="+mn-ea"/>
              <a:cs typeface="+mn-cs"/>
            </a:endParaRPr>
          </a:p>
        </p:txBody>
      </p:sp>
      <p:cxnSp>
        <p:nvCxnSpPr>
          <p:cNvPr id="99" name="Straight Arrow Connector 98"/>
          <p:cNvCxnSpPr>
            <a:stCxn id="97" idx="1"/>
          </p:cNvCxnSpPr>
          <p:nvPr/>
        </p:nvCxnSpPr>
        <p:spPr bwMode="auto">
          <a:xfrm flipV="1">
            <a:off x="4254019" y="3604419"/>
            <a:ext cx="1789113" cy="6350"/>
          </a:xfrm>
          <a:prstGeom prst="straightConnector1">
            <a:avLst/>
          </a:prstGeom>
          <a:ln w="19050">
            <a:solidFill>
              <a:srgbClr val="1E4084"/>
            </a:solidFill>
            <a:headEnd type="none" w="med" len="med"/>
            <a:tailEnd type="triangle" w="med" len="med"/>
          </a:ln>
          <a:extLst/>
        </p:spPr>
        <p:style>
          <a:lnRef idx="1">
            <a:schemeClr val="accent2"/>
          </a:lnRef>
          <a:fillRef idx="0">
            <a:schemeClr val="accent2"/>
          </a:fillRef>
          <a:effectRef idx="0">
            <a:schemeClr val="accent2"/>
          </a:effectRef>
          <a:fontRef idx="minor">
            <a:schemeClr val="tx1"/>
          </a:fontRef>
        </p:style>
      </p:cxnSp>
      <p:sp>
        <p:nvSpPr>
          <p:cNvPr id="101" name="TextBox 63"/>
          <p:cNvSpPr txBox="1">
            <a:spLocks noChangeArrowheads="1"/>
          </p:cNvSpPr>
          <p:nvPr/>
        </p:nvSpPr>
        <p:spPr bwMode="auto">
          <a:xfrm>
            <a:off x="6634560" y="1755786"/>
            <a:ext cx="1368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fr-FR" sz="1200" b="0" i="1" u="none" strike="noStrike" kern="1200" cap="none" spc="0" normalizeH="0" baseline="0" noProof="0" dirty="0">
                <a:ln>
                  <a:noFill/>
                </a:ln>
                <a:solidFill>
                  <a:srgbClr val="1E4084"/>
                </a:solidFill>
                <a:effectLst/>
                <a:uLnTx/>
                <a:uFillTx/>
                <a:latin typeface="+mn-lt"/>
                <a:ea typeface="+mn-ea"/>
                <a:cs typeface="+mn-cs"/>
              </a:rPr>
              <a:t>Direct loans</a:t>
            </a:r>
          </a:p>
        </p:txBody>
      </p:sp>
      <p:sp>
        <p:nvSpPr>
          <p:cNvPr id="102" name="TextBox 65"/>
          <p:cNvSpPr txBox="1">
            <a:spLocks noChangeArrowheads="1"/>
          </p:cNvSpPr>
          <p:nvPr/>
        </p:nvSpPr>
        <p:spPr bwMode="auto">
          <a:xfrm>
            <a:off x="8781069" y="3796527"/>
            <a:ext cx="172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fr-FR" sz="1200" b="1" i="1" u="none" strike="noStrike" kern="1200" cap="none" spc="0" normalizeH="0" baseline="0" noProof="0" dirty="0">
                <a:ln>
                  <a:noFill/>
                </a:ln>
                <a:solidFill>
                  <a:srgbClr val="1E4084"/>
                </a:solidFill>
                <a:effectLst/>
                <a:uLnTx/>
                <a:uFillTx/>
                <a:latin typeface="+mn-lt"/>
                <a:ea typeface="+mn-ea"/>
                <a:cs typeface="+mn-cs"/>
              </a:rPr>
              <a:t>Financing </a:t>
            </a:r>
            <a:r>
              <a:rPr kumimoji="0" lang="en-GB" altLang="fr-FR" sz="1200" b="0" i="1" u="none" strike="noStrike" kern="1200" cap="none" spc="0" normalizeH="0" baseline="0" noProof="0" dirty="0">
                <a:ln>
                  <a:noFill/>
                </a:ln>
                <a:solidFill>
                  <a:srgbClr val="1E4084"/>
                </a:solidFill>
                <a:effectLst/>
                <a:uLnTx/>
                <a:uFillTx/>
                <a:latin typeface="+mn-lt"/>
                <a:ea typeface="+mn-ea"/>
                <a:cs typeface="+mn-cs"/>
              </a:rPr>
              <a:t>(loans, guarantees and venture capital/ equity investments) </a:t>
            </a:r>
          </a:p>
        </p:txBody>
      </p:sp>
      <p:sp>
        <p:nvSpPr>
          <p:cNvPr id="104" name="TextBox 67"/>
          <p:cNvSpPr txBox="1">
            <a:spLocks noChangeArrowheads="1"/>
          </p:cNvSpPr>
          <p:nvPr/>
        </p:nvSpPr>
        <p:spPr bwMode="auto">
          <a:xfrm>
            <a:off x="192088" y="1225550"/>
            <a:ext cx="151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fr-FR" sz="1400" b="1" i="0" u="none" strike="noStrike" kern="1200" cap="none" spc="0" normalizeH="0" baseline="0" noProof="0" dirty="0">
                <a:ln>
                  <a:noFill/>
                </a:ln>
                <a:solidFill>
                  <a:srgbClr val="1E4084"/>
                </a:solidFill>
                <a:effectLst/>
                <a:uLnTx/>
                <a:uFillTx/>
                <a:latin typeface="+mn-lt"/>
                <a:ea typeface="+mn-ea"/>
                <a:cs typeface="+mn-cs"/>
              </a:rPr>
              <a:t>Programmes</a:t>
            </a:r>
          </a:p>
        </p:txBody>
      </p:sp>
      <p:sp>
        <p:nvSpPr>
          <p:cNvPr id="105" name="TextBox 68"/>
          <p:cNvSpPr txBox="1">
            <a:spLocks noChangeArrowheads="1"/>
          </p:cNvSpPr>
          <p:nvPr/>
        </p:nvSpPr>
        <p:spPr bwMode="auto">
          <a:xfrm>
            <a:off x="2525231" y="1047400"/>
            <a:ext cx="17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fr-FR" sz="1400" b="1" i="0" u="none" strike="noStrike" kern="1200" cap="none" spc="0" normalizeH="0" baseline="0" noProof="0" dirty="0">
                <a:ln>
                  <a:noFill/>
                </a:ln>
                <a:solidFill>
                  <a:srgbClr val="1E4084"/>
                </a:solidFill>
                <a:effectLst/>
                <a:uLnTx/>
                <a:uFillTx/>
                <a:latin typeface="+mn-lt"/>
                <a:ea typeface="+mn-ea"/>
                <a:cs typeface="+mn-cs"/>
              </a:rPr>
              <a:t>Implementing Partners (IPs)</a:t>
            </a:r>
          </a:p>
        </p:txBody>
      </p:sp>
      <p:sp>
        <p:nvSpPr>
          <p:cNvPr id="106" name="TextBox 69"/>
          <p:cNvSpPr txBox="1">
            <a:spLocks noChangeArrowheads="1"/>
          </p:cNvSpPr>
          <p:nvPr/>
        </p:nvSpPr>
        <p:spPr bwMode="auto">
          <a:xfrm>
            <a:off x="10444412" y="1176774"/>
            <a:ext cx="172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fr-FR" sz="1400" b="1" i="0" u="none" strike="noStrike" kern="1200" cap="none" spc="0" normalizeH="0" baseline="0" noProof="0" dirty="0">
                <a:ln>
                  <a:noFill/>
                </a:ln>
                <a:solidFill>
                  <a:srgbClr val="1E4084"/>
                </a:solidFill>
                <a:effectLst/>
                <a:uLnTx/>
                <a:uFillTx/>
                <a:latin typeface="+mn-lt"/>
                <a:ea typeface="+mn-ea"/>
                <a:cs typeface="+mn-cs"/>
              </a:rPr>
              <a:t>Beneficiaries</a:t>
            </a:r>
          </a:p>
        </p:txBody>
      </p:sp>
      <p:cxnSp>
        <p:nvCxnSpPr>
          <p:cNvPr id="107" name="Straight Connector 7196"/>
          <p:cNvCxnSpPr>
            <a:cxnSpLocks noChangeShapeType="1"/>
          </p:cNvCxnSpPr>
          <p:nvPr/>
        </p:nvCxnSpPr>
        <p:spPr bwMode="auto">
          <a:xfrm>
            <a:off x="119063" y="4279900"/>
            <a:ext cx="1520825" cy="12700"/>
          </a:xfrm>
          <a:prstGeom prst="line">
            <a:avLst/>
          </a:prstGeom>
          <a:noFill/>
          <a:ln w="12700" algn="ctr">
            <a:solidFill>
              <a:srgbClr val="3E6FD2"/>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Rounded Rectangle 38"/>
          <p:cNvSpPr>
            <a:spLocks noChangeArrowheads="1"/>
          </p:cNvSpPr>
          <p:nvPr/>
        </p:nvSpPr>
        <p:spPr bwMode="auto">
          <a:xfrm>
            <a:off x="10724668" y="4848293"/>
            <a:ext cx="1150938" cy="581305"/>
          </a:xfrm>
          <a:prstGeom prst="roundRect">
            <a:avLst>
              <a:gd name="adj" fmla="val 16667"/>
            </a:avLst>
          </a:prstGeom>
          <a:pattFill prst="wdUpDiag">
            <a:fgClr>
              <a:schemeClr val="bg1">
                <a:lumMod val="65000"/>
              </a:schemeClr>
            </a:fgClr>
            <a:bgClr>
              <a:schemeClr val="bg1"/>
            </a:bgClr>
          </a:pattFill>
          <a:ln>
            <a:solidFill>
              <a:schemeClr val="bg1">
                <a:lumMod val="75000"/>
              </a:schemeClr>
            </a:solidFill>
          </a:ln>
        </p:spPr>
        <p:style>
          <a:lnRef idx="0">
            <a:scrgbClr r="0" g="0" b="0"/>
          </a:lnRef>
          <a:fillRef idx="0">
            <a:scrgbClr r="0" g="0" b="0"/>
          </a:fillRef>
          <a:effectRef idx="0">
            <a:scrgbClr r="0" g="0" b="0"/>
          </a:effectRef>
          <a:fontRef idx="minor">
            <a:schemeClr val="lt1"/>
          </a:fontRef>
        </p:style>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b="0" i="0" u="none" strike="noStrike" kern="1200" cap="none" spc="0" normalizeH="0" baseline="0" noProof="0" dirty="0" smtClean="0">
                <a:ln>
                  <a:noFill/>
                </a:ln>
                <a:solidFill>
                  <a:schemeClr val="bg1">
                    <a:lumMod val="50000"/>
                  </a:schemeClr>
                </a:solidFill>
                <a:effectLst/>
                <a:uLnTx/>
                <a:uFillTx/>
                <a:latin typeface="+mn-lt"/>
                <a:ea typeface="+mn-ea"/>
                <a:cs typeface="+mn-cs"/>
              </a:rPr>
              <a:t>SEI </a:t>
            </a:r>
            <a:r>
              <a:rPr kumimoji="0" lang="en-GB" altLang="fr-FR" b="0" i="0" u="none" strike="noStrike" kern="1200" cap="none" spc="0" normalizeH="0" noProof="0" dirty="0" smtClean="0">
                <a:ln>
                  <a:noFill/>
                </a:ln>
                <a:solidFill>
                  <a:schemeClr val="bg1">
                    <a:lumMod val="50000"/>
                  </a:schemeClr>
                </a:solidFill>
                <a:effectLst/>
                <a:uLnTx/>
                <a:uFillTx/>
                <a:latin typeface="+mn-lt"/>
                <a:ea typeface="+mn-ea"/>
                <a:cs typeface="+mn-cs"/>
              </a:rPr>
              <a:t>window</a:t>
            </a:r>
            <a:endParaRPr kumimoji="0" lang="en-GB" altLang="fr-FR"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187" name="Rectangle 186"/>
          <p:cNvSpPr/>
          <p:nvPr/>
        </p:nvSpPr>
        <p:spPr>
          <a:xfrm>
            <a:off x="10620195" y="1484749"/>
            <a:ext cx="1362107" cy="411777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1" name="Straight Connector 190"/>
          <p:cNvCxnSpPr>
            <a:stCxn id="82" idx="3"/>
            <a:endCxn id="98" idx="1"/>
          </p:cNvCxnSpPr>
          <p:nvPr/>
        </p:nvCxnSpPr>
        <p:spPr>
          <a:xfrm flipV="1">
            <a:off x="8767432" y="3597849"/>
            <a:ext cx="1535547" cy="6252"/>
          </a:xfrm>
          <a:prstGeom prst="line">
            <a:avLst/>
          </a:prstGeom>
          <a:ln w="19050">
            <a:solidFill>
              <a:srgbClr val="1E4084"/>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6455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Bg0STM.90iH2trV7aGgv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_cOR5UIG0.MDdGmMsBn.g"/>
</p:tagLst>
</file>

<file path=ppt/tags/tag11.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12.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3.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4.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15.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16.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7.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8.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19.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WGV3RwNEOpXcp5HGWnQA"/>
</p:tagLst>
</file>

<file path=ppt/tags/tag20.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_cOR5UIG0.MDdGmMsB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AOpydfNAEu5Tjex7frR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NDoaPEh.ECquCpK_bhd2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NMJkXPTJUibnF9J0yZS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ZMo3hb3OUmu0RvPtULQ2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iA1Li4Au0mikCkjKcdT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YhBPkRR_kaExUO5o5vT_g"/>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64D2EA8A1AE4D81D08D8DF0A5D0FE" ma:contentTypeVersion="13" ma:contentTypeDescription="Crée un document." ma:contentTypeScope="" ma:versionID="4ff0aa911379a3ebda4cc3f2cccd698a">
  <xsd:schema xmlns:xsd="http://www.w3.org/2001/XMLSchema" xmlns:xs="http://www.w3.org/2001/XMLSchema" xmlns:p="http://schemas.microsoft.com/office/2006/metadata/properties" xmlns:ns2="a742f9e1-92ba-49ac-9663-a21db529c9de" xmlns:ns3="9b0dcb9b-57ba-456b-8078-be5a9406b89c" targetNamespace="http://schemas.microsoft.com/office/2006/metadata/properties" ma:root="true" ma:fieldsID="6388f150e2e804ad5218f77d9b2afb4a" ns2:_="" ns3:_="">
    <xsd:import namespace="a742f9e1-92ba-49ac-9663-a21db529c9de"/>
    <xsd:import namespace="9b0dcb9b-57ba-456b-8078-be5a9406b8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2f9e1-92ba-49ac-9663-a21db529c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0dcb9b-57ba-456b-8078-be5a9406b89c"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71B04-27D9-4B07-B684-AAD2F8765FC7}">
  <ds:schemaRefs>
    <ds:schemaRef ds:uri="http://schemas.microsoft.com/sharepoint/v3/contenttype/forms"/>
  </ds:schemaRefs>
</ds:datastoreItem>
</file>

<file path=customXml/itemProps2.xml><?xml version="1.0" encoding="utf-8"?>
<ds:datastoreItem xmlns:ds="http://schemas.openxmlformats.org/officeDocument/2006/customXml" ds:itemID="{FC301249-D084-4F52-B71D-518BE77D13E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170f1bb-b4a4-405f-baef-d2accc8145af"/>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1CBCC6C8-58B9-431B-91F1-7BCF88361A49}"/>
</file>

<file path=docProps/app.xml><?xml version="1.0" encoding="utf-8"?>
<Properties xmlns="http://schemas.openxmlformats.org/officeDocument/2006/extended-properties" xmlns:vt="http://schemas.openxmlformats.org/officeDocument/2006/docPropsVTypes">
  <Template>blank</Template>
  <TotalTime>2284</TotalTime>
  <Words>1263</Words>
  <Application>Microsoft Office PowerPoint</Application>
  <PresentationFormat>Widescreen</PresentationFormat>
  <Paragraphs>248</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EC Square Sans Pro</vt:lpstr>
      <vt:lpstr>Verdana</vt:lpstr>
      <vt:lpstr>Wingdings</vt:lpstr>
      <vt:lpstr>Wingdings 2</vt:lpstr>
      <vt:lpstr>Office Theme</vt:lpstr>
      <vt:lpstr>The InvestEU Programme</vt:lpstr>
      <vt:lpstr>1. InvestEU Key Principles</vt:lpstr>
      <vt:lpstr>Main principles</vt:lpstr>
      <vt:lpstr>Main points of interest for OCTs</vt:lpstr>
      <vt:lpstr>InvestEU Fund</vt:lpstr>
      <vt:lpstr>Legal base for OCTs</vt:lpstr>
      <vt:lpstr>2. Overview</vt:lpstr>
      <vt:lpstr>InvestEU Programme: an overview </vt:lpstr>
      <vt:lpstr>General scheme</vt:lpstr>
      <vt:lpstr>EU Guarantee: what will be covered</vt:lpstr>
      <vt:lpstr>3. InvestEU: The Elements</vt:lpstr>
      <vt:lpstr>Budgetary division between 4 windows under InvestEU </vt:lpstr>
      <vt:lpstr>Sustainable Infrastructure window</vt:lpstr>
      <vt:lpstr>Research, Innovation and Digitisation window</vt:lpstr>
      <vt:lpstr>Small &amp; Medium-sized Enterprises window</vt:lpstr>
      <vt:lpstr>Social Investment and Skills window </vt:lpstr>
      <vt:lpstr>4. InvestEU Advisory Hub and Portal</vt:lpstr>
      <vt:lpstr>InvestEU Advisory Hub implementation</vt:lpstr>
      <vt:lpstr>InvestEU Advisory Hub implementation</vt:lpstr>
      <vt:lpstr>PowerPoint Presentation</vt:lpstr>
      <vt:lpstr>InvestEU Portal Promoters – Public or Private</vt:lpstr>
      <vt:lpstr>InvestEU Portal Promoters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InvestEU Programme</dc:title>
  <dc:subject/>
  <dc:creator>ROS Pierre-Emmanuel (ECFIN)</dc:creator>
  <cp:keywords/>
  <dc:description/>
  <cp:lastModifiedBy>MUNISTERI Filippo (ECFIN)</cp:lastModifiedBy>
  <cp:revision>265</cp:revision>
  <dcterms:created xsi:type="dcterms:W3CDTF">2020-05-20T13:48:03Z</dcterms:created>
  <dcterms:modified xsi:type="dcterms:W3CDTF">2021-06-25T15:23:03Z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0x01010026D64D2EA8A1AE4D81D08D8DF0A5D0FE</vt:lpwstr>
  </property>
</Properties>
</file>