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0" r:id="rId5"/>
    <p:sldId id="259" r:id="rId6"/>
    <p:sldId id="261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fr-N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3"/>
    <a:srgbClr val="D9A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3310" autoAdjust="0"/>
  </p:normalViewPr>
  <p:slideViewPr>
    <p:cSldViewPr snapToGrid="0">
      <p:cViewPr varScale="1">
        <p:scale>
          <a:sx n="95" d="100"/>
          <a:sy n="95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73C88-1838-45E8-98C1-65BE27368D1A}" type="doc">
      <dgm:prSet loTypeId="urn:microsoft.com/office/officeart/2005/8/layout/arrow2" loCatId="process" qsTypeId="urn:microsoft.com/office/officeart/2005/8/quickstyle/simple1" qsCatId="simple" csTypeId="urn:microsoft.com/office/officeart/2005/8/colors/accent5_5" csCatId="accent5" phldr="1"/>
      <dgm:spPr/>
    </dgm:pt>
    <dgm:pt modelId="{340C4B75-183D-49CB-B546-8329BD0F4E0E}">
      <dgm:prSet phldrT="[Texte]" custT="1"/>
      <dgm:spPr>
        <a:solidFill>
          <a:srgbClr val="CCFFCC"/>
        </a:solidFill>
        <a:ln>
          <a:solidFill>
            <a:srgbClr val="4F81BD"/>
          </a:solidFill>
        </a:ln>
      </dgm:spPr>
      <dgm:t>
        <a:bodyPr lIns="72000"/>
        <a:lstStyle/>
        <a:p>
          <a:pPr algn="ctr"/>
          <a:endParaRPr lang="fr-FR" sz="1200" b="1" dirty="0">
            <a:latin typeface="Times" pitchFamily="2" charset="0"/>
          </a:endParaRPr>
        </a:p>
        <a:p>
          <a:pPr algn="ctr"/>
          <a:r>
            <a:rPr lang="fr-FR" sz="1200" b="1" dirty="0">
              <a:latin typeface="Times" pitchFamily="2" charset="0"/>
            </a:rPr>
            <a:t>2017 </a:t>
          </a:r>
        </a:p>
        <a:p>
          <a:pPr algn="l"/>
          <a:r>
            <a:rPr lang="fr-FR" sz="1200" b="1" dirty="0">
              <a:latin typeface="Times" pitchFamily="2" charset="0"/>
            </a:rPr>
            <a:t>WHO=&gt;UNC</a:t>
          </a:r>
        </a:p>
        <a:p>
          <a:pPr algn="l"/>
          <a:endParaRPr lang="fr-FR" sz="1200" b="1" dirty="0">
            <a:latin typeface="Times" pitchFamily="2" charset="0"/>
          </a:endParaRPr>
        </a:p>
        <a:p>
          <a:pPr algn="l"/>
          <a:r>
            <a:rPr lang="fr-FR" sz="1200" b="1" dirty="0">
              <a:latin typeface="Times" pitchFamily="2" charset="0"/>
            </a:rPr>
            <a:t> WHAT=&gt; « 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Food culture in New 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Caledonian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 adolescents and 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families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 en NC »</a:t>
          </a:r>
        </a:p>
        <a:p>
          <a:pPr algn="l"/>
          <a:endParaRPr lang="fr-FR" sz="1200" b="1" dirty="0">
            <a:solidFill>
              <a:srgbClr val="000000"/>
            </a:solidFill>
            <a:latin typeface="Times" pitchFamily="2" charset="0"/>
          </a:endParaRPr>
        </a:p>
        <a:p>
          <a:pPr algn="l"/>
          <a:r>
            <a:rPr lang="fr-FR" sz="1200" b="1" dirty="0">
              <a:solidFill>
                <a:srgbClr val="000000"/>
              </a:solidFill>
              <a:latin typeface="Times" pitchFamily="2" charset="0"/>
            </a:rPr>
            <a:t>WHERE=&gt; 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NC</a:t>
          </a:r>
        </a:p>
        <a:p>
          <a:pPr algn="l"/>
          <a:endParaRPr lang="fr-FR" sz="1200" dirty="0">
            <a:solidFill>
              <a:srgbClr val="FF0000"/>
            </a:solidFill>
            <a:latin typeface="Times" pitchFamily="2" charset="0"/>
          </a:endParaRPr>
        </a:p>
      </dgm:t>
    </dgm:pt>
    <dgm:pt modelId="{B0344344-3AC3-40C0-8EDA-2EA922B25388}" type="sibTrans" cxnId="{837724DA-ED69-40E2-9E50-C405E2A374B5}">
      <dgm:prSet/>
      <dgm:spPr/>
      <dgm:t>
        <a:bodyPr/>
        <a:lstStyle/>
        <a:p>
          <a:endParaRPr lang="fr-FR" sz="4800"/>
        </a:p>
      </dgm:t>
    </dgm:pt>
    <dgm:pt modelId="{8BAF1C2F-37A4-4A83-A3BA-674C4117D4B9}" type="parTrans" cxnId="{837724DA-ED69-40E2-9E50-C405E2A374B5}">
      <dgm:prSet/>
      <dgm:spPr/>
      <dgm:t>
        <a:bodyPr/>
        <a:lstStyle/>
        <a:p>
          <a:endParaRPr lang="fr-FR" sz="4800"/>
        </a:p>
      </dgm:t>
    </dgm:pt>
    <dgm:pt modelId="{99347AB0-A414-EC4C-AC31-366F8E1B5116}">
      <dgm:prSet phldrT="[Texte]" custT="1"/>
      <dgm:spPr>
        <a:solidFill>
          <a:srgbClr val="CCFFCC"/>
        </a:solidFill>
        <a:ln>
          <a:solidFill>
            <a:srgbClr val="4F81BD"/>
          </a:solidFill>
        </a:ln>
      </dgm:spPr>
      <dgm:t>
        <a:bodyPr lIns="72000"/>
        <a:lstStyle/>
        <a:p>
          <a:pPr algn="ctr"/>
          <a:endParaRPr lang="fr-FR" sz="1200" b="1" dirty="0">
            <a:latin typeface="Times" pitchFamily="2" charset="0"/>
          </a:endParaRPr>
        </a:p>
        <a:p>
          <a:pPr algn="ctr"/>
          <a:r>
            <a:rPr lang="fr-FR" sz="1200" b="1" dirty="0">
              <a:latin typeface="Times" pitchFamily="2" charset="0"/>
            </a:rPr>
            <a:t>2017-19</a:t>
          </a:r>
        </a:p>
        <a:p>
          <a:pPr algn="l"/>
          <a:r>
            <a:rPr lang="fr-FR" sz="1200" b="1" dirty="0">
              <a:solidFill>
                <a:srgbClr val="000000"/>
              </a:solidFill>
              <a:latin typeface="Times" pitchFamily="2" charset="0"/>
            </a:rPr>
            <a:t>WHO=&gt; </a:t>
          </a:r>
          <a:r>
            <a:rPr lang="fr-FR" sz="1200" b="0" dirty="0">
              <a:solidFill>
                <a:srgbClr val="000000"/>
              </a:solidFill>
              <a:latin typeface="Times" pitchFamily="2" charset="0"/>
            </a:rPr>
            <a:t>USP, Uni </a:t>
          </a:r>
          <a:r>
            <a:rPr lang="fr-FR" sz="1200" b="0" dirty="0" err="1">
              <a:solidFill>
                <a:srgbClr val="000000"/>
              </a:solidFill>
              <a:latin typeface="Times" pitchFamily="2" charset="0"/>
            </a:rPr>
            <a:t>Goroka</a:t>
          </a:r>
          <a:r>
            <a:rPr lang="fr-FR" sz="1200" b="0" dirty="0">
              <a:solidFill>
                <a:srgbClr val="000000"/>
              </a:solidFill>
              <a:latin typeface="Times" pitchFamily="2" charset="0"/>
            </a:rPr>
            <a:t>, Solomon </a:t>
          </a:r>
          <a:r>
            <a:rPr lang="fr-FR" sz="1200" b="0" dirty="0" err="1">
              <a:solidFill>
                <a:srgbClr val="000000"/>
              </a:solidFill>
              <a:latin typeface="Times" pitchFamily="2" charset="0"/>
            </a:rPr>
            <a:t>Islands</a:t>
          </a:r>
          <a:r>
            <a:rPr lang="fr-FR" sz="1200" b="0" dirty="0">
              <a:solidFill>
                <a:srgbClr val="000000"/>
              </a:solidFill>
              <a:latin typeface="Times" pitchFamily="2" charset="0"/>
            </a:rPr>
            <a:t> National Uni, UNC, IAC</a:t>
          </a:r>
          <a:endParaRPr lang="en-GB" sz="1200" b="1" dirty="0">
            <a:latin typeface="Times" pitchFamily="2" charset="0"/>
          </a:endParaRPr>
        </a:p>
        <a:p>
          <a:pPr algn="l"/>
          <a:r>
            <a:rPr lang="en-GB" sz="1200" b="1" dirty="0">
              <a:latin typeface="Times" pitchFamily="2" charset="0"/>
            </a:rPr>
            <a:t>WHAT=&gt;</a:t>
          </a:r>
          <a:r>
            <a:rPr lang="en-GB" sz="1200" b="0" dirty="0">
              <a:latin typeface="Times" pitchFamily="2" charset="0"/>
            </a:rPr>
            <a:t> </a:t>
          </a:r>
        </a:p>
        <a:p>
          <a:pPr algn="l"/>
          <a:r>
            <a:rPr lang="en-GB" sz="1200" b="0" dirty="0">
              <a:latin typeface="Times" pitchFamily="2" charset="0"/>
            </a:rPr>
            <a:t>“Addressing threats to traditional food security and diet quality in the rural Pacific“   </a:t>
          </a:r>
          <a:r>
            <a:rPr lang="en-GB" sz="1200" b="1" dirty="0">
              <a:latin typeface="Times" pitchFamily="2" charset="0"/>
            </a:rPr>
            <a:t> </a:t>
          </a:r>
        </a:p>
        <a:p>
          <a:pPr algn="l"/>
          <a:r>
            <a:rPr lang="en-GB" sz="1200" b="1" dirty="0">
              <a:latin typeface="Times" pitchFamily="2" charset="0"/>
            </a:rPr>
            <a:t>WHERE=&gt; </a:t>
          </a:r>
          <a:r>
            <a:rPr lang="fr-FR" sz="1200" dirty="0">
              <a:latin typeface="Times" pitchFamily="2" charset="0"/>
            </a:rPr>
            <a:t>NC            PNG        FIDJI       VANUATU  SOLOMON SAMOA</a:t>
          </a:r>
        </a:p>
        <a:p>
          <a:pPr algn="l"/>
          <a:endParaRPr lang="fr-FR" sz="1200" dirty="0">
            <a:solidFill>
              <a:srgbClr val="FF0000"/>
            </a:solidFill>
            <a:latin typeface="Times" pitchFamily="2" charset="0"/>
          </a:endParaRPr>
        </a:p>
      </dgm:t>
    </dgm:pt>
    <dgm:pt modelId="{A23CF2C1-3184-2942-BF66-419802EF7432}" type="sibTrans" cxnId="{979E5E6D-818E-B246-B4D6-0541CF1941A7}">
      <dgm:prSet/>
      <dgm:spPr/>
      <dgm:t>
        <a:bodyPr/>
        <a:lstStyle/>
        <a:p>
          <a:endParaRPr lang="fr-FR" sz="4800"/>
        </a:p>
      </dgm:t>
    </dgm:pt>
    <dgm:pt modelId="{1F50493E-0C14-974C-B307-FCE2D14D77DD}" type="parTrans" cxnId="{979E5E6D-818E-B246-B4D6-0541CF1941A7}">
      <dgm:prSet/>
      <dgm:spPr/>
      <dgm:t>
        <a:bodyPr/>
        <a:lstStyle/>
        <a:p>
          <a:endParaRPr lang="fr-FR" sz="4800"/>
        </a:p>
      </dgm:t>
    </dgm:pt>
    <dgm:pt modelId="{2ED46A32-7EAE-584A-AF4E-EE9889B69950}">
      <dgm:prSet custT="1"/>
      <dgm:spPr>
        <a:solidFill>
          <a:srgbClr val="CCFFCC"/>
        </a:solidFill>
        <a:ln>
          <a:solidFill>
            <a:srgbClr val="4F81BD"/>
          </a:solidFill>
        </a:ln>
      </dgm:spPr>
      <dgm:t>
        <a:bodyPr lIns="72000"/>
        <a:lstStyle/>
        <a:p>
          <a:pPr algn="ctr"/>
          <a:endParaRPr lang="fr-FR" sz="1200" b="1" dirty="0">
            <a:solidFill>
              <a:srgbClr val="000000"/>
            </a:solidFill>
            <a:latin typeface="Times" pitchFamily="2" charset="0"/>
          </a:endParaRPr>
        </a:p>
        <a:p>
          <a:pPr algn="ctr"/>
          <a:r>
            <a:rPr lang="fr-FR" sz="1200" b="1" dirty="0">
              <a:solidFill>
                <a:srgbClr val="000000"/>
              </a:solidFill>
              <a:latin typeface="Times" pitchFamily="2" charset="0"/>
            </a:rPr>
            <a:t>2018-20</a:t>
          </a:r>
        </a:p>
        <a:p>
          <a:pPr algn="l"/>
          <a:r>
            <a:rPr lang="fr-FR" sz="1200" b="1" dirty="0">
              <a:solidFill>
                <a:srgbClr val="000000"/>
              </a:solidFill>
              <a:latin typeface="Times" pitchFamily="2" charset="0"/>
            </a:rPr>
            <a:t> WHO =&gt; «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UNC, CITRAV &amp; MEEF  Van</a:t>
          </a:r>
          <a:r>
            <a:rPr lang="fr-FR" sz="1200" b="0" dirty="0">
              <a:solidFill>
                <a:srgbClr val="000000"/>
              </a:solidFill>
              <a:latin typeface="Times" pitchFamily="2" charset="0"/>
            </a:rPr>
            <a:t>uatu, </a:t>
          </a:r>
          <a:r>
            <a:rPr lang="fr-FR" sz="1200" b="0" dirty="0">
              <a:latin typeface="Times" pitchFamily="2" charset="0"/>
            </a:rPr>
            <a:t>Divine World Uni, Uni of </a:t>
          </a:r>
          <a:r>
            <a:rPr lang="fr-FR" sz="1200" b="0" dirty="0" err="1">
              <a:latin typeface="Times" pitchFamily="2" charset="0"/>
            </a:rPr>
            <a:t>Technology</a:t>
          </a:r>
          <a:r>
            <a:rPr lang="fr-FR" sz="1200" b="0" dirty="0">
              <a:latin typeface="Times" pitchFamily="2" charset="0"/>
            </a:rPr>
            <a:t>, IRD</a:t>
          </a:r>
          <a:endParaRPr lang="fr-FR" sz="1200" b="0" dirty="0">
            <a:solidFill>
              <a:srgbClr val="000000"/>
            </a:solidFill>
            <a:latin typeface="Times" pitchFamily="2" charset="0"/>
          </a:endParaRPr>
        </a:p>
        <a:p>
          <a:pPr algn="l"/>
          <a:endParaRPr lang="fr-FR" sz="1200" b="1" dirty="0">
            <a:solidFill>
              <a:srgbClr val="000000"/>
            </a:solidFill>
            <a:latin typeface="Times" pitchFamily="2" charset="0"/>
          </a:endParaRPr>
        </a:p>
        <a:p>
          <a:pPr algn="l"/>
          <a:r>
            <a:rPr lang="fr-FR" sz="1200" b="1" dirty="0">
              <a:solidFill>
                <a:srgbClr val="000000"/>
              </a:solidFill>
              <a:latin typeface="Times" pitchFamily="2" charset="0"/>
            </a:rPr>
            <a:t>WHAT =&gt;AASIP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 </a:t>
          </a:r>
        </a:p>
        <a:p>
          <a:pPr algn="l"/>
          <a:r>
            <a:rPr lang="fr-FR" sz="1200" dirty="0">
              <a:solidFill>
                <a:srgbClr val="000000"/>
              </a:solidFill>
              <a:latin typeface="Times" pitchFamily="2" charset="0"/>
            </a:rPr>
            <a:t>« 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Family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 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farming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, 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food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 and 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health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 in Pacific 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islands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 »</a:t>
          </a:r>
        </a:p>
        <a:p>
          <a:pPr algn="l"/>
          <a:endParaRPr lang="fr-FR" sz="1200" b="1" dirty="0">
            <a:latin typeface="Times" pitchFamily="2" charset="0"/>
          </a:endParaRPr>
        </a:p>
        <a:p>
          <a:pPr algn="l"/>
          <a:r>
            <a:rPr lang="fr-FR" sz="1200" b="1" dirty="0">
              <a:latin typeface="Times" pitchFamily="2" charset="0"/>
            </a:rPr>
            <a:t>WHERE =&gt;</a:t>
          </a:r>
        </a:p>
        <a:p>
          <a:pPr algn="l"/>
          <a:r>
            <a:rPr lang="fr-FR" sz="1200" dirty="0">
              <a:latin typeface="Times" pitchFamily="2" charset="0"/>
            </a:rPr>
            <a:t>NC, PNG, </a:t>
          </a:r>
        </a:p>
        <a:p>
          <a:pPr algn="l"/>
          <a:r>
            <a:rPr lang="fr-FR" sz="1200" dirty="0">
              <a:latin typeface="Times" pitchFamily="2" charset="0"/>
            </a:rPr>
            <a:t>VANUATU</a:t>
          </a:r>
        </a:p>
      </dgm:t>
    </dgm:pt>
    <dgm:pt modelId="{2E9BC4D6-B1A5-0C4E-9AA6-B19E0E8CD019}" type="parTrans" cxnId="{C6A42FE9-DC42-D349-9B2F-092482306683}">
      <dgm:prSet/>
      <dgm:spPr/>
      <dgm:t>
        <a:bodyPr/>
        <a:lstStyle/>
        <a:p>
          <a:endParaRPr lang="fr-FR"/>
        </a:p>
      </dgm:t>
    </dgm:pt>
    <dgm:pt modelId="{FC17B642-A874-F14B-B405-4F9F7FC18B1B}" type="sibTrans" cxnId="{C6A42FE9-DC42-D349-9B2F-092482306683}">
      <dgm:prSet/>
      <dgm:spPr/>
      <dgm:t>
        <a:bodyPr/>
        <a:lstStyle/>
        <a:p>
          <a:endParaRPr lang="fr-FR"/>
        </a:p>
      </dgm:t>
    </dgm:pt>
    <dgm:pt modelId="{3E6FE594-B738-554B-A68C-BC5E7DD12910}">
      <dgm:prSet custT="1"/>
      <dgm:spPr>
        <a:solidFill>
          <a:srgbClr val="CCFFCC"/>
        </a:solidFill>
        <a:ln>
          <a:solidFill>
            <a:srgbClr val="4F81BD"/>
          </a:solidFill>
        </a:ln>
      </dgm:spPr>
      <dgm:t>
        <a:bodyPr/>
        <a:lstStyle/>
        <a:p>
          <a:endParaRPr lang="fr-FR" dirty="0"/>
        </a:p>
      </dgm:t>
    </dgm:pt>
    <dgm:pt modelId="{C1228917-56FC-F944-A67A-3E1816BC4015}" type="parTrans" cxnId="{DF9106BD-F655-1A45-A104-5CE78C34AEEE}">
      <dgm:prSet/>
      <dgm:spPr/>
      <dgm:t>
        <a:bodyPr/>
        <a:lstStyle/>
        <a:p>
          <a:endParaRPr lang="fr-FR"/>
        </a:p>
      </dgm:t>
    </dgm:pt>
    <dgm:pt modelId="{EBEA0B15-A0D3-604F-A0F1-6FF917DA46F6}" type="sibTrans" cxnId="{DF9106BD-F655-1A45-A104-5CE78C34AEEE}">
      <dgm:prSet/>
      <dgm:spPr/>
      <dgm:t>
        <a:bodyPr/>
        <a:lstStyle/>
        <a:p>
          <a:endParaRPr lang="fr-FR"/>
        </a:p>
      </dgm:t>
    </dgm:pt>
    <dgm:pt modelId="{66AD61D7-6928-2F42-9C7C-462BEFA98BD5}">
      <dgm:prSet phldrT="[Texte]" custT="1"/>
      <dgm:spPr>
        <a:solidFill>
          <a:srgbClr val="CCFFCC"/>
        </a:solidFill>
        <a:ln>
          <a:solidFill>
            <a:srgbClr val="4F81BD"/>
          </a:solidFill>
        </a:ln>
      </dgm:spPr>
      <dgm:t>
        <a:bodyPr lIns="72000"/>
        <a:lstStyle/>
        <a:p>
          <a:pPr algn="ctr"/>
          <a:r>
            <a:rPr lang="fr-FR" sz="1200" b="1" dirty="0">
              <a:latin typeface="Times" pitchFamily="2" charset="0"/>
            </a:rPr>
            <a:t>2016 </a:t>
          </a:r>
        </a:p>
        <a:p>
          <a:pPr algn="l"/>
          <a:r>
            <a:rPr lang="fr-FR" sz="1200" b="1" dirty="0">
              <a:latin typeface="Times" pitchFamily="2" charset="0"/>
            </a:rPr>
            <a:t>WHO=&gt;</a:t>
          </a:r>
          <a:r>
            <a:rPr lang="fr-FR" sz="1200" dirty="0">
              <a:latin typeface="Times" pitchFamily="2" charset="0"/>
            </a:rPr>
            <a:t> UNC</a:t>
          </a:r>
          <a:endParaRPr lang="fr-FR" sz="1200" b="1" dirty="0">
            <a:latin typeface="Times" pitchFamily="2" charset="0"/>
          </a:endParaRPr>
        </a:p>
        <a:p>
          <a:pPr algn="l"/>
          <a:r>
            <a:rPr lang="fr-FR" sz="1200" b="1" dirty="0">
              <a:latin typeface="Times" pitchFamily="2" charset="0"/>
            </a:rPr>
            <a:t>WHAT=&gt; </a:t>
          </a:r>
          <a:r>
            <a:rPr lang="fr-FR" sz="1200" b="0" dirty="0" err="1">
              <a:latin typeface="Times" pitchFamily="2" charset="0"/>
            </a:rPr>
            <a:t>Lifestyle</a:t>
          </a:r>
          <a:r>
            <a:rPr lang="fr-FR" sz="1200" b="0" dirty="0">
              <a:latin typeface="Times" pitchFamily="2" charset="0"/>
            </a:rPr>
            <a:t> </a:t>
          </a:r>
          <a:r>
            <a:rPr lang="fr-FR" sz="1200" b="0" dirty="0" err="1">
              <a:latin typeface="Times" pitchFamily="2" charset="0"/>
            </a:rPr>
            <a:t>priorities</a:t>
          </a:r>
          <a:r>
            <a:rPr lang="fr-FR" sz="1200" b="0" dirty="0">
              <a:latin typeface="Times" pitchFamily="2" charset="0"/>
            </a:rPr>
            <a:t> and </a:t>
          </a:r>
          <a:r>
            <a:rPr lang="fr-FR" sz="1200" b="0" dirty="0" err="1">
              <a:latin typeface="Times" pitchFamily="2" charset="0"/>
            </a:rPr>
            <a:t>feasability</a:t>
          </a:r>
          <a:r>
            <a:rPr lang="fr-FR" sz="1200" b="0" dirty="0">
              <a:latin typeface="Times" pitchFamily="2" charset="0"/>
            </a:rPr>
            <a:t> workshop</a:t>
          </a:r>
        </a:p>
        <a:p>
          <a:pPr algn="l"/>
          <a:r>
            <a:rPr lang="fr-FR" sz="1200" b="1" dirty="0">
              <a:latin typeface="Times" pitchFamily="2" charset="0"/>
            </a:rPr>
            <a:t>WHERE=&gt;</a:t>
          </a:r>
          <a:r>
            <a:rPr lang="fr-FR" sz="1200" dirty="0">
              <a:latin typeface="Times" pitchFamily="2" charset="0"/>
            </a:rPr>
            <a:t> NC, VANUATU SAMOA, AUSTRALIA, GERMANY, FRANCE</a:t>
          </a:r>
        </a:p>
      </dgm:t>
    </dgm:pt>
    <dgm:pt modelId="{63130A7C-37FC-874A-992A-462701EE87AA}" type="sibTrans" cxnId="{77D57361-8022-5E4C-AA29-045F88631053}">
      <dgm:prSet/>
      <dgm:spPr/>
      <dgm:t>
        <a:bodyPr/>
        <a:lstStyle/>
        <a:p>
          <a:endParaRPr lang="fr-FR" sz="4800"/>
        </a:p>
      </dgm:t>
    </dgm:pt>
    <dgm:pt modelId="{C0AFF445-789F-1F47-9BBD-8D3A8091A831}" type="parTrans" cxnId="{77D57361-8022-5E4C-AA29-045F88631053}">
      <dgm:prSet/>
      <dgm:spPr/>
      <dgm:t>
        <a:bodyPr/>
        <a:lstStyle/>
        <a:p>
          <a:endParaRPr lang="fr-FR" sz="4800"/>
        </a:p>
      </dgm:t>
    </dgm:pt>
    <dgm:pt modelId="{689B7851-4686-2247-BA8A-FC4FE05A5EED}">
      <dgm:prSet custT="1"/>
      <dgm:spPr>
        <a:solidFill>
          <a:srgbClr val="CCFFCC"/>
        </a:solidFill>
        <a:ln>
          <a:solidFill>
            <a:srgbClr val="4F81BD"/>
          </a:solidFill>
        </a:ln>
      </dgm:spPr>
      <dgm:t>
        <a:bodyPr lIns="72000"/>
        <a:lstStyle/>
        <a:p>
          <a:pPr algn="ctr"/>
          <a:endParaRPr lang="fr-FR" sz="1200" b="1" dirty="0">
            <a:latin typeface="Times" pitchFamily="2" charset="0"/>
          </a:endParaRPr>
        </a:p>
        <a:p>
          <a:pPr algn="ctr"/>
          <a:r>
            <a:rPr lang="fr-FR" sz="1200" b="1" dirty="0">
              <a:latin typeface="Times" pitchFamily="2" charset="0"/>
            </a:rPr>
            <a:t>2019-21</a:t>
          </a:r>
        </a:p>
        <a:p>
          <a:pPr algn="l"/>
          <a:r>
            <a:rPr lang="fr-FR" sz="1200" b="1" dirty="0">
              <a:latin typeface="Times" pitchFamily="2" charset="0"/>
            </a:rPr>
            <a:t>WHO</a:t>
          </a:r>
          <a:r>
            <a:rPr lang="fr-FR" sz="1200" dirty="0">
              <a:latin typeface="Times" pitchFamily="2" charset="0"/>
            </a:rPr>
            <a:t>=&gt; UNC, SALOMON, Wallis &amp; Futuna</a:t>
          </a:r>
        </a:p>
        <a:p>
          <a:pPr algn="l"/>
          <a:endParaRPr lang="fr-FR" sz="1200" b="1" dirty="0">
            <a:solidFill>
              <a:srgbClr val="000000"/>
            </a:solidFill>
            <a:latin typeface="Times" pitchFamily="2" charset="0"/>
          </a:endParaRPr>
        </a:p>
        <a:p>
          <a:pPr algn="l"/>
          <a:r>
            <a:rPr lang="fr-FR" sz="1200" b="1" dirty="0">
              <a:solidFill>
                <a:srgbClr val="000000"/>
              </a:solidFill>
              <a:latin typeface="Times" pitchFamily="2" charset="0"/>
            </a:rPr>
            <a:t>WHAT=&gt;</a:t>
          </a:r>
        </a:p>
        <a:p>
          <a:pPr algn="l"/>
          <a:r>
            <a:rPr lang="fr-FR" sz="1200" b="1" dirty="0">
              <a:solidFill>
                <a:srgbClr val="000000"/>
              </a:solidFill>
              <a:latin typeface="Times" pitchFamily="2" charset="0"/>
            </a:rPr>
            <a:t>AASIP -II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 </a:t>
          </a:r>
        </a:p>
        <a:p>
          <a:pPr algn="l"/>
          <a:r>
            <a:rPr lang="fr-FR" sz="1200" dirty="0">
              <a:solidFill>
                <a:srgbClr val="000000"/>
              </a:solidFill>
              <a:latin typeface="Times" pitchFamily="2" charset="0"/>
            </a:rPr>
            <a:t>« 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Family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 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farming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, 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food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 and 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health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 in Pacific </a:t>
          </a:r>
          <a:r>
            <a:rPr lang="fr-FR" sz="1200" dirty="0" err="1">
              <a:solidFill>
                <a:srgbClr val="000000"/>
              </a:solidFill>
              <a:latin typeface="Times" pitchFamily="2" charset="0"/>
            </a:rPr>
            <a:t>islands</a:t>
          </a:r>
          <a:r>
            <a:rPr lang="fr-FR" sz="1200" dirty="0">
              <a:solidFill>
                <a:srgbClr val="000000"/>
              </a:solidFill>
              <a:latin typeface="Times" pitchFamily="2" charset="0"/>
            </a:rPr>
            <a:t> »</a:t>
          </a:r>
        </a:p>
        <a:p>
          <a:pPr algn="l"/>
          <a:endParaRPr lang="fr-FR" sz="1200" b="1" dirty="0">
            <a:latin typeface="Times" pitchFamily="2" charset="0"/>
          </a:endParaRPr>
        </a:p>
        <a:p>
          <a:pPr algn="l"/>
          <a:r>
            <a:rPr lang="fr-FR" sz="1200" b="1" dirty="0">
              <a:latin typeface="Times" pitchFamily="2" charset="0"/>
            </a:rPr>
            <a:t>WHERE =&gt;</a:t>
          </a:r>
        </a:p>
        <a:p>
          <a:pPr algn="l"/>
          <a:r>
            <a:rPr lang="fr-FR" sz="1200" dirty="0">
              <a:latin typeface="Times" pitchFamily="2" charset="0"/>
            </a:rPr>
            <a:t>SOLOMON</a:t>
          </a:r>
        </a:p>
        <a:p>
          <a:pPr algn="l"/>
          <a:r>
            <a:rPr lang="fr-FR" sz="1200" dirty="0">
              <a:latin typeface="Times" pitchFamily="2" charset="0"/>
            </a:rPr>
            <a:t>FIJI</a:t>
          </a:r>
        </a:p>
        <a:p>
          <a:pPr algn="l"/>
          <a:endParaRPr lang="fr-FR" sz="1200" dirty="0">
            <a:latin typeface="Times" pitchFamily="2" charset="0"/>
          </a:endParaRPr>
        </a:p>
      </dgm:t>
    </dgm:pt>
    <dgm:pt modelId="{04EE14E1-AF6D-E14B-A9B1-F4392CAF7566}" type="sibTrans" cxnId="{11F6A2A0-AACC-2C41-9735-FE44FC5BE566}">
      <dgm:prSet/>
      <dgm:spPr/>
      <dgm:t>
        <a:bodyPr/>
        <a:lstStyle/>
        <a:p>
          <a:endParaRPr lang="fr-FR"/>
        </a:p>
      </dgm:t>
    </dgm:pt>
    <dgm:pt modelId="{C1C833B5-D624-0142-BF3D-88ADDF67487B}" type="parTrans" cxnId="{11F6A2A0-AACC-2C41-9735-FE44FC5BE566}">
      <dgm:prSet/>
      <dgm:spPr/>
      <dgm:t>
        <a:bodyPr/>
        <a:lstStyle/>
        <a:p>
          <a:endParaRPr lang="fr-FR"/>
        </a:p>
      </dgm:t>
    </dgm:pt>
    <dgm:pt modelId="{41F1FBC1-CE4D-6F4B-A9CD-EA31D2718F85}" type="pres">
      <dgm:prSet presAssocID="{2C573C88-1838-45E8-98C1-65BE27368D1A}" presName="arrowDiagram" presStyleCnt="0">
        <dgm:presLayoutVars>
          <dgm:chMax val="5"/>
          <dgm:dir/>
          <dgm:resizeHandles val="exact"/>
        </dgm:presLayoutVars>
      </dgm:prSet>
      <dgm:spPr/>
    </dgm:pt>
    <dgm:pt modelId="{E8609CF4-876B-4A4C-BE28-21D7A2FB9344}" type="pres">
      <dgm:prSet presAssocID="{2C573C88-1838-45E8-98C1-65BE27368D1A}" presName="arrow" presStyleLbl="bgShp" presStyleIdx="0" presStyleCnt="1" custScaleX="100000" custScaleY="97739" custLinFactNeighborY="169"/>
      <dgm:spPr>
        <a:solidFill>
          <a:srgbClr val="00CF9F"/>
        </a:solidFill>
      </dgm:spPr>
    </dgm:pt>
    <dgm:pt modelId="{BFEFE422-4055-4C4A-B929-AB8DE21B58B1}" type="pres">
      <dgm:prSet presAssocID="{2C573C88-1838-45E8-98C1-65BE27368D1A}" presName="arrowDiagram5" presStyleCnt="0"/>
      <dgm:spPr/>
    </dgm:pt>
    <dgm:pt modelId="{F6B232E9-8D49-274C-8F64-EF4DA30CB543}" type="pres">
      <dgm:prSet presAssocID="{66AD61D7-6928-2F42-9C7C-462BEFA98BD5}" presName="bullet5a" presStyleLbl="node1" presStyleIdx="0" presStyleCnt="5" custFlipHor="1" custScaleX="23070" custScaleY="49543" custLinFactX="107269" custLinFactY="-100000" custLinFactNeighborX="200000" custLinFactNeighborY="-124847"/>
      <dgm:spPr/>
    </dgm:pt>
    <dgm:pt modelId="{79711BCF-C7D1-B644-9DE5-018E043C31C2}" type="pres">
      <dgm:prSet presAssocID="{66AD61D7-6928-2F42-9C7C-462BEFA98BD5}" presName="textBox5a" presStyleLbl="revTx" presStyleIdx="0" presStyleCnt="5" custScaleX="138419" custScaleY="111374" custLinFactNeighborX="-49839" custLinFactNeighborY="-2967">
        <dgm:presLayoutVars>
          <dgm:bulletEnabled val="1"/>
        </dgm:presLayoutVars>
      </dgm:prSet>
      <dgm:spPr/>
    </dgm:pt>
    <dgm:pt modelId="{2F151C63-716A-C24A-A62F-31D1D779DF09}" type="pres">
      <dgm:prSet presAssocID="{340C4B75-183D-49CB-B546-8329BD0F4E0E}" presName="bullet5b" presStyleLbl="node1" presStyleIdx="1" presStyleCnt="5" custScaleX="12650" custScaleY="48075"/>
      <dgm:spPr/>
    </dgm:pt>
    <dgm:pt modelId="{1C6BEC46-626F-C541-9D3E-DE2AA4B48C49}" type="pres">
      <dgm:prSet presAssocID="{340C4B75-183D-49CB-B546-8329BD0F4E0E}" presName="textBox5b" presStyleLbl="revTx" presStyleIdx="1" presStyleCnt="5" custScaleX="84499" custScaleY="79611" custLinFactNeighborX="-24189" custLinFactNeighborY="12024">
        <dgm:presLayoutVars>
          <dgm:bulletEnabled val="1"/>
        </dgm:presLayoutVars>
      </dgm:prSet>
      <dgm:spPr/>
    </dgm:pt>
    <dgm:pt modelId="{BBB590D4-4FB2-6346-B76A-C51409EA12F7}" type="pres">
      <dgm:prSet presAssocID="{99347AB0-A414-EC4C-AC31-366F8E1B5116}" presName="bullet5c" presStyleLbl="node1" presStyleIdx="2" presStyleCnt="5" custFlipVert="1" custScaleX="17381" custScaleY="11774" custLinFactX="28899" custLinFactNeighborX="100000" custLinFactNeighborY="-43871"/>
      <dgm:spPr/>
    </dgm:pt>
    <dgm:pt modelId="{08FBB31D-A438-5D41-A3B5-3CBE2521F22A}" type="pres">
      <dgm:prSet presAssocID="{99347AB0-A414-EC4C-AC31-366F8E1B5116}" presName="textBox5c" presStyleLbl="revTx" presStyleIdx="2" presStyleCnt="5" custScaleX="90127" custScaleY="75942" custLinFactNeighborX="-27051" custLinFactNeighborY="12360">
        <dgm:presLayoutVars>
          <dgm:bulletEnabled val="1"/>
        </dgm:presLayoutVars>
      </dgm:prSet>
      <dgm:spPr/>
    </dgm:pt>
    <dgm:pt modelId="{F625D060-F747-D14C-AA45-B81AED0FED9F}" type="pres">
      <dgm:prSet presAssocID="{2ED46A32-7EAE-584A-AF4E-EE9889B69950}" presName="bullet5d" presStyleLbl="node1" presStyleIdx="3" presStyleCnt="5" custScaleX="20173" custScaleY="7345"/>
      <dgm:spPr/>
    </dgm:pt>
    <dgm:pt modelId="{A78F7D41-AFE7-E244-A3D2-2D1FECC090F3}" type="pres">
      <dgm:prSet presAssocID="{2ED46A32-7EAE-584A-AF4E-EE9889B69950}" presName="textBox5d" presStyleLbl="revTx" presStyleIdx="3" presStyleCnt="5" custScaleX="82543" custScaleY="73158" custLinFactNeighborX="-34859" custLinFactNeighborY="13313">
        <dgm:presLayoutVars>
          <dgm:bulletEnabled val="1"/>
        </dgm:presLayoutVars>
      </dgm:prSet>
      <dgm:spPr/>
    </dgm:pt>
    <dgm:pt modelId="{42AD935B-2A31-CB4B-AD8B-604C986508BC}" type="pres">
      <dgm:prSet presAssocID="{689B7851-4686-2247-BA8A-FC4FE05A5EED}" presName="bullet5e" presStyleLbl="node1" presStyleIdx="4" presStyleCnt="5" custFlipHor="1" custScaleX="11184" custScaleY="5764"/>
      <dgm:spPr/>
    </dgm:pt>
    <dgm:pt modelId="{EEE202DE-2AD4-8D4F-8F79-CA97936488B9}" type="pres">
      <dgm:prSet presAssocID="{689B7851-4686-2247-BA8A-FC4FE05A5EED}" presName="textBox5e" presStyleLbl="revTx" presStyleIdx="4" presStyleCnt="5" custScaleX="64613" custScaleY="73485" custLinFactNeighborX="-57458" custLinFactNeighborY="12885">
        <dgm:presLayoutVars>
          <dgm:bulletEnabled val="1"/>
        </dgm:presLayoutVars>
      </dgm:prSet>
      <dgm:spPr/>
    </dgm:pt>
  </dgm:ptLst>
  <dgm:cxnLst>
    <dgm:cxn modelId="{F200D710-93D1-2F49-AB4E-348AF6FD4D13}" type="presOf" srcId="{2C573C88-1838-45E8-98C1-65BE27368D1A}" destId="{41F1FBC1-CE4D-6F4B-A9CD-EA31D2718F85}" srcOrd="0" destOrd="0" presId="urn:microsoft.com/office/officeart/2005/8/layout/arrow2"/>
    <dgm:cxn modelId="{09ED2F39-88A0-AC43-8D52-160191AAE153}" type="presOf" srcId="{66AD61D7-6928-2F42-9C7C-462BEFA98BD5}" destId="{79711BCF-C7D1-B644-9DE5-018E043C31C2}" srcOrd="0" destOrd="0" presId="urn:microsoft.com/office/officeart/2005/8/layout/arrow2"/>
    <dgm:cxn modelId="{06577B5D-025B-7840-B240-35DA1D2693D4}" type="presOf" srcId="{2ED46A32-7EAE-584A-AF4E-EE9889B69950}" destId="{A78F7D41-AFE7-E244-A3D2-2D1FECC090F3}" srcOrd="0" destOrd="0" presId="urn:microsoft.com/office/officeart/2005/8/layout/arrow2"/>
    <dgm:cxn modelId="{4A13EB5F-89CB-944B-B9C9-78940A24EB87}" type="presOf" srcId="{340C4B75-183D-49CB-B546-8329BD0F4E0E}" destId="{1C6BEC46-626F-C541-9D3E-DE2AA4B48C49}" srcOrd="0" destOrd="0" presId="urn:microsoft.com/office/officeart/2005/8/layout/arrow2"/>
    <dgm:cxn modelId="{77D57361-8022-5E4C-AA29-045F88631053}" srcId="{2C573C88-1838-45E8-98C1-65BE27368D1A}" destId="{66AD61D7-6928-2F42-9C7C-462BEFA98BD5}" srcOrd="0" destOrd="0" parTransId="{C0AFF445-789F-1F47-9BBD-8D3A8091A831}" sibTransId="{63130A7C-37FC-874A-992A-462701EE87AA}"/>
    <dgm:cxn modelId="{979E5E6D-818E-B246-B4D6-0541CF1941A7}" srcId="{2C573C88-1838-45E8-98C1-65BE27368D1A}" destId="{99347AB0-A414-EC4C-AC31-366F8E1B5116}" srcOrd="2" destOrd="0" parTransId="{1F50493E-0C14-974C-B307-FCE2D14D77DD}" sibTransId="{A23CF2C1-3184-2942-BF66-419802EF7432}"/>
    <dgm:cxn modelId="{13F78B80-9E0D-F94A-B54D-740115AF1191}" type="presOf" srcId="{689B7851-4686-2247-BA8A-FC4FE05A5EED}" destId="{EEE202DE-2AD4-8D4F-8F79-CA97936488B9}" srcOrd="0" destOrd="0" presId="urn:microsoft.com/office/officeart/2005/8/layout/arrow2"/>
    <dgm:cxn modelId="{11F6A2A0-AACC-2C41-9735-FE44FC5BE566}" srcId="{2C573C88-1838-45E8-98C1-65BE27368D1A}" destId="{689B7851-4686-2247-BA8A-FC4FE05A5EED}" srcOrd="4" destOrd="0" parTransId="{C1C833B5-D624-0142-BF3D-88ADDF67487B}" sibTransId="{04EE14E1-AF6D-E14B-A9B1-F4392CAF7566}"/>
    <dgm:cxn modelId="{DF9106BD-F655-1A45-A104-5CE78C34AEEE}" srcId="{2C573C88-1838-45E8-98C1-65BE27368D1A}" destId="{3E6FE594-B738-554B-A68C-BC5E7DD12910}" srcOrd="5" destOrd="0" parTransId="{C1228917-56FC-F944-A67A-3E1816BC4015}" sibTransId="{EBEA0B15-A0D3-604F-A0F1-6FF917DA46F6}"/>
    <dgm:cxn modelId="{837724DA-ED69-40E2-9E50-C405E2A374B5}" srcId="{2C573C88-1838-45E8-98C1-65BE27368D1A}" destId="{340C4B75-183D-49CB-B546-8329BD0F4E0E}" srcOrd="1" destOrd="0" parTransId="{8BAF1C2F-37A4-4A83-A3BA-674C4117D4B9}" sibTransId="{B0344344-3AC3-40C0-8EDA-2EA922B25388}"/>
    <dgm:cxn modelId="{C6A42FE9-DC42-D349-9B2F-092482306683}" srcId="{2C573C88-1838-45E8-98C1-65BE27368D1A}" destId="{2ED46A32-7EAE-584A-AF4E-EE9889B69950}" srcOrd="3" destOrd="0" parTransId="{2E9BC4D6-B1A5-0C4E-9AA6-B19E0E8CD019}" sibTransId="{FC17B642-A874-F14B-B405-4F9F7FC18B1B}"/>
    <dgm:cxn modelId="{8EC321FA-7C85-A645-B2EA-1415A006F911}" type="presOf" srcId="{99347AB0-A414-EC4C-AC31-366F8E1B5116}" destId="{08FBB31D-A438-5D41-A3B5-3CBE2521F22A}" srcOrd="0" destOrd="0" presId="urn:microsoft.com/office/officeart/2005/8/layout/arrow2"/>
    <dgm:cxn modelId="{8B4B946C-1EB7-DF42-A97F-4E4CE454618E}" type="presParOf" srcId="{41F1FBC1-CE4D-6F4B-A9CD-EA31D2718F85}" destId="{E8609CF4-876B-4A4C-BE28-21D7A2FB9344}" srcOrd="0" destOrd="0" presId="urn:microsoft.com/office/officeart/2005/8/layout/arrow2"/>
    <dgm:cxn modelId="{FB5EF3B3-B523-8849-8902-321835798BB6}" type="presParOf" srcId="{41F1FBC1-CE4D-6F4B-A9CD-EA31D2718F85}" destId="{BFEFE422-4055-4C4A-B929-AB8DE21B58B1}" srcOrd="1" destOrd="0" presId="urn:microsoft.com/office/officeart/2005/8/layout/arrow2"/>
    <dgm:cxn modelId="{4F0F9424-3345-7349-89F7-3D9EFDE67684}" type="presParOf" srcId="{BFEFE422-4055-4C4A-B929-AB8DE21B58B1}" destId="{F6B232E9-8D49-274C-8F64-EF4DA30CB543}" srcOrd="0" destOrd="0" presId="urn:microsoft.com/office/officeart/2005/8/layout/arrow2"/>
    <dgm:cxn modelId="{840F65F5-F2E3-BC47-BDD4-F573B1D027C6}" type="presParOf" srcId="{BFEFE422-4055-4C4A-B929-AB8DE21B58B1}" destId="{79711BCF-C7D1-B644-9DE5-018E043C31C2}" srcOrd="1" destOrd="0" presId="urn:microsoft.com/office/officeart/2005/8/layout/arrow2"/>
    <dgm:cxn modelId="{E99F6D10-BAF8-2140-9D94-5EE11DF0FC56}" type="presParOf" srcId="{BFEFE422-4055-4C4A-B929-AB8DE21B58B1}" destId="{2F151C63-716A-C24A-A62F-31D1D779DF09}" srcOrd="2" destOrd="0" presId="urn:microsoft.com/office/officeart/2005/8/layout/arrow2"/>
    <dgm:cxn modelId="{0FD4C8EA-6E2D-8242-BB41-77F2D0203C07}" type="presParOf" srcId="{BFEFE422-4055-4C4A-B929-AB8DE21B58B1}" destId="{1C6BEC46-626F-C541-9D3E-DE2AA4B48C49}" srcOrd="3" destOrd="0" presId="urn:microsoft.com/office/officeart/2005/8/layout/arrow2"/>
    <dgm:cxn modelId="{171CA3AE-2F71-2C48-B50C-FF28ED7E5E2B}" type="presParOf" srcId="{BFEFE422-4055-4C4A-B929-AB8DE21B58B1}" destId="{BBB590D4-4FB2-6346-B76A-C51409EA12F7}" srcOrd="4" destOrd="0" presId="urn:microsoft.com/office/officeart/2005/8/layout/arrow2"/>
    <dgm:cxn modelId="{75CFA69B-9EA5-5C4E-96BF-BFA37E6AABBD}" type="presParOf" srcId="{BFEFE422-4055-4C4A-B929-AB8DE21B58B1}" destId="{08FBB31D-A438-5D41-A3B5-3CBE2521F22A}" srcOrd="5" destOrd="0" presId="urn:microsoft.com/office/officeart/2005/8/layout/arrow2"/>
    <dgm:cxn modelId="{1725668E-F9BB-5B4C-9F57-2ACD4E886B8E}" type="presParOf" srcId="{BFEFE422-4055-4C4A-B929-AB8DE21B58B1}" destId="{F625D060-F747-D14C-AA45-B81AED0FED9F}" srcOrd="6" destOrd="0" presId="urn:microsoft.com/office/officeart/2005/8/layout/arrow2"/>
    <dgm:cxn modelId="{7D546043-E7CE-B548-9306-73585AD0716E}" type="presParOf" srcId="{BFEFE422-4055-4C4A-B929-AB8DE21B58B1}" destId="{A78F7D41-AFE7-E244-A3D2-2D1FECC090F3}" srcOrd="7" destOrd="0" presId="urn:microsoft.com/office/officeart/2005/8/layout/arrow2"/>
    <dgm:cxn modelId="{D8A5716D-4823-2645-B9FD-48CB0D2520F9}" type="presParOf" srcId="{BFEFE422-4055-4C4A-B929-AB8DE21B58B1}" destId="{42AD935B-2A31-CB4B-AD8B-604C986508BC}" srcOrd="8" destOrd="0" presId="urn:microsoft.com/office/officeart/2005/8/layout/arrow2"/>
    <dgm:cxn modelId="{E639E7CD-5F9C-1747-BFC7-052C58E63CE0}" type="presParOf" srcId="{BFEFE422-4055-4C4A-B929-AB8DE21B58B1}" destId="{EEE202DE-2AD4-8D4F-8F79-CA97936488B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09CF4-876B-4A4C-BE28-21D7A2FB9344}">
      <dsp:nvSpPr>
        <dsp:cNvPr id="0" name=""/>
        <dsp:cNvSpPr/>
      </dsp:nvSpPr>
      <dsp:spPr>
        <a:xfrm>
          <a:off x="504602" y="3245"/>
          <a:ext cx="9030520" cy="5516462"/>
        </a:xfrm>
        <a:prstGeom prst="swooshArrow">
          <a:avLst>
            <a:gd name="adj1" fmla="val 25000"/>
            <a:gd name="adj2" fmla="val 25000"/>
          </a:avLst>
        </a:prstGeom>
        <a:solidFill>
          <a:srgbClr val="00CF9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232E9-8D49-274C-8F64-EF4DA30CB543}">
      <dsp:nvSpPr>
        <dsp:cNvPr id="0" name=""/>
        <dsp:cNvSpPr/>
      </dsp:nvSpPr>
      <dsp:spPr>
        <a:xfrm flipH="1">
          <a:off x="2112204" y="3712223"/>
          <a:ext cx="47916" cy="102901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11BCF-C7D1-B644-9DE5-018E043C31C2}">
      <dsp:nvSpPr>
        <dsp:cNvPr id="0" name=""/>
        <dsp:cNvSpPr/>
      </dsp:nvSpPr>
      <dsp:spPr>
        <a:xfrm>
          <a:off x="681116" y="4114437"/>
          <a:ext cx="1637494" cy="1496075"/>
        </a:xfrm>
        <a:prstGeom prst="rect">
          <a:avLst/>
        </a:prstGeom>
        <a:solidFill>
          <a:srgbClr val="CCFFCC"/>
        </a:solidFill>
        <a:ln>
          <a:solidFill>
            <a:srgbClr val="4F81B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2016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WHO=&gt;</a:t>
          </a:r>
          <a:r>
            <a:rPr lang="fr-FR" sz="1200" kern="1200" dirty="0">
              <a:latin typeface="Times" pitchFamily="2" charset="0"/>
            </a:rPr>
            <a:t> UNC</a:t>
          </a:r>
          <a:endParaRPr lang="fr-FR" sz="1200" b="1" kern="1200" dirty="0">
            <a:latin typeface="Times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WHAT=&gt; </a:t>
          </a:r>
          <a:r>
            <a:rPr lang="fr-FR" sz="1200" b="0" kern="1200" dirty="0" err="1">
              <a:latin typeface="Times" pitchFamily="2" charset="0"/>
            </a:rPr>
            <a:t>Lifestyle</a:t>
          </a:r>
          <a:r>
            <a:rPr lang="fr-FR" sz="1200" b="0" kern="1200" dirty="0">
              <a:latin typeface="Times" pitchFamily="2" charset="0"/>
            </a:rPr>
            <a:t> </a:t>
          </a:r>
          <a:r>
            <a:rPr lang="fr-FR" sz="1200" b="0" kern="1200" dirty="0" err="1">
              <a:latin typeface="Times" pitchFamily="2" charset="0"/>
            </a:rPr>
            <a:t>priorities</a:t>
          </a:r>
          <a:r>
            <a:rPr lang="fr-FR" sz="1200" b="0" kern="1200" dirty="0">
              <a:latin typeface="Times" pitchFamily="2" charset="0"/>
            </a:rPr>
            <a:t> and </a:t>
          </a:r>
          <a:r>
            <a:rPr lang="fr-FR" sz="1200" b="0" kern="1200" dirty="0" err="1">
              <a:latin typeface="Times" pitchFamily="2" charset="0"/>
            </a:rPr>
            <a:t>feasability</a:t>
          </a:r>
          <a:r>
            <a:rPr lang="fr-FR" sz="1200" b="0" kern="1200" dirty="0">
              <a:latin typeface="Times" pitchFamily="2" charset="0"/>
            </a:rPr>
            <a:t> workshop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WHERE=&gt;</a:t>
          </a:r>
          <a:r>
            <a:rPr lang="fr-FR" sz="1200" kern="1200" dirty="0">
              <a:latin typeface="Times" pitchFamily="2" charset="0"/>
            </a:rPr>
            <a:t> NC, VANUATU SAMOA, AUSTRALIA, GERMANY, FRANCE</a:t>
          </a:r>
        </a:p>
      </dsp:txBody>
      <dsp:txXfrm>
        <a:off x="681116" y="4114437"/>
        <a:ext cx="1637494" cy="1496075"/>
      </dsp:txXfrm>
    </dsp:sp>
    <dsp:sp modelId="{2F151C63-716A-C24A-A62F-31D1D779DF09}">
      <dsp:nvSpPr>
        <dsp:cNvPr id="0" name=""/>
        <dsp:cNvSpPr/>
      </dsp:nvSpPr>
      <dsp:spPr>
        <a:xfrm>
          <a:off x="2660394" y="3130962"/>
          <a:ext cx="41124" cy="156291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BEC46-626F-C541-9D3E-DE2AA4B48C49}">
      <dsp:nvSpPr>
        <dsp:cNvPr id="0" name=""/>
        <dsp:cNvSpPr/>
      </dsp:nvSpPr>
      <dsp:spPr>
        <a:xfrm>
          <a:off x="2434533" y="3734546"/>
          <a:ext cx="1266696" cy="1882694"/>
        </a:xfrm>
        <a:prstGeom prst="rect">
          <a:avLst/>
        </a:prstGeom>
        <a:solidFill>
          <a:srgbClr val="CCFFCC"/>
        </a:solidFill>
        <a:ln>
          <a:solidFill>
            <a:srgbClr val="4F81B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Times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2017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WHO=&gt;UNC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Times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 WHAT=&gt; « 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Food culture in New 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Caledonian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 adolescents and 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families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 en NC 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solidFill>
              <a:srgbClr val="000000"/>
            </a:solidFill>
            <a:latin typeface="Times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0000"/>
              </a:solidFill>
              <a:latin typeface="Times" pitchFamily="2" charset="0"/>
            </a:rPr>
            <a:t>WHERE=&gt; 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NC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rgbClr val="FF0000"/>
            </a:solidFill>
            <a:latin typeface="Times" pitchFamily="2" charset="0"/>
          </a:endParaRPr>
        </a:p>
      </dsp:txBody>
      <dsp:txXfrm>
        <a:off x="2434533" y="3734546"/>
        <a:ext cx="1266696" cy="1882694"/>
      </dsp:txXfrm>
    </dsp:sp>
    <dsp:sp modelId="{BBB590D4-4FB2-6346-B76A-C51409EA12F7}">
      <dsp:nvSpPr>
        <dsp:cNvPr id="0" name=""/>
        <dsp:cNvSpPr/>
      </dsp:nvSpPr>
      <dsp:spPr>
        <a:xfrm flipV="1">
          <a:off x="4701085" y="2186321"/>
          <a:ext cx="75340" cy="5103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BB31D-A438-5D41-A3B5-3CBE2521F22A}">
      <dsp:nvSpPr>
        <dsp:cNvPr id="0" name=""/>
        <dsp:cNvSpPr/>
      </dsp:nvSpPr>
      <dsp:spPr>
        <a:xfrm>
          <a:off x="3794592" y="3175617"/>
          <a:ext cx="1570814" cy="2408857"/>
        </a:xfrm>
        <a:prstGeom prst="rect">
          <a:avLst/>
        </a:prstGeom>
        <a:solidFill>
          <a:srgbClr val="CCFFCC"/>
        </a:solidFill>
        <a:ln>
          <a:solidFill>
            <a:srgbClr val="4F81B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Times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2017-19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0000"/>
              </a:solidFill>
              <a:latin typeface="Times" pitchFamily="2" charset="0"/>
            </a:rPr>
            <a:t>WHO=&gt; </a:t>
          </a:r>
          <a:r>
            <a:rPr lang="fr-FR" sz="1200" b="0" kern="1200" dirty="0">
              <a:solidFill>
                <a:srgbClr val="000000"/>
              </a:solidFill>
              <a:latin typeface="Times" pitchFamily="2" charset="0"/>
            </a:rPr>
            <a:t>USP, Uni </a:t>
          </a:r>
          <a:r>
            <a:rPr lang="fr-FR" sz="1200" b="0" kern="1200" dirty="0" err="1">
              <a:solidFill>
                <a:srgbClr val="000000"/>
              </a:solidFill>
              <a:latin typeface="Times" pitchFamily="2" charset="0"/>
            </a:rPr>
            <a:t>Goroka</a:t>
          </a:r>
          <a:r>
            <a:rPr lang="fr-FR" sz="1200" b="0" kern="1200" dirty="0">
              <a:solidFill>
                <a:srgbClr val="000000"/>
              </a:solidFill>
              <a:latin typeface="Times" pitchFamily="2" charset="0"/>
            </a:rPr>
            <a:t>, Solomon </a:t>
          </a:r>
          <a:r>
            <a:rPr lang="fr-FR" sz="1200" b="0" kern="1200" dirty="0" err="1">
              <a:solidFill>
                <a:srgbClr val="000000"/>
              </a:solidFill>
              <a:latin typeface="Times" pitchFamily="2" charset="0"/>
            </a:rPr>
            <a:t>Islands</a:t>
          </a:r>
          <a:r>
            <a:rPr lang="fr-FR" sz="1200" b="0" kern="1200" dirty="0">
              <a:solidFill>
                <a:srgbClr val="000000"/>
              </a:solidFill>
              <a:latin typeface="Times" pitchFamily="2" charset="0"/>
            </a:rPr>
            <a:t> National Uni, UNC, IAC</a:t>
          </a:r>
          <a:endParaRPr lang="en-GB" sz="1200" b="1" kern="1200" dirty="0">
            <a:latin typeface="Times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Times" pitchFamily="2" charset="0"/>
            </a:rPr>
            <a:t>WHAT=&gt;</a:t>
          </a:r>
          <a:r>
            <a:rPr lang="en-GB" sz="1200" b="0" kern="1200" dirty="0">
              <a:latin typeface="Times" pitchFamily="2" charset="0"/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latin typeface="Times" pitchFamily="2" charset="0"/>
            </a:rPr>
            <a:t>“Addressing threats to traditional food security and diet quality in the rural Pacific“   </a:t>
          </a:r>
          <a:r>
            <a:rPr lang="en-GB" sz="1200" b="1" kern="1200" dirty="0">
              <a:latin typeface="Times" pitchFamily="2" charset="0"/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Times" pitchFamily="2" charset="0"/>
            </a:rPr>
            <a:t>WHERE=&gt; </a:t>
          </a:r>
          <a:r>
            <a:rPr lang="fr-FR" sz="1200" kern="1200" dirty="0">
              <a:latin typeface="Times" pitchFamily="2" charset="0"/>
            </a:rPr>
            <a:t>NC            PNG        FIDJI       VANUATU  SOLOMON SAMOA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rgbClr val="FF0000"/>
            </a:solidFill>
            <a:latin typeface="Times" pitchFamily="2" charset="0"/>
          </a:endParaRPr>
        </a:p>
      </dsp:txBody>
      <dsp:txXfrm>
        <a:off x="3794592" y="3175617"/>
        <a:ext cx="1570814" cy="2408857"/>
      </dsp:txXfrm>
    </dsp:sp>
    <dsp:sp modelId="{F625D060-F747-D14C-AA45-B81AED0FED9F}">
      <dsp:nvSpPr>
        <dsp:cNvPr id="0" name=""/>
        <dsp:cNvSpPr/>
      </dsp:nvSpPr>
      <dsp:spPr>
        <a:xfrm>
          <a:off x="5866440" y="1771883"/>
          <a:ext cx="112947" cy="41124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F7D41-AFE7-E244-A3D2-2D1FECC090F3}">
      <dsp:nvSpPr>
        <dsp:cNvPr id="0" name=""/>
        <dsp:cNvSpPr/>
      </dsp:nvSpPr>
      <dsp:spPr>
        <a:xfrm>
          <a:off x="5450969" y="2803399"/>
          <a:ext cx="1490812" cy="2766491"/>
        </a:xfrm>
        <a:prstGeom prst="rect">
          <a:avLst/>
        </a:prstGeom>
        <a:solidFill>
          <a:srgbClr val="CCFFCC"/>
        </a:solidFill>
        <a:ln>
          <a:solidFill>
            <a:srgbClr val="4F81B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solidFill>
              <a:srgbClr val="000000"/>
            </a:solidFill>
            <a:latin typeface="Times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0000"/>
              </a:solidFill>
              <a:latin typeface="Times" pitchFamily="2" charset="0"/>
            </a:rPr>
            <a:t>2018-20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0000"/>
              </a:solidFill>
              <a:latin typeface="Times" pitchFamily="2" charset="0"/>
            </a:rPr>
            <a:t> WHO =&gt; «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UNC, CITRAV &amp; MEEF  Van</a:t>
          </a:r>
          <a:r>
            <a:rPr lang="fr-FR" sz="1200" b="0" kern="1200" dirty="0">
              <a:solidFill>
                <a:srgbClr val="000000"/>
              </a:solidFill>
              <a:latin typeface="Times" pitchFamily="2" charset="0"/>
            </a:rPr>
            <a:t>uatu, </a:t>
          </a:r>
          <a:r>
            <a:rPr lang="fr-FR" sz="1200" b="0" kern="1200" dirty="0">
              <a:latin typeface="Times" pitchFamily="2" charset="0"/>
            </a:rPr>
            <a:t>Divine World Uni, Uni of </a:t>
          </a:r>
          <a:r>
            <a:rPr lang="fr-FR" sz="1200" b="0" kern="1200" dirty="0" err="1">
              <a:latin typeface="Times" pitchFamily="2" charset="0"/>
            </a:rPr>
            <a:t>Technology</a:t>
          </a:r>
          <a:r>
            <a:rPr lang="fr-FR" sz="1200" b="0" kern="1200" dirty="0">
              <a:latin typeface="Times" pitchFamily="2" charset="0"/>
            </a:rPr>
            <a:t>, IRD</a:t>
          </a:r>
          <a:endParaRPr lang="fr-FR" sz="1200" b="0" kern="1200" dirty="0">
            <a:solidFill>
              <a:srgbClr val="000000"/>
            </a:solidFill>
            <a:latin typeface="Times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solidFill>
              <a:srgbClr val="000000"/>
            </a:solidFill>
            <a:latin typeface="Times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0000"/>
              </a:solidFill>
              <a:latin typeface="Times" pitchFamily="2" charset="0"/>
            </a:rPr>
            <a:t>WHAT =&gt;AASIP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« 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Family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 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farming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, 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food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 and 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health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 in Pacific 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islands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 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Times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WHERE =&gt;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imes" pitchFamily="2" charset="0"/>
            </a:rPr>
            <a:t>NC, PNG,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imes" pitchFamily="2" charset="0"/>
            </a:rPr>
            <a:t>VANUATU</a:t>
          </a:r>
        </a:p>
      </dsp:txBody>
      <dsp:txXfrm>
        <a:off x="5450969" y="2803399"/>
        <a:ext cx="1490812" cy="2766491"/>
      </dsp:txXfrm>
    </dsp:sp>
    <dsp:sp modelId="{42AD935B-2A31-CB4B-AD8B-604C986508BC}">
      <dsp:nvSpPr>
        <dsp:cNvPr id="0" name=""/>
        <dsp:cNvSpPr/>
      </dsp:nvSpPr>
      <dsp:spPr>
        <a:xfrm flipH="1">
          <a:off x="7689124" y="1399375"/>
          <a:ext cx="79787" cy="41121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202DE-2AD4-8D4F-8F79-CA97936488B9}">
      <dsp:nvSpPr>
        <dsp:cNvPr id="0" name=""/>
        <dsp:cNvSpPr/>
      </dsp:nvSpPr>
      <dsp:spPr>
        <a:xfrm>
          <a:off x="7010829" y="2505905"/>
          <a:ext cx="1166977" cy="3052595"/>
        </a:xfrm>
        <a:prstGeom prst="rect">
          <a:avLst/>
        </a:prstGeom>
        <a:solidFill>
          <a:srgbClr val="CCFFCC"/>
        </a:solidFill>
        <a:ln>
          <a:solidFill>
            <a:srgbClr val="4F81B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Times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2019-21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WHO</a:t>
          </a:r>
          <a:r>
            <a:rPr lang="fr-FR" sz="1200" kern="1200" dirty="0">
              <a:latin typeface="Times" pitchFamily="2" charset="0"/>
            </a:rPr>
            <a:t>=&gt; UNC, SALOMON, Wallis &amp; Futuna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solidFill>
              <a:srgbClr val="000000"/>
            </a:solidFill>
            <a:latin typeface="Times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0000"/>
              </a:solidFill>
              <a:latin typeface="Times" pitchFamily="2" charset="0"/>
            </a:rPr>
            <a:t>WHAT=&gt;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000000"/>
              </a:solidFill>
              <a:latin typeface="Times" pitchFamily="2" charset="0"/>
            </a:rPr>
            <a:t>AASIP -II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« 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Family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 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farming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, 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food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 and 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health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 in Pacific </a:t>
          </a:r>
          <a:r>
            <a:rPr lang="fr-FR" sz="1200" kern="1200" dirty="0" err="1">
              <a:solidFill>
                <a:srgbClr val="000000"/>
              </a:solidFill>
              <a:latin typeface="Times" pitchFamily="2" charset="0"/>
            </a:rPr>
            <a:t>islands</a:t>
          </a:r>
          <a:r>
            <a:rPr lang="fr-FR" sz="1200" kern="1200" dirty="0">
              <a:solidFill>
                <a:srgbClr val="000000"/>
              </a:solidFill>
              <a:latin typeface="Times" pitchFamily="2" charset="0"/>
            </a:rPr>
            <a:t> 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Times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" pitchFamily="2" charset="0"/>
            </a:rPr>
            <a:t>WHERE =&gt;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imes" pitchFamily="2" charset="0"/>
            </a:rPr>
            <a:t>SOLOMON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Times" pitchFamily="2" charset="0"/>
            </a:rPr>
            <a:t>FIJI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latin typeface="Times" pitchFamily="2" charset="0"/>
          </a:endParaRPr>
        </a:p>
      </dsp:txBody>
      <dsp:txXfrm>
        <a:off x="7010829" y="2505905"/>
        <a:ext cx="1166977" cy="3052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NC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B124B-AD06-40DC-80F5-1AB0DCDDA39F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NC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NC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6DDD-9C93-4D40-82BA-CF45BDB4CB27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99333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MM</a:t>
            </a:r>
            <a:endParaRPr lang="fr-NC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6DDD-9C93-4D40-82BA-CF45BDB4CB27}" type="slidenum">
              <a:rPr lang="fr-NC" smtClean="0"/>
              <a:t>1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65822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MM</a:t>
            </a:r>
            <a:endParaRPr lang="fr-NC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6DDD-9C93-4D40-82BA-CF45BDB4CB27}" type="slidenum">
              <a:rPr lang="fr-NC" smtClean="0"/>
              <a:t>2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82337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JMF</a:t>
            </a:r>
            <a:endParaRPr lang="fr-NC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6DDD-9C93-4D40-82BA-CF45BDB4CB27}" type="slidenum">
              <a:rPr lang="fr-NC" smtClean="0"/>
              <a:t>3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425441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NC" dirty="0"/>
              <a:t>JMF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6DDD-9C93-4D40-82BA-CF45BDB4CB27}" type="slidenum">
              <a:rPr lang="fr-NC" smtClean="0"/>
              <a:t>4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19856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MM</a:t>
            </a:r>
            <a:endParaRPr lang="fr-NC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6DDD-9C93-4D40-82BA-CF45BDB4CB27}" type="slidenum">
              <a:rPr lang="fr-NC" smtClean="0"/>
              <a:t>5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07934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NC" dirty="0"/>
              <a:t>OG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6DDD-9C93-4D40-82BA-CF45BDB4CB27}" type="slidenum">
              <a:rPr lang="fr-NC" smtClean="0"/>
              <a:t>6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09176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NC" dirty="0"/>
              <a:t>OG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6DDD-9C93-4D40-82BA-CF45BDB4CB27}" type="slidenum">
              <a:rPr lang="fr-NC" smtClean="0"/>
              <a:t>7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49284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NC" dirty="0"/>
              <a:t>OG</a:t>
            </a:r>
          </a:p>
          <a:p>
            <a:endParaRPr lang="fr-NC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6DDD-9C93-4D40-82BA-CF45BDB4CB27}" type="slidenum">
              <a:rPr lang="fr-NC" smtClean="0"/>
              <a:t>8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244584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NC" dirty="0"/>
              <a:t>JMF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D6DDD-9C93-4D40-82BA-CF45BDB4CB27}" type="slidenum">
              <a:rPr lang="fr-NC" smtClean="0"/>
              <a:t>9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73547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090A3-A2F5-47FA-9F15-4851B7471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A5F7E6-5C03-41A8-AEB3-3AA72B78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DE5322-31CE-4084-8F66-37232A03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EEF49F-6311-4859-8FC3-A0DF9B30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101A7E-2522-4582-A720-FB6DE864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92746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9EA12-CA09-4067-B320-A3C8311E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0819BC-4DAB-466B-AC0E-004B9E11B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42E04-8B2F-4AF7-9618-577890A8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3AE1F6-2C13-4430-BC8E-BE03981C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47B32C-3112-463E-962E-EC00C86D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74438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C400ED-0086-422C-AE0C-4A63B4C1A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1BFAA3-DE2F-4F75-A0CF-C2338D7B8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1AB5E3-BCA2-4D24-8E95-0E495B61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386A0-FFA0-4455-92AA-4739D525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4DEB23-8CDF-4703-A4AE-0F6861D7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76344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2FBAA-E12F-41A7-8466-AC14B686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EE101D-B45D-41FE-9422-91CFFA243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89CBFC-8932-4A16-910C-29555263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D4C347-E36D-4EAA-8700-DE064B09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89E377-240C-4FE5-BC15-90CE104D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79091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AE524-DC84-4D72-BE38-E59A690E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F3342C-F6B4-4C57-9D95-CA334B7A4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79D5B4-AB96-444F-94C3-EE698F66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79C4C-3DB3-41CA-A8B3-84B68FB3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FF65F-7371-4BC6-97D1-04909492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91325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B0518-957F-4C4F-8830-3783E8A5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C70646-9EFE-4B82-ABF5-1636169C8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41686A-FA00-4722-93F6-091CBF621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0346BD-0D80-4D1F-82BF-17BFB486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223A79-5FFC-4036-BD2B-143B04E3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5B75F9-BB66-4BFD-BE54-0E9DE6B2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48051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F7579-0F70-4892-9DA5-84F98FA2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01ACCD-94C9-40E9-A0B3-D5E4AD2F0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738C91-E13F-4E75-970D-C8B911CDA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777C16-E90D-4879-94E8-19EE9E840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236056-F354-45E7-9F08-B5E60E68B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468849-61BA-4F44-976F-78744F11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8C071D-4406-453C-BA8B-B1652FE5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9F791-4819-4A47-A012-E095957F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69246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52EB7-CAE3-4302-B643-578D48A5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74004A-4D80-48C1-8BF1-AB2AA2EB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FF5A33-3A93-4E5D-9D77-4A92CEF4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E9E947-5113-4600-B381-11F14906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34872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37A193-C085-4453-80C1-D2AFBB6D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14978D-8294-4B9E-B08C-AEACCE8C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DDE5E6-6051-4587-AF4F-3118960C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60006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803C4-DF1A-4EC1-99F4-400EE255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7F2C91-9444-40D5-B81B-E810C961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AFE292-20BE-431C-8B24-9CDF36432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72D863-DD55-4C13-8B45-A8A2B23E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B3731F-105A-4CB2-83D1-85B8FCAB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A3B88D-8857-4678-A72A-CF3E9EA8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32408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3FBAA-A89B-4F64-AE73-5EF8925B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949432-5801-43AE-82A5-21B0D5CBC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NC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D39D82-E8C6-40DB-98F7-DCEDDAFD7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CE485F-A793-4F49-8CA3-1F88154D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6D57F4-3357-4618-80D7-93B5BA2D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ED6FBB-1552-4241-A03F-ADDE5B3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18399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410559-F81D-410D-845D-F7B99438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7FC674-964C-47DB-AF33-DD849CACA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C61228-62B6-474E-BB44-34B33FBD2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2C1AD-7568-40FC-A779-F866BD30D8B0}" type="datetimeFigureOut">
              <a:rPr lang="fr-NC" smtClean="0"/>
              <a:t>08/06/2021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A21318-DD53-48D8-B9F4-DFE2F44E9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958E3E-9912-431B-B214-0E9178E59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A973-4E08-4BFB-87DB-8FF75049DDD1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57439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N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0.tiff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B686E-C73B-4A5C-9F97-33CC66723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0" y="1250367"/>
            <a:ext cx="11958221" cy="828314"/>
          </a:xfrm>
        </p:spPr>
        <p:txBody>
          <a:bodyPr>
            <a:noAutofit/>
          </a:bodyPr>
          <a:lstStyle/>
          <a:p>
            <a:r>
              <a:rPr lang="fr-NC" sz="2800" b="1" i="1" dirty="0"/>
              <a:t>Horizon Europe : </a:t>
            </a:r>
            <a:br>
              <a:rPr lang="fr-FR" sz="2800" b="1" i="1" dirty="0"/>
            </a:br>
            <a:r>
              <a:rPr lang="fr-NC" sz="2800" b="1" i="1" dirty="0"/>
              <a:t>Actions Marie </a:t>
            </a:r>
            <a:r>
              <a:rPr lang="fr-NC" sz="2800" b="1" i="1" dirty="0" err="1"/>
              <a:t>Skłodowska</a:t>
            </a:r>
            <a:r>
              <a:rPr lang="fr-NC" sz="2800" b="1" i="1" dirty="0"/>
              <a:t>-Curie pour les PTOM </a:t>
            </a:r>
            <a:endParaRPr lang="fr-NC" sz="2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6D7829-093E-42CB-ACF9-0D5BE69A1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34" y="2382810"/>
            <a:ext cx="11887747" cy="2646390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chemeClr val="accent2">
                    <a:lumMod val="50000"/>
                  </a:schemeClr>
                </a:solidFill>
              </a:rPr>
              <a:t>Family </a:t>
            </a:r>
            <a:r>
              <a:rPr lang="fr-FR" sz="4400" b="1" dirty="0" err="1">
                <a:solidFill>
                  <a:schemeClr val="accent2">
                    <a:lumMod val="50000"/>
                  </a:schemeClr>
                </a:solidFill>
              </a:rPr>
              <a:t>fArming</a:t>
            </a:r>
            <a:r>
              <a:rPr lang="fr-FR" sz="4400" b="1" dirty="0">
                <a:solidFill>
                  <a:schemeClr val="accent2">
                    <a:lumMod val="50000"/>
                  </a:schemeClr>
                </a:solidFill>
              </a:rPr>
              <a:t> Lifestyle And </a:t>
            </a:r>
            <a:r>
              <a:rPr lang="fr-FR" sz="4400" b="1" dirty="0" err="1">
                <a:solidFill>
                  <a:schemeClr val="accent2">
                    <a:lumMod val="50000"/>
                  </a:schemeClr>
                </a:solidFill>
              </a:rPr>
              <a:t>Health</a:t>
            </a:r>
            <a:r>
              <a:rPr lang="fr-FR" sz="4400" b="1" dirty="0">
                <a:solidFill>
                  <a:schemeClr val="accent2">
                    <a:lumMod val="50000"/>
                  </a:schemeClr>
                </a:solidFill>
              </a:rPr>
              <a:t> in the Pacific</a:t>
            </a:r>
            <a:endParaRPr lang="fr-NC" sz="4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N°873185</a:t>
            </a:r>
          </a:p>
          <a:p>
            <a:r>
              <a:rPr lang="fr-FR" i="1" dirty="0">
                <a:solidFill>
                  <a:schemeClr val="accent2">
                    <a:lumMod val="50000"/>
                  </a:schemeClr>
                </a:solidFill>
              </a:rPr>
              <a:t>Présenté par </a:t>
            </a:r>
          </a:p>
          <a:p>
            <a:pPr algn="l"/>
            <a:r>
              <a:rPr lang="fr-FR" sz="3200" dirty="0">
                <a:solidFill>
                  <a:schemeClr val="accent2">
                    <a:lumMod val="50000"/>
                  </a:schemeClr>
                </a:solidFill>
              </a:rPr>
              <a:t>                             J-M. FOTSING, O. GALY, M. MARTINEZ</a:t>
            </a:r>
          </a:p>
        </p:txBody>
      </p:sp>
      <p:pic>
        <p:nvPicPr>
          <p:cNvPr id="4" name="Google Shape;93;ga560e7a23f_1_230">
            <a:extLst>
              <a:ext uri="{FF2B5EF4-FFF2-40B4-BE49-F238E27FC236}">
                <a16:creationId xmlns:a16="http://schemas.microsoft.com/office/drawing/2014/main" id="{8014F8C9-64AD-4000-BB7F-46C76C48433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90"/>
          <a:stretch/>
        </p:blipFill>
        <p:spPr>
          <a:xfrm>
            <a:off x="2919782" y="4663775"/>
            <a:ext cx="4371233" cy="152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;ga560e7a23f_1_230">
            <a:extLst>
              <a:ext uri="{FF2B5EF4-FFF2-40B4-BE49-F238E27FC236}">
                <a16:creationId xmlns:a16="http://schemas.microsoft.com/office/drawing/2014/main" id="{F74D11C9-14F8-4859-B568-4ACBF22B6D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34" y="71215"/>
            <a:ext cx="2255380" cy="99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40F258-C0D8-49A3-B534-59355A2B1E9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129" y="326076"/>
            <a:ext cx="2255380" cy="70949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0AC8FF5-35D9-4F33-B003-A417F70B421A}"/>
              </a:ext>
            </a:extLst>
          </p:cNvPr>
          <p:cNvSpPr txBox="1"/>
          <p:nvPr/>
        </p:nvSpPr>
        <p:spPr>
          <a:xfrm>
            <a:off x="1875202" y="6183858"/>
            <a:ext cx="827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Disclaimer: the </a:t>
            </a:r>
            <a:r>
              <a:rPr lang="fr-FR" sz="1600" dirty="0" err="1"/>
              <a:t>views</a:t>
            </a:r>
            <a:r>
              <a:rPr lang="fr-FR" sz="1600" dirty="0"/>
              <a:t> </a:t>
            </a:r>
            <a:r>
              <a:rPr lang="fr-FR" sz="1600" dirty="0" err="1"/>
              <a:t>expressed</a:t>
            </a:r>
            <a:r>
              <a:rPr lang="fr-FR" sz="1600" dirty="0"/>
              <a:t> in </a:t>
            </a:r>
            <a:r>
              <a:rPr lang="fr-FR" sz="1600" dirty="0" err="1"/>
              <a:t>this</a:t>
            </a:r>
            <a:r>
              <a:rPr lang="fr-FR" sz="1600" dirty="0"/>
              <a:t> </a:t>
            </a:r>
            <a:r>
              <a:rPr lang="fr-FR" sz="1600" dirty="0" err="1"/>
              <a:t>presentation</a:t>
            </a:r>
            <a:r>
              <a:rPr lang="fr-FR" sz="1600" dirty="0"/>
              <a:t> are </a:t>
            </a:r>
            <a:r>
              <a:rPr lang="fr-FR" sz="1600" dirty="0" err="1"/>
              <a:t>purely</a:t>
            </a:r>
            <a:r>
              <a:rPr lang="fr-FR" sz="1600" dirty="0"/>
              <a:t> </a:t>
            </a:r>
            <a:r>
              <a:rPr lang="fr-FR" sz="1600" dirty="0" err="1"/>
              <a:t>those</a:t>
            </a:r>
            <a:r>
              <a:rPr lang="fr-FR" sz="1600" dirty="0"/>
              <a:t> of the </a:t>
            </a:r>
            <a:r>
              <a:rPr lang="fr-FR" sz="1600" dirty="0" err="1"/>
              <a:t>author</a:t>
            </a:r>
            <a:r>
              <a:rPr lang="fr-FR" sz="1600" dirty="0"/>
              <a:t> and </a:t>
            </a:r>
            <a:r>
              <a:rPr lang="fr-FR" sz="1600" dirty="0" err="1"/>
              <a:t>may</a:t>
            </a:r>
            <a:r>
              <a:rPr lang="fr-FR" sz="1600" dirty="0"/>
              <a:t> not in </a:t>
            </a:r>
            <a:r>
              <a:rPr lang="fr-FR" sz="1600" dirty="0" err="1"/>
              <a:t>any</a:t>
            </a:r>
            <a:r>
              <a:rPr lang="fr-FR" sz="1600" dirty="0"/>
              <a:t> </a:t>
            </a:r>
            <a:r>
              <a:rPr lang="fr-FR" sz="1600" dirty="0" err="1"/>
              <a:t>circumstances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regarded</a:t>
            </a:r>
            <a:r>
              <a:rPr lang="fr-FR" sz="1600" dirty="0"/>
              <a:t> as </a:t>
            </a:r>
            <a:r>
              <a:rPr lang="fr-FR" sz="1600" dirty="0" err="1"/>
              <a:t>stating</a:t>
            </a:r>
            <a:r>
              <a:rPr lang="fr-FR" sz="1600" dirty="0"/>
              <a:t> an official position of the </a:t>
            </a:r>
            <a:r>
              <a:rPr lang="fr-FR" sz="1600" dirty="0" err="1"/>
              <a:t>Research</a:t>
            </a:r>
            <a:r>
              <a:rPr lang="fr-FR" sz="1600" dirty="0"/>
              <a:t> </a:t>
            </a:r>
            <a:r>
              <a:rPr lang="fr-FR" sz="1600" dirty="0" err="1"/>
              <a:t>Executive</a:t>
            </a:r>
            <a:r>
              <a:rPr lang="fr-FR" sz="1600" dirty="0"/>
              <a:t> Agency</a:t>
            </a:r>
            <a:endParaRPr lang="fr-NC" sz="1600" dirty="0"/>
          </a:p>
        </p:txBody>
      </p:sp>
      <p:pic>
        <p:nvPicPr>
          <p:cNvPr id="1027" name="gmail-m_-6401236928579961613gmail-m_-4639489751247305200m_-585818234685446715Imagen 3" descr="179e35b4adb4ce8e91">
            <a:extLst>
              <a:ext uri="{FF2B5EF4-FFF2-40B4-BE49-F238E27FC236}">
                <a16:creationId xmlns:a16="http://schemas.microsoft.com/office/drawing/2014/main" id="{41E42444-08B7-49FC-8F7B-393F2873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09" y="326076"/>
            <a:ext cx="2224328" cy="9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373C085-22F6-4923-9162-10B09D4CF9F0}"/>
              </a:ext>
            </a:extLst>
          </p:cNvPr>
          <p:cNvSpPr txBox="1"/>
          <p:nvPr/>
        </p:nvSpPr>
        <p:spPr>
          <a:xfrm>
            <a:off x="10979529" y="6550223"/>
            <a:ext cx="1671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10-11/06/2021</a:t>
            </a:r>
            <a:endParaRPr lang="fr-NC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AC7470-644B-4D08-8313-FFDE1DC90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44" y="4700698"/>
            <a:ext cx="1446235" cy="14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4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B686E-C73B-4A5C-9F97-33CC66723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346" y="1979459"/>
            <a:ext cx="9144000" cy="994699"/>
          </a:xfrm>
        </p:spPr>
        <p:txBody>
          <a:bodyPr>
            <a:noAutofit/>
          </a:bodyPr>
          <a:lstStyle/>
          <a:p>
            <a:r>
              <a:rPr lang="fr-FR" sz="4800" b="1" i="1" dirty="0"/>
              <a:t>Merci de votre attention</a:t>
            </a:r>
            <a:endParaRPr lang="fr-NC" sz="4800" dirty="0"/>
          </a:p>
        </p:txBody>
      </p:sp>
      <p:pic>
        <p:nvPicPr>
          <p:cNvPr id="4" name="Google Shape;93;ga560e7a23f_1_230">
            <a:extLst>
              <a:ext uri="{FF2B5EF4-FFF2-40B4-BE49-F238E27FC236}">
                <a16:creationId xmlns:a16="http://schemas.microsoft.com/office/drawing/2014/main" id="{8014F8C9-64AD-4000-BB7F-46C76C48433E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90"/>
          <a:stretch/>
        </p:blipFill>
        <p:spPr>
          <a:xfrm>
            <a:off x="3519607" y="4886293"/>
            <a:ext cx="3062003" cy="10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76267C-512D-4CAD-B5C2-5228BEBA683A}"/>
              </a:ext>
            </a:extLst>
          </p:cNvPr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NC" dirty="0">
              <a:solidFill>
                <a:srgbClr val="000000"/>
              </a:solidFill>
            </a:endParaRPr>
          </a:p>
          <a:p>
            <a:endParaRPr lang="fr-NC" dirty="0"/>
          </a:p>
          <a:p>
            <a:r>
              <a:rPr lang="fr-NC" dirty="0"/>
              <a:t> </a:t>
            </a:r>
          </a:p>
          <a:p>
            <a:endParaRPr lang="fr-NC" dirty="0"/>
          </a:p>
          <a:p>
            <a:endParaRPr lang="fr-NC" dirty="0"/>
          </a:p>
          <a:p>
            <a:r>
              <a:rPr lang="fr-NC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AC8FF5-35D9-4F33-B003-A417F70B421A}"/>
              </a:ext>
            </a:extLst>
          </p:cNvPr>
          <p:cNvSpPr txBox="1"/>
          <p:nvPr/>
        </p:nvSpPr>
        <p:spPr>
          <a:xfrm>
            <a:off x="1875202" y="6183858"/>
            <a:ext cx="827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Disclaimer: the </a:t>
            </a:r>
            <a:r>
              <a:rPr lang="fr-FR" sz="1600" dirty="0" err="1"/>
              <a:t>views</a:t>
            </a:r>
            <a:r>
              <a:rPr lang="fr-FR" sz="1600" dirty="0"/>
              <a:t> </a:t>
            </a:r>
            <a:r>
              <a:rPr lang="fr-FR" sz="1600" dirty="0" err="1"/>
              <a:t>expressed</a:t>
            </a:r>
            <a:r>
              <a:rPr lang="fr-FR" sz="1600" dirty="0"/>
              <a:t> in </a:t>
            </a:r>
            <a:r>
              <a:rPr lang="fr-FR" sz="1600" dirty="0" err="1"/>
              <a:t>this</a:t>
            </a:r>
            <a:r>
              <a:rPr lang="fr-FR" sz="1600" dirty="0"/>
              <a:t> </a:t>
            </a:r>
            <a:r>
              <a:rPr lang="fr-FR" sz="1600" dirty="0" err="1"/>
              <a:t>presentation</a:t>
            </a:r>
            <a:r>
              <a:rPr lang="fr-FR" sz="1600" dirty="0"/>
              <a:t> are </a:t>
            </a:r>
            <a:r>
              <a:rPr lang="fr-FR" sz="1600" dirty="0" err="1"/>
              <a:t>purely</a:t>
            </a:r>
            <a:r>
              <a:rPr lang="fr-FR" sz="1600" dirty="0"/>
              <a:t> </a:t>
            </a:r>
            <a:r>
              <a:rPr lang="fr-FR" sz="1600" dirty="0" err="1"/>
              <a:t>those</a:t>
            </a:r>
            <a:r>
              <a:rPr lang="fr-FR" sz="1600" dirty="0"/>
              <a:t> of the </a:t>
            </a:r>
            <a:r>
              <a:rPr lang="fr-FR" sz="1600" dirty="0" err="1"/>
              <a:t>author</a:t>
            </a:r>
            <a:r>
              <a:rPr lang="fr-FR" sz="1600" dirty="0"/>
              <a:t> and </a:t>
            </a:r>
            <a:r>
              <a:rPr lang="fr-FR" sz="1600" dirty="0" err="1"/>
              <a:t>mau</a:t>
            </a:r>
            <a:r>
              <a:rPr lang="fr-FR" sz="1600" dirty="0"/>
              <a:t> not in </a:t>
            </a:r>
            <a:r>
              <a:rPr lang="fr-FR" sz="1600" dirty="0" err="1"/>
              <a:t>any</a:t>
            </a:r>
            <a:r>
              <a:rPr lang="fr-FR" sz="1600" dirty="0"/>
              <a:t> </a:t>
            </a:r>
            <a:r>
              <a:rPr lang="fr-FR" sz="1600" dirty="0" err="1"/>
              <a:t>circumstances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regarded</a:t>
            </a:r>
            <a:r>
              <a:rPr lang="fr-FR" sz="1600" dirty="0"/>
              <a:t> as </a:t>
            </a:r>
            <a:r>
              <a:rPr lang="fr-FR" sz="1600" dirty="0" err="1"/>
              <a:t>stating</a:t>
            </a:r>
            <a:r>
              <a:rPr lang="fr-FR" sz="1600" dirty="0"/>
              <a:t> an official position of the </a:t>
            </a:r>
            <a:r>
              <a:rPr lang="fr-FR" sz="1600" dirty="0" err="1"/>
              <a:t>Research</a:t>
            </a:r>
            <a:r>
              <a:rPr lang="fr-FR" sz="1600" dirty="0"/>
              <a:t> </a:t>
            </a:r>
            <a:r>
              <a:rPr lang="fr-FR" sz="1600" dirty="0" err="1"/>
              <a:t>Executive</a:t>
            </a:r>
            <a:r>
              <a:rPr lang="fr-FR" sz="1600" dirty="0"/>
              <a:t> Agency</a:t>
            </a:r>
            <a:endParaRPr lang="fr-NC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3E9D33-7E6B-4603-A3D0-F5F3DC313568}"/>
              </a:ext>
            </a:extLst>
          </p:cNvPr>
          <p:cNvSpPr txBox="1"/>
          <p:nvPr/>
        </p:nvSpPr>
        <p:spPr>
          <a:xfrm>
            <a:off x="10979529" y="6550223"/>
            <a:ext cx="1671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10-11/06/2021</a:t>
            </a:r>
            <a:endParaRPr lang="fr-NC" dirty="0"/>
          </a:p>
        </p:txBody>
      </p:sp>
      <p:pic>
        <p:nvPicPr>
          <p:cNvPr id="11" name="Google Shape;94;ga560e7a23f_1_230">
            <a:extLst>
              <a:ext uri="{FF2B5EF4-FFF2-40B4-BE49-F238E27FC236}">
                <a16:creationId xmlns:a16="http://schemas.microsoft.com/office/drawing/2014/main" id="{F74D11C9-14F8-4859-B568-4ACBF22B6D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34" y="71215"/>
            <a:ext cx="2255380" cy="99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E40F258-C0D8-49A3-B534-59355A2B1E9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129" y="326076"/>
            <a:ext cx="2255380" cy="709492"/>
          </a:xfrm>
          <a:prstGeom prst="rect">
            <a:avLst/>
          </a:prstGeom>
        </p:spPr>
      </p:pic>
      <p:pic>
        <p:nvPicPr>
          <p:cNvPr id="14" name="gmail-m_-6401236928579961613gmail-m_-4639489751247305200m_-585818234685446715Imagen 3" descr="179e35b4adb4ce8e91">
            <a:extLst>
              <a:ext uri="{FF2B5EF4-FFF2-40B4-BE49-F238E27FC236}">
                <a16:creationId xmlns:a16="http://schemas.microsoft.com/office/drawing/2014/main" id="{41E42444-08B7-49FC-8F7B-393F2873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09" y="326076"/>
            <a:ext cx="2224328" cy="9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C06D7829-093E-42CB-ACF9-0D5BE69A1DE0}"/>
              </a:ext>
            </a:extLst>
          </p:cNvPr>
          <p:cNvSpPr txBox="1">
            <a:spLocks/>
          </p:cNvSpPr>
          <p:nvPr/>
        </p:nvSpPr>
        <p:spPr>
          <a:xfrm>
            <a:off x="976176" y="3063464"/>
            <a:ext cx="10069585" cy="1520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 err="1">
                <a:solidFill>
                  <a:schemeClr val="accent2">
                    <a:lumMod val="50000"/>
                  </a:schemeClr>
                </a:solidFill>
              </a:rPr>
              <a:t>Family</a:t>
            </a: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2">
                    <a:lumMod val="50000"/>
                  </a:schemeClr>
                </a:solidFill>
              </a:rPr>
              <a:t>fArming</a:t>
            </a: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2">
                    <a:lumMod val="50000"/>
                  </a:schemeClr>
                </a:solidFill>
              </a:rPr>
              <a:t>Lifestyle</a:t>
            </a: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fr-FR" sz="3600" b="1" dirty="0" err="1">
                <a:solidFill>
                  <a:schemeClr val="accent2">
                    <a:lumMod val="50000"/>
                  </a:schemeClr>
                </a:solidFill>
              </a:rPr>
              <a:t>Health</a:t>
            </a: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 in the Pacific</a:t>
            </a:r>
            <a:endParaRPr lang="fr-NC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3600" b="1" dirty="0">
                <a:solidFill>
                  <a:schemeClr val="accent2">
                    <a:lumMod val="50000"/>
                  </a:schemeClr>
                </a:solidFill>
              </a:rPr>
              <a:t>N°873185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10895CB-8F54-4076-ACDF-F02F997E51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53" y="4566383"/>
            <a:ext cx="1446235" cy="14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0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7E5A6-C8FC-41D1-B7EA-11580A0A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Chronologie du montage du projet</a:t>
            </a:r>
            <a:endParaRPr lang="fr-NC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Google Shape;170;gbfd5bebbc7_0_261">
            <a:extLst>
              <a:ext uri="{FF2B5EF4-FFF2-40B4-BE49-F238E27FC236}">
                <a16:creationId xmlns:a16="http://schemas.microsoft.com/office/drawing/2014/main" id="{847EC699-C229-42B0-B718-64580B074FF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4" t="9701" b="10451"/>
          <a:stretch/>
        </p:blipFill>
        <p:spPr>
          <a:xfrm>
            <a:off x="-14753" y="0"/>
            <a:ext cx="852953" cy="12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6C4168B-69E7-4B17-98CC-D014BDA55FA0}"/>
              </a:ext>
            </a:extLst>
          </p:cNvPr>
          <p:cNvSpPr txBox="1">
            <a:spLocks/>
          </p:cNvSpPr>
          <p:nvPr/>
        </p:nvSpPr>
        <p:spPr>
          <a:xfrm>
            <a:off x="730542" y="1511417"/>
            <a:ext cx="10515600" cy="474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NC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9BB4448-681F-4480-A8F1-DF47205421DA}"/>
              </a:ext>
            </a:extLst>
          </p:cNvPr>
          <p:cNvSpPr txBox="1">
            <a:spLocks/>
          </p:cNvSpPr>
          <p:nvPr/>
        </p:nvSpPr>
        <p:spPr>
          <a:xfrm>
            <a:off x="382772" y="1247150"/>
            <a:ext cx="11638791" cy="515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1- Portage et historique: équipes et orientations</a:t>
            </a:r>
          </a:p>
          <a:p>
            <a:r>
              <a:rPr lang="fr-FR" dirty="0"/>
              <a:t>2- Consortium</a:t>
            </a:r>
          </a:p>
          <a:p>
            <a:r>
              <a:rPr lang="fr-FR" dirty="0"/>
              <a:t>3- Cadrage administratif et scientifique</a:t>
            </a:r>
          </a:p>
          <a:p>
            <a:r>
              <a:rPr lang="fr-FR" dirty="0"/>
              <a:t>4- Construction et rédaction du projet</a:t>
            </a:r>
          </a:p>
          <a:p>
            <a:r>
              <a:rPr lang="fr-FR" dirty="0"/>
              <a:t>5- Soumission et résultats</a:t>
            </a:r>
          </a:p>
          <a:p>
            <a:r>
              <a:rPr lang="fr-FR" dirty="0"/>
              <a:t>6- </a:t>
            </a:r>
            <a:r>
              <a:rPr lang="fr-FR" dirty="0" err="1"/>
              <a:t>Pré-démarrage</a:t>
            </a:r>
            <a:r>
              <a:rPr lang="fr-FR" dirty="0"/>
              <a:t> du projet</a:t>
            </a:r>
            <a:endParaRPr lang="fr-NC" dirty="0"/>
          </a:p>
        </p:txBody>
      </p:sp>
      <p:pic>
        <p:nvPicPr>
          <p:cNvPr id="7" name="Google Shape;94;ga560e7a23f_1_230">
            <a:extLst>
              <a:ext uri="{FF2B5EF4-FFF2-40B4-BE49-F238E27FC236}">
                <a16:creationId xmlns:a16="http://schemas.microsoft.com/office/drawing/2014/main" id="{282F2E6F-97F7-44AF-A37A-DE3A6855E0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418" y="92408"/>
            <a:ext cx="1215145" cy="5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11452AA-43C2-4862-A076-54F822632B6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099" y="744186"/>
            <a:ext cx="1175426" cy="3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0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3;ga560e7a23f_1_230">
            <a:extLst>
              <a:ext uri="{FF2B5EF4-FFF2-40B4-BE49-F238E27FC236}">
                <a16:creationId xmlns:a16="http://schemas.microsoft.com/office/drawing/2014/main" id="{7A1D9440-5D0C-454A-9710-1DAC46466674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90"/>
          <a:stretch/>
        </p:blipFill>
        <p:spPr>
          <a:xfrm>
            <a:off x="9700054" y="1040453"/>
            <a:ext cx="2513898" cy="9068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581683F-2A36-44A4-BB51-28DF4ED4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162414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1- Portage et historique: équipes et orientations</a:t>
            </a:r>
            <a:endParaRPr lang="fr-NC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Google Shape;170;gbfd5bebbc7_0_261">
            <a:extLst>
              <a:ext uri="{FF2B5EF4-FFF2-40B4-BE49-F238E27FC236}">
                <a16:creationId xmlns:a16="http://schemas.microsoft.com/office/drawing/2014/main" id="{2EC371F8-64E8-4108-88D2-C8B29A36C68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4" t="9701" b="10451"/>
          <a:stretch/>
        </p:blipFill>
        <p:spPr>
          <a:xfrm>
            <a:off x="-14753" y="0"/>
            <a:ext cx="852953" cy="12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2F7896D-7BE0-4439-86A3-D298235DE358}"/>
              </a:ext>
            </a:extLst>
          </p:cNvPr>
          <p:cNvSpPr txBox="1"/>
          <p:nvPr/>
        </p:nvSpPr>
        <p:spPr>
          <a:xfrm>
            <a:off x="141958" y="1898170"/>
            <a:ext cx="1502579" cy="17235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RISE-SPEAK</a:t>
            </a:r>
            <a:r>
              <a:rPr lang="fr-FR" b="1" dirty="0"/>
              <a:t> 2015-2016</a:t>
            </a:r>
          </a:p>
          <a:p>
            <a:pPr algn="ctr"/>
            <a:r>
              <a:rPr lang="fr-FR" sz="1400" dirty="0"/>
              <a:t>(</a:t>
            </a:r>
            <a:r>
              <a:rPr lang="en-US" sz="1400" dirty="0"/>
              <a:t>South Pacific </a:t>
            </a:r>
            <a:r>
              <a:rPr lang="en-US" sz="1400" dirty="0" err="1"/>
              <a:t>smallholdEr</a:t>
            </a:r>
            <a:r>
              <a:rPr lang="en-US" sz="1400" dirty="0"/>
              <a:t> Agricultural Knowledge </a:t>
            </a:r>
            <a:endParaRPr lang="en-US" sz="1400" b="1" dirty="0"/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Evaluation: 67%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4E9E57-88D1-452B-9955-69DAF4FFA43D}"/>
              </a:ext>
            </a:extLst>
          </p:cNvPr>
          <p:cNvSpPr txBox="1"/>
          <p:nvPr/>
        </p:nvSpPr>
        <p:spPr>
          <a:xfrm>
            <a:off x="10425244" y="2033822"/>
            <a:ext cx="162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Evaluation: 91,8%</a:t>
            </a:r>
            <a:endParaRPr lang="fr-NC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Espace réservé du contenu 3">
            <a:extLst>
              <a:ext uri="{FF2B5EF4-FFF2-40B4-BE49-F238E27FC236}">
                <a16:creationId xmlns:a16="http://schemas.microsoft.com/office/drawing/2014/main" id="{BA7D33AD-F0AB-5544-9A9B-F1EFBF6E7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180182"/>
              </p:ext>
            </p:extLst>
          </p:nvPr>
        </p:nvGraphicFramePr>
        <p:xfrm>
          <a:off x="370130" y="831156"/>
          <a:ext cx="10039724" cy="564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Image 12" descr="logo.png">
            <a:extLst>
              <a:ext uri="{FF2B5EF4-FFF2-40B4-BE49-F238E27FC236}">
                <a16:creationId xmlns:a16="http://schemas.microsoft.com/office/drawing/2014/main" id="{2FECBC75-110C-D844-96DD-3193219273B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227" y="4495017"/>
            <a:ext cx="1187669" cy="46355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6B735EE-C1D0-4C42-B877-DD68B0E2DA21}"/>
              </a:ext>
            </a:extLst>
          </p:cNvPr>
          <p:cNvSpPr txBox="1"/>
          <p:nvPr/>
        </p:nvSpPr>
        <p:spPr>
          <a:xfrm>
            <a:off x="3536458" y="1897690"/>
            <a:ext cx="73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3E93CF-7D96-2B43-AD2E-79ABCFFFAF25}"/>
              </a:ext>
            </a:extLst>
          </p:cNvPr>
          <p:cNvSpPr txBox="1"/>
          <p:nvPr/>
        </p:nvSpPr>
        <p:spPr>
          <a:xfrm>
            <a:off x="8257703" y="1361734"/>
            <a:ext cx="1731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Times" pitchFamily="2" charset="0"/>
              </a:rPr>
              <a:t>FALAH </a:t>
            </a:r>
          </a:p>
          <a:p>
            <a:pPr algn="ctr"/>
            <a:r>
              <a:rPr lang="fr-FR" sz="1600" b="1" dirty="0">
                <a:latin typeface="Times" pitchFamily="2" charset="0"/>
              </a:rPr>
              <a:t>Project N°: 873185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B61B0E-DEF2-4D45-A3F6-5031C0633844}"/>
              </a:ext>
            </a:extLst>
          </p:cNvPr>
          <p:cNvSpPr txBox="1"/>
          <p:nvPr/>
        </p:nvSpPr>
        <p:spPr>
          <a:xfrm>
            <a:off x="6042792" y="1755586"/>
            <a:ext cx="107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Times" pitchFamily="2" charset="0"/>
              </a:rPr>
              <a:t>PIURN AASIP- I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28951D-05F3-7747-9436-F95CD8E64E32}"/>
              </a:ext>
            </a:extLst>
          </p:cNvPr>
          <p:cNvSpPr txBox="1"/>
          <p:nvPr/>
        </p:nvSpPr>
        <p:spPr>
          <a:xfrm>
            <a:off x="4741258" y="2103599"/>
            <a:ext cx="90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Times" pitchFamily="2" charset="0"/>
              </a:rPr>
              <a:t>PIURN</a:t>
            </a:r>
          </a:p>
          <a:p>
            <a:r>
              <a:rPr lang="fr-FR" sz="1600" b="1" dirty="0">
                <a:latin typeface="Times" pitchFamily="2" charset="0"/>
              </a:rPr>
              <a:t> FIJI</a:t>
            </a:r>
          </a:p>
        </p:txBody>
      </p:sp>
      <p:pic>
        <p:nvPicPr>
          <p:cNvPr id="19" name="Image 18" descr="piurn_logo.png">
            <a:extLst>
              <a:ext uri="{FF2B5EF4-FFF2-40B4-BE49-F238E27FC236}">
                <a16:creationId xmlns:a16="http://schemas.microsoft.com/office/drawing/2014/main" id="{49BAC3DF-E5E9-F24E-BD40-435DD015F89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266" y="2763088"/>
            <a:ext cx="1063430" cy="803953"/>
          </a:xfrm>
          <a:prstGeom prst="rect">
            <a:avLst/>
          </a:prstGeom>
        </p:spPr>
      </p:pic>
      <p:pic>
        <p:nvPicPr>
          <p:cNvPr id="22" name="Image 21" descr="piurn_logo.png">
            <a:extLst>
              <a:ext uri="{FF2B5EF4-FFF2-40B4-BE49-F238E27FC236}">
                <a16:creationId xmlns:a16="http://schemas.microsoft.com/office/drawing/2014/main" id="{159CF29F-3813-F14A-89A3-EA6FECB93DF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275" y="2428434"/>
            <a:ext cx="1063430" cy="80395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F01E1D-BFB1-444D-AC37-EC501FF0FF7F}"/>
              </a:ext>
            </a:extLst>
          </p:cNvPr>
          <p:cNvSpPr/>
          <p:nvPr/>
        </p:nvSpPr>
        <p:spPr>
          <a:xfrm>
            <a:off x="8588835" y="3029802"/>
            <a:ext cx="1624797" cy="34454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lvl="0" algn="ctr"/>
            <a:r>
              <a:rPr lang="fr-FR" sz="1600" b="1" dirty="0">
                <a:solidFill>
                  <a:schemeClr val="tx1"/>
                </a:solidFill>
                <a:latin typeface="Times" pitchFamily="2" charset="0"/>
              </a:rPr>
              <a:t> 02/07/2019</a:t>
            </a:r>
          </a:p>
          <a:p>
            <a:pPr lvl="0"/>
            <a:r>
              <a:rPr lang="fr-FR" sz="1600" b="1" dirty="0">
                <a:solidFill>
                  <a:schemeClr val="tx1"/>
                </a:solidFill>
                <a:latin typeface="Times" pitchFamily="2" charset="0"/>
              </a:rPr>
              <a:t>WHO=&gt;</a:t>
            </a:r>
            <a:r>
              <a:rPr lang="fr-FR" sz="1600" dirty="0">
                <a:solidFill>
                  <a:schemeClr val="tx1"/>
                </a:solidFill>
                <a:latin typeface="Times" pitchFamily="2" charset="0"/>
              </a:rPr>
              <a:t> UNC &amp; PARTNERS</a:t>
            </a:r>
          </a:p>
          <a:p>
            <a:pPr lvl="0"/>
            <a:endParaRPr lang="fr-FR" sz="600" b="1" dirty="0">
              <a:solidFill>
                <a:schemeClr val="tx1"/>
              </a:solidFill>
              <a:latin typeface="Times" pitchFamily="2" charset="0"/>
            </a:endParaRPr>
          </a:p>
          <a:p>
            <a:pPr lvl="0"/>
            <a:r>
              <a:rPr lang="fr-FR" sz="1600" b="1" dirty="0">
                <a:solidFill>
                  <a:schemeClr val="tx1"/>
                </a:solidFill>
                <a:latin typeface="Times" pitchFamily="2" charset="0"/>
              </a:rPr>
              <a:t>WHAT=&gt;</a:t>
            </a:r>
            <a:r>
              <a:rPr lang="fr-FR" sz="16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fr-FR" sz="1600" b="1" dirty="0">
                <a:solidFill>
                  <a:schemeClr val="tx1"/>
                </a:solidFill>
                <a:latin typeface="Times" pitchFamily="2" charset="0"/>
              </a:rPr>
              <a:t>RISE MSCA</a:t>
            </a:r>
          </a:p>
          <a:p>
            <a:r>
              <a:rPr lang="fr-FR" sz="1600" dirty="0">
                <a:solidFill>
                  <a:schemeClr val="tx1"/>
                </a:solidFill>
                <a:latin typeface="Times" pitchFamily="2" charset="0"/>
              </a:rPr>
              <a:t>« </a:t>
            </a:r>
            <a:r>
              <a:rPr lang="de-CH" sz="1600" dirty="0">
                <a:solidFill>
                  <a:schemeClr val="tx1"/>
                </a:solidFill>
                <a:latin typeface="Times" pitchFamily="2" charset="0"/>
              </a:rPr>
              <a:t>Family </a:t>
            </a:r>
            <a:r>
              <a:rPr lang="de-CH" sz="1600" dirty="0" err="1">
                <a:solidFill>
                  <a:schemeClr val="tx1"/>
                </a:solidFill>
                <a:latin typeface="Times" pitchFamily="2" charset="0"/>
              </a:rPr>
              <a:t>farming</a:t>
            </a:r>
            <a:r>
              <a:rPr lang="de-CH" sz="1600" dirty="0">
                <a:solidFill>
                  <a:schemeClr val="tx1"/>
                </a:solidFill>
                <a:latin typeface="Times" pitchFamily="2" charset="0"/>
              </a:rPr>
              <a:t>, </a:t>
            </a:r>
            <a:r>
              <a:rPr lang="de-CH" sz="1600" dirty="0" err="1">
                <a:solidFill>
                  <a:schemeClr val="tx1"/>
                </a:solidFill>
                <a:latin typeface="Times" pitchFamily="2" charset="0"/>
              </a:rPr>
              <a:t>lifestyle</a:t>
            </a:r>
            <a:r>
              <a:rPr lang="de-CH" sz="16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Times" pitchFamily="2" charset="0"/>
              </a:rPr>
              <a:t>and</a:t>
            </a:r>
            <a:r>
              <a:rPr lang="de-CH" sz="16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de-CH" sz="1600" dirty="0" err="1">
                <a:solidFill>
                  <a:schemeClr val="tx1"/>
                </a:solidFill>
                <a:latin typeface="Times" pitchFamily="2" charset="0"/>
              </a:rPr>
              <a:t>health</a:t>
            </a:r>
            <a:r>
              <a:rPr lang="de-CH" sz="1600" dirty="0">
                <a:solidFill>
                  <a:schemeClr val="tx1"/>
                </a:solidFill>
                <a:latin typeface="Times" pitchFamily="2" charset="0"/>
              </a:rPr>
              <a:t> in </a:t>
            </a:r>
            <a:r>
              <a:rPr lang="de-CH" sz="1600" dirty="0" err="1">
                <a:solidFill>
                  <a:schemeClr val="tx1"/>
                </a:solidFill>
                <a:latin typeface="Times" pitchFamily="2" charset="0"/>
              </a:rPr>
              <a:t>the</a:t>
            </a:r>
            <a:r>
              <a:rPr lang="de-CH" sz="1600" dirty="0">
                <a:solidFill>
                  <a:schemeClr val="tx1"/>
                </a:solidFill>
                <a:latin typeface="Times" pitchFamily="2" charset="0"/>
              </a:rPr>
              <a:t> Pacific»</a:t>
            </a:r>
          </a:p>
          <a:p>
            <a:endParaRPr lang="fr-FR" sz="600" dirty="0">
              <a:solidFill>
                <a:schemeClr val="tx1"/>
              </a:solidFill>
              <a:latin typeface="Times" pitchFamily="2" charset="0"/>
            </a:endParaRPr>
          </a:p>
          <a:p>
            <a:pPr lvl="0"/>
            <a:r>
              <a:rPr lang="fr-FR" sz="1600" b="1" dirty="0">
                <a:solidFill>
                  <a:schemeClr val="tx1"/>
                </a:solidFill>
                <a:latin typeface="Times" pitchFamily="2" charset="0"/>
              </a:rPr>
              <a:t>WHERE=&gt;</a:t>
            </a:r>
            <a:r>
              <a:rPr lang="fr-FR" sz="1600" dirty="0">
                <a:solidFill>
                  <a:schemeClr val="tx1"/>
                </a:solidFill>
                <a:latin typeface="Times" pitchFamily="2" charset="0"/>
              </a:rPr>
              <a:t>  FIDJI       VANUATU          SOLOMON</a:t>
            </a:r>
          </a:p>
          <a:p>
            <a:pPr lvl="0"/>
            <a:r>
              <a:rPr lang="fr-FR" sz="1600" dirty="0">
                <a:solidFill>
                  <a:schemeClr val="tx1"/>
                </a:solidFill>
                <a:latin typeface="Times" pitchFamily="2" charset="0"/>
              </a:rPr>
              <a:t>NC</a:t>
            </a:r>
          </a:p>
        </p:txBody>
      </p:sp>
      <p:pic>
        <p:nvPicPr>
          <p:cNvPr id="24" name="Image 23" descr="piurn_logo.png">
            <a:extLst>
              <a:ext uri="{FF2B5EF4-FFF2-40B4-BE49-F238E27FC236}">
                <a16:creationId xmlns:a16="http://schemas.microsoft.com/office/drawing/2014/main" id="{ECF30AB6-B4C0-2344-9E1A-6C513DDA4F9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284" y="2030044"/>
            <a:ext cx="1063430" cy="80395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768B71A3-685C-1943-AB61-073D522E6EA0}"/>
              </a:ext>
            </a:extLst>
          </p:cNvPr>
          <p:cNvSpPr txBox="1"/>
          <p:nvPr/>
        </p:nvSpPr>
        <p:spPr>
          <a:xfrm>
            <a:off x="7385422" y="1518348"/>
            <a:ext cx="116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Times" pitchFamily="2" charset="0"/>
              </a:rPr>
              <a:t>PIURN AASIP -II </a:t>
            </a:r>
          </a:p>
        </p:txBody>
      </p:sp>
      <p:pic>
        <p:nvPicPr>
          <p:cNvPr id="28" name="Image 27" descr="images.jpg">
            <a:extLst>
              <a:ext uri="{FF2B5EF4-FFF2-40B4-BE49-F238E27FC236}">
                <a16:creationId xmlns:a16="http://schemas.microsoft.com/office/drawing/2014/main" id="{64BC8ED9-7B1B-3A48-9A1D-C65055D14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38" y="3745323"/>
            <a:ext cx="740378" cy="74037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FE9C05E-AC88-5549-B202-9622854A93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1155" y="3701559"/>
            <a:ext cx="794956" cy="79495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FEBBF1B-044B-1B4C-991E-C6E94A0438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4219" y="2846106"/>
            <a:ext cx="818840" cy="81884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BE20BBD-E5F3-B640-92C2-5A78E73F94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12981" y="2293480"/>
            <a:ext cx="1574600" cy="651195"/>
          </a:xfrm>
          <a:prstGeom prst="rect">
            <a:avLst/>
          </a:prstGeom>
        </p:spPr>
      </p:pic>
      <p:cxnSp>
        <p:nvCxnSpPr>
          <p:cNvPr id="35" name="Connecteur en angle 34">
            <a:extLst>
              <a:ext uri="{FF2B5EF4-FFF2-40B4-BE49-F238E27FC236}">
                <a16:creationId xmlns:a16="http://schemas.microsoft.com/office/drawing/2014/main" id="{8CBF16CD-8EE5-9141-A797-ECBB112D3E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-114873" y="4478340"/>
            <a:ext cx="1932472" cy="231929"/>
          </a:xfrm>
          <a:prstGeom prst="bentConnector3">
            <a:avLst>
              <a:gd name="adj1" fmla="val 1005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1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7E5A6-C8FC-41D1-B7EA-11580A0A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2- Consortium</a:t>
            </a:r>
          </a:p>
        </p:txBody>
      </p:sp>
      <p:pic>
        <p:nvPicPr>
          <p:cNvPr id="4" name="Google Shape;170;gbfd5bebbc7_0_261">
            <a:extLst>
              <a:ext uri="{FF2B5EF4-FFF2-40B4-BE49-F238E27FC236}">
                <a16:creationId xmlns:a16="http://schemas.microsoft.com/office/drawing/2014/main" id="{847EC699-C229-42B0-B718-64580B074FF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4" t="9701" b="10451"/>
          <a:stretch/>
        </p:blipFill>
        <p:spPr>
          <a:xfrm>
            <a:off x="-14753" y="0"/>
            <a:ext cx="852953" cy="12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6C4168B-69E7-4B17-98CC-D014BDA55FA0}"/>
              </a:ext>
            </a:extLst>
          </p:cNvPr>
          <p:cNvSpPr txBox="1">
            <a:spLocks/>
          </p:cNvSpPr>
          <p:nvPr/>
        </p:nvSpPr>
        <p:spPr>
          <a:xfrm>
            <a:off x="730542" y="1511417"/>
            <a:ext cx="10515600" cy="474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NC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9BB4448-681F-4480-A8F1-DF47205421DA}"/>
              </a:ext>
            </a:extLst>
          </p:cNvPr>
          <p:cNvSpPr txBox="1">
            <a:spLocks/>
          </p:cNvSpPr>
          <p:nvPr/>
        </p:nvSpPr>
        <p:spPr>
          <a:xfrm>
            <a:off x="228374" y="1511417"/>
            <a:ext cx="5089350" cy="43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dirty="0"/>
          </a:p>
          <a:p>
            <a:r>
              <a:rPr lang="fr-FR" sz="3600" dirty="0"/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7 pays </a:t>
            </a:r>
            <a:r>
              <a:rPr lang="fr-FR" sz="2600" i="1" dirty="0"/>
              <a:t>(2EU, 4PI, 1Aus)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3 réseaux </a:t>
            </a:r>
          </a:p>
          <a:p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16 partenaires </a:t>
            </a:r>
          </a:p>
          <a:p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95 collaborateurs</a:t>
            </a:r>
          </a:p>
          <a:p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4 terrains d‘application</a:t>
            </a:r>
          </a:p>
          <a:p>
            <a:r>
              <a:rPr lang="fr-FR" sz="3600" dirty="0"/>
              <a:t>    </a:t>
            </a:r>
            <a:r>
              <a:rPr lang="fr-FR" sz="2600" i="1" dirty="0"/>
              <a:t>(NC-Fidji-Van-SI-PNG)</a:t>
            </a:r>
            <a:endParaRPr lang="fr-FR" sz="3900" i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  <p:pic>
        <p:nvPicPr>
          <p:cNvPr id="7" name="Google Shape;94;ga560e7a23f_1_230">
            <a:extLst>
              <a:ext uri="{FF2B5EF4-FFF2-40B4-BE49-F238E27FC236}">
                <a16:creationId xmlns:a16="http://schemas.microsoft.com/office/drawing/2014/main" id="{E9EA02A9-5D1D-445C-8282-6BD417B599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418" y="92408"/>
            <a:ext cx="1215145" cy="5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EB15CD-AFA8-4EEA-8209-B107EA39EB2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099" y="744186"/>
            <a:ext cx="1175426" cy="3585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B089D93-0F59-4A12-8913-03A4D05CC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724" y="311650"/>
            <a:ext cx="5089350" cy="64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7E5A6-C8FC-41D1-B7EA-11580A0A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3- Cadrage administratif et scientifique</a:t>
            </a:r>
          </a:p>
        </p:txBody>
      </p:sp>
      <p:pic>
        <p:nvPicPr>
          <p:cNvPr id="4" name="Google Shape;170;gbfd5bebbc7_0_261">
            <a:extLst>
              <a:ext uri="{FF2B5EF4-FFF2-40B4-BE49-F238E27FC236}">
                <a16:creationId xmlns:a16="http://schemas.microsoft.com/office/drawing/2014/main" id="{847EC699-C229-42B0-B718-64580B074FF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4" t="9701" b="10451"/>
          <a:stretch/>
        </p:blipFill>
        <p:spPr>
          <a:xfrm>
            <a:off x="-14753" y="0"/>
            <a:ext cx="852953" cy="12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6C4168B-69E7-4B17-98CC-D014BDA55FA0}"/>
              </a:ext>
            </a:extLst>
          </p:cNvPr>
          <p:cNvSpPr txBox="1">
            <a:spLocks/>
          </p:cNvSpPr>
          <p:nvPr/>
        </p:nvSpPr>
        <p:spPr>
          <a:xfrm>
            <a:off x="730542" y="1511417"/>
            <a:ext cx="10515600" cy="474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NC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9BB4448-681F-4480-A8F1-DF47205421DA}"/>
              </a:ext>
            </a:extLst>
          </p:cNvPr>
          <p:cNvSpPr txBox="1">
            <a:spLocks/>
          </p:cNvSpPr>
          <p:nvPr/>
        </p:nvSpPr>
        <p:spPr>
          <a:xfrm>
            <a:off x="526023" y="1406011"/>
            <a:ext cx="11529102" cy="342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b="1" dirty="0">
                <a:latin typeface="Calibri" panose="020F0502020204030204" pitchFamily="34" charset="0"/>
                <a:cs typeface="Calibri" panose="020F0502020204030204" pitchFamily="34" charset="0"/>
              </a:rPr>
              <a:t>2017-2018 :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Chaque partenaire du consortium</a:t>
            </a:r>
            <a:endParaRPr lang="fr-F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1 contact administratif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1 contact scientifique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Communications distinctes avec rétroplanning:</a:t>
            </a:r>
          </a:p>
          <a:p>
            <a:endParaRPr lang="fr-F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Collecte des informations administratives (PIC, services/laboratoires, équipes et données personnelles,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commitment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, etc…)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Support technique d’utilisation de la plateforme SYGMA (nomination du LEAR et LSIGN, signature du GA, etc…)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Choix des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secondments</a:t>
            </a:r>
            <a:endParaRPr lang="fr-F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94;ga560e7a23f_1_230">
            <a:extLst>
              <a:ext uri="{FF2B5EF4-FFF2-40B4-BE49-F238E27FC236}">
                <a16:creationId xmlns:a16="http://schemas.microsoft.com/office/drawing/2014/main" id="{E9EA02A9-5D1D-445C-8282-6BD417B599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418" y="92408"/>
            <a:ext cx="1215145" cy="5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EB15CD-AFA8-4EEA-8209-B107EA39EB2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099" y="744186"/>
            <a:ext cx="1175426" cy="3585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52143A-F299-AF4F-BCD0-5CA07D744C34}"/>
              </a:ext>
            </a:extLst>
          </p:cNvPr>
          <p:cNvSpPr/>
          <p:nvPr/>
        </p:nvSpPr>
        <p:spPr>
          <a:xfrm>
            <a:off x="136875" y="4953887"/>
            <a:ext cx="11918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800" b="1" dirty="0"/>
              <a:t>2018-2019</a:t>
            </a:r>
            <a:r>
              <a:rPr lang="fr-FR" sz="2600" b="1" dirty="0"/>
              <a:t> :</a:t>
            </a:r>
            <a:r>
              <a:rPr lang="fr-FR" sz="2600" dirty="0"/>
              <a:t> contenu scientifique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600" dirty="0"/>
              <a:t>Questions de recherche : thèmes, transversalités et complémentarités des WP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fr-FR" sz="2600" dirty="0"/>
              <a:t>Livrables (séminaires, conférences, données pilotes, éthique), etc...</a:t>
            </a: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338308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7E5A6-C8FC-41D1-B7EA-11580A0A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4- Construction et rédaction du projet</a:t>
            </a:r>
          </a:p>
        </p:txBody>
      </p:sp>
      <p:pic>
        <p:nvPicPr>
          <p:cNvPr id="4" name="Google Shape;170;gbfd5bebbc7_0_261">
            <a:extLst>
              <a:ext uri="{FF2B5EF4-FFF2-40B4-BE49-F238E27FC236}">
                <a16:creationId xmlns:a16="http://schemas.microsoft.com/office/drawing/2014/main" id="{847EC699-C229-42B0-B718-64580B074FF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4" t="9701" b="10451"/>
          <a:stretch/>
        </p:blipFill>
        <p:spPr>
          <a:xfrm>
            <a:off x="-14753" y="0"/>
            <a:ext cx="852953" cy="12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6C4168B-69E7-4B17-98CC-D014BDA55FA0}"/>
              </a:ext>
            </a:extLst>
          </p:cNvPr>
          <p:cNvSpPr txBox="1">
            <a:spLocks/>
          </p:cNvSpPr>
          <p:nvPr/>
        </p:nvSpPr>
        <p:spPr>
          <a:xfrm>
            <a:off x="730542" y="1511417"/>
            <a:ext cx="10515600" cy="474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NC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9BB4448-681F-4480-A8F1-DF47205421DA}"/>
              </a:ext>
            </a:extLst>
          </p:cNvPr>
          <p:cNvSpPr txBox="1">
            <a:spLocks/>
          </p:cNvSpPr>
          <p:nvPr/>
        </p:nvSpPr>
        <p:spPr>
          <a:xfrm>
            <a:off x="730542" y="2177242"/>
            <a:ext cx="11461458" cy="515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Présentiel Europe (M-12 avant la soumission)</a:t>
            </a:r>
          </a:p>
          <a:p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Présentiel Pacifique (M-5 avant la soumission) : </a:t>
            </a:r>
          </a:p>
          <a:p>
            <a:endParaRPr lang="fr-FR" sz="3600" dirty="0"/>
          </a:p>
          <a:p>
            <a:r>
              <a:rPr lang="fr-FR" sz="3200" dirty="0"/>
              <a:t>		Workshop régional de structuration du projet: 	rencontre des « focal point » de chaque institution partenaire</a:t>
            </a:r>
          </a:p>
          <a:p>
            <a:endParaRPr lang="fr-FR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  <p:pic>
        <p:nvPicPr>
          <p:cNvPr id="7" name="Google Shape;94;ga560e7a23f_1_230">
            <a:extLst>
              <a:ext uri="{FF2B5EF4-FFF2-40B4-BE49-F238E27FC236}">
                <a16:creationId xmlns:a16="http://schemas.microsoft.com/office/drawing/2014/main" id="{E9EA02A9-5D1D-445C-8282-6BD417B599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418" y="92408"/>
            <a:ext cx="1215145" cy="5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EB15CD-AFA8-4EEA-8209-B107EA39EB2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099" y="744186"/>
            <a:ext cx="1175426" cy="3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2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7E5A6-C8FC-41D1-B7EA-11580A0A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4- Construction et rédaction du projet</a:t>
            </a:r>
          </a:p>
        </p:txBody>
      </p:sp>
      <p:pic>
        <p:nvPicPr>
          <p:cNvPr id="4" name="Google Shape;170;gbfd5bebbc7_0_261">
            <a:extLst>
              <a:ext uri="{FF2B5EF4-FFF2-40B4-BE49-F238E27FC236}">
                <a16:creationId xmlns:a16="http://schemas.microsoft.com/office/drawing/2014/main" id="{847EC699-C229-42B0-B718-64580B074FF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4" t="9701" b="10451"/>
          <a:stretch/>
        </p:blipFill>
        <p:spPr>
          <a:xfrm>
            <a:off x="-14753" y="0"/>
            <a:ext cx="852953" cy="12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6C4168B-69E7-4B17-98CC-D014BDA55FA0}"/>
              </a:ext>
            </a:extLst>
          </p:cNvPr>
          <p:cNvSpPr txBox="1">
            <a:spLocks/>
          </p:cNvSpPr>
          <p:nvPr/>
        </p:nvSpPr>
        <p:spPr>
          <a:xfrm>
            <a:off x="730542" y="1511417"/>
            <a:ext cx="10515600" cy="474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NC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9BB4448-681F-4480-A8F1-DF47205421DA}"/>
              </a:ext>
            </a:extLst>
          </p:cNvPr>
          <p:cNvSpPr txBox="1">
            <a:spLocks/>
          </p:cNvSpPr>
          <p:nvPr/>
        </p:nvSpPr>
        <p:spPr>
          <a:xfrm>
            <a:off x="78089" y="3014170"/>
            <a:ext cx="3295304" cy="9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Modélisation et rédaction finale du projet</a:t>
            </a:r>
            <a:endParaRPr lang="fr-FR" sz="3200" dirty="0"/>
          </a:p>
        </p:txBody>
      </p:sp>
      <p:pic>
        <p:nvPicPr>
          <p:cNvPr id="7" name="Google Shape;94;ga560e7a23f_1_230">
            <a:extLst>
              <a:ext uri="{FF2B5EF4-FFF2-40B4-BE49-F238E27FC236}">
                <a16:creationId xmlns:a16="http://schemas.microsoft.com/office/drawing/2014/main" id="{E9EA02A9-5D1D-445C-8282-6BD417B599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418" y="30623"/>
            <a:ext cx="1215145" cy="5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F38412-DC77-254D-9B87-B43028340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314" y="1077665"/>
            <a:ext cx="8489096" cy="57813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C5D74DD-DEBD-DE47-BA18-E7FC822771C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099" y="670044"/>
            <a:ext cx="1175426" cy="3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7E5A6-C8FC-41D1-B7EA-11580A0A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5- Soumission et résultats : 2019</a:t>
            </a:r>
          </a:p>
        </p:txBody>
      </p:sp>
      <p:pic>
        <p:nvPicPr>
          <p:cNvPr id="4" name="Google Shape;170;gbfd5bebbc7_0_261">
            <a:extLst>
              <a:ext uri="{FF2B5EF4-FFF2-40B4-BE49-F238E27FC236}">
                <a16:creationId xmlns:a16="http://schemas.microsoft.com/office/drawing/2014/main" id="{847EC699-C229-42B0-B718-64580B074FF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4" t="9701" b="10451"/>
          <a:stretch/>
        </p:blipFill>
        <p:spPr>
          <a:xfrm>
            <a:off x="-14753" y="0"/>
            <a:ext cx="852953" cy="12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6C4168B-69E7-4B17-98CC-D014BDA55FA0}"/>
              </a:ext>
            </a:extLst>
          </p:cNvPr>
          <p:cNvSpPr txBox="1">
            <a:spLocks/>
          </p:cNvSpPr>
          <p:nvPr/>
        </p:nvSpPr>
        <p:spPr>
          <a:xfrm>
            <a:off x="730542" y="1511417"/>
            <a:ext cx="10515600" cy="474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NC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9BB4448-681F-4480-A8F1-DF47205421DA}"/>
              </a:ext>
            </a:extLst>
          </p:cNvPr>
          <p:cNvSpPr txBox="1">
            <a:spLocks/>
          </p:cNvSpPr>
          <p:nvPr/>
        </p:nvSpPr>
        <p:spPr>
          <a:xfrm>
            <a:off x="609948" y="1589830"/>
            <a:ext cx="10636193" cy="5507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Encodage des </a:t>
            </a:r>
            <a:r>
              <a:rPr lang="fr-FR" sz="3600" dirty="0" err="1"/>
              <a:t>secondments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Derniers ajustements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mise en page et relecture (    contraintes du format du document)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Soumission en ligne (    délai de chargement)</a:t>
            </a:r>
          </a:p>
          <a:p>
            <a:endParaRPr lang="fr-FR" sz="3600" dirty="0"/>
          </a:p>
          <a:p>
            <a:pPr marL="571500" indent="-571500">
              <a:buFont typeface="Calibri Light" panose="020F0302020204030204" pitchFamily="34" charset="0"/>
              <a:buChar char="→"/>
            </a:pPr>
            <a:r>
              <a:rPr lang="fr-FR" sz="3600" dirty="0"/>
              <a:t>M+3 : Résultats et communication au consortium: </a:t>
            </a:r>
            <a:r>
              <a:rPr lang="fr-FR" b="1" dirty="0"/>
              <a:t>91,8%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Préparation du Grant Agreement (partie B1 du projet  avec quelques ajustements, </a:t>
            </a:r>
            <a:r>
              <a:rPr lang="fr-FR" sz="3600" dirty="0" err="1"/>
              <a:t>commitment</a:t>
            </a:r>
            <a:r>
              <a:rPr lang="fr-FR" sz="3600" dirty="0"/>
              <a:t> </a:t>
            </a:r>
            <a:r>
              <a:rPr lang="fr-FR" sz="3600" dirty="0" err="1"/>
              <a:t>letters</a:t>
            </a:r>
            <a:r>
              <a:rPr lang="fr-FR" sz="3600" dirty="0"/>
              <a:t> à jour, etc…)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dirty="0"/>
              <a:t>Préparation et signature du consortium agreement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  <p:pic>
        <p:nvPicPr>
          <p:cNvPr id="7" name="Google Shape;94;ga560e7a23f_1_230">
            <a:extLst>
              <a:ext uri="{FF2B5EF4-FFF2-40B4-BE49-F238E27FC236}">
                <a16:creationId xmlns:a16="http://schemas.microsoft.com/office/drawing/2014/main" id="{E9EA02A9-5D1D-445C-8282-6BD417B599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418" y="92408"/>
            <a:ext cx="1215145" cy="5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EB15CD-AFA8-4EEA-8209-B107EA39EB2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099" y="744186"/>
            <a:ext cx="1175426" cy="3585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6DFAEE-878F-41F1-B46B-F920D766788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19" y="3511973"/>
            <a:ext cx="372829" cy="3728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D1A9D95-D4AE-4BB2-B8FD-36FC49A2BE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71" y="2600994"/>
            <a:ext cx="372829" cy="3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6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7E5A6-C8FC-41D1-B7EA-11580A0A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6- 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Pré-démarrage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du projet : 2020</a:t>
            </a:r>
          </a:p>
        </p:txBody>
      </p:sp>
      <p:pic>
        <p:nvPicPr>
          <p:cNvPr id="4" name="Google Shape;170;gbfd5bebbc7_0_261">
            <a:extLst>
              <a:ext uri="{FF2B5EF4-FFF2-40B4-BE49-F238E27FC236}">
                <a16:creationId xmlns:a16="http://schemas.microsoft.com/office/drawing/2014/main" id="{847EC699-C229-42B0-B718-64580B074FF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4" t="9701" b="10451"/>
          <a:stretch/>
        </p:blipFill>
        <p:spPr>
          <a:xfrm>
            <a:off x="-14753" y="0"/>
            <a:ext cx="852953" cy="12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6C4168B-69E7-4B17-98CC-D014BDA55FA0}"/>
              </a:ext>
            </a:extLst>
          </p:cNvPr>
          <p:cNvSpPr txBox="1">
            <a:spLocks/>
          </p:cNvSpPr>
          <p:nvPr/>
        </p:nvSpPr>
        <p:spPr>
          <a:xfrm>
            <a:off x="730542" y="1511417"/>
            <a:ext cx="10515600" cy="474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NC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9BB4448-681F-4480-A8F1-DF47205421DA}"/>
              </a:ext>
            </a:extLst>
          </p:cNvPr>
          <p:cNvSpPr txBox="1">
            <a:spLocks/>
          </p:cNvSpPr>
          <p:nvPr/>
        </p:nvSpPr>
        <p:spPr>
          <a:xfrm>
            <a:off x="0" y="1339558"/>
            <a:ext cx="12208474" cy="4981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b="1" dirty="0"/>
              <a:t>Phase 0 : Mise en conformité</a:t>
            </a:r>
            <a:endParaRPr lang="fr-FR" sz="3600" dirty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fr-FR" sz="3600" dirty="0"/>
              <a:t>Pré-kick off meeting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fr-FR" sz="3600" dirty="0"/>
              <a:t>Dispositif scientifique opérationnel (articulation cellules et groupes de travail):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fr-FR" sz="2600" dirty="0"/>
              <a:t>Pilotage et coordination scientifique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fr-FR" sz="2600" dirty="0"/>
              <a:t>Cellules scientifiques (éthique, passerelles, épistémologie et méthodologies, etc.)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fr-FR" sz="2600" dirty="0"/>
              <a:t>Groupes de travail (données et plateformes collaboratives, préparation du kick-off, etc.)</a:t>
            </a:r>
          </a:p>
          <a:p>
            <a:pPr lvl="1"/>
            <a:endParaRPr lang="fr-FR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b="1" dirty="0"/>
              <a:t>Phase 1 : Lancement du projet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fr-FR" sz="3500" dirty="0"/>
              <a:t>Kick off meeting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fr-FR" sz="3500" dirty="0"/>
              <a:t>Suspension pour cause COVID (</a:t>
            </a:r>
            <a:r>
              <a:rPr lang="fr-FR" sz="3500" dirty="0" err="1"/>
              <a:t>Nov</a:t>
            </a:r>
            <a:r>
              <a:rPr lang="fr-FR" sz="3500" dirty="0"/>
              <a:t> 2020-)</a:t>
            </a:r>
          </a:p>
        </p:txBody>
      </p:sp>
      <p:pic>
        <p:nvPicPr>
          <p:cNvPr id="7" name="Google Shape;94;ga560e7a23f_1_230">
            <a:extLst>
              <a:ext uri="{FF2B5EF4-FFF2-40B4-BE49-F238E27FC236}">
                <a16:creationId xmlns:a16="http://schemas.microsoft.com/office/drawing/2014/main" id="{E9EA02A9-5D1D-445C-8282-6BD417B599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6418" y="92408"/>
            <a:ext cx="1215145" cy="5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EB15CD-AFA8-4EEA-8209-B107EA39EB2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1099" y="744186"/>
            <a:ext cx="1175426" cy="3585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DD75DC-A2B3-4CF1-AF0A-CCB66478B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771" y="4602145"/>
            <a:ext cx="3495800" cy="21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546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64D2EA8A1AE4D81D08D8DF0A5D0FE" ma:contentTypeVersion="12" ma:contentTypeDescription="Crée un document." ma:contentTypeScope="" ma:versionID="103399c8872aaa11b9fa1ddef27c63ab">
  <xsd:schema xmlns:xsd="http://www.w3.org/2001/XMLSchema" xmlns:xs="http://www.w3.org/2001/XMLSchema" xmlns:p="http://schemas.microsoft.com/office/2006/metadata/properties" xmlns:ns2="a742f9e1-92ba-49ac-9663-a21db529c9de" xmlns:ns3="9b0dcb9b-57ba-456b-8078-be5a9406b89c" targetNamespace="http://schemas.microsoft.com/office/2006/metadata/properties" ma:root="true" ma:fieldsID="50ae87af0665cfed2a21917d0b2aca55" ns2:_="" ns3:_="">
    <xsd:import namespace="a742f9e1-92ba-49ac-9663-a21db529c9de"/>
    <xsd:import namespace="9b0dcb9b-57ba-456b-8078-be5a9406b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2f9e1-92ba-49ac-9663-a21db529c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dcb9b-57ba-456b-8078-be5a9406b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3FF545-F37F-4EC3-A9B8-E06C7C0732BC}"/>
</file>

<file path=customXml/itemProps2.xml><?xml version="1.0" encoding="utf-8"?>
<ds:datastoreItem xmlns:ds="http://schemas.openxmlformats.org/officeDocument/2006/customXml" ds:itemID="{49D662C7-47B6-4E3E-8765-34B9EEBE88BB}"/>
</file>

<file path=customXml/itemProps3.xml><?xml version="1.0" encoding="utf-8"?>
<ds:datastoreItem xmlns:ds="http://schemas.openxmlformats.org/officeDocument/2006/customXml" ds:itemID="{9D4EECB7-6B81-4379-910C-DCAFD8B973CE}"/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727</Words>
  <Application>Microsoft Office PowerPoint</Application>
  <PresentationFormat>Grand écran</PresentationFormat>
  <Paragraphs>156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</vt:lpstr>
      <vt:lpstr>Wingdings</vt:lpstr>
      <vt:lpstr>Thème Office</vt:lpstr>
      <vt:lpstr>Horizon Europe :  Actions Marie Skłodowska-Curie pour les PTOM </vt:lpstr>
      <vt:lpstr>Chronologie du montage du projet</vt:lpstr>
      <vt:lpstr>1- Portage et historique: équipes et orientations</vt:lpstr>
      <vt:lpstr>2- Consortium</vt:lpstr>
      <vt:lpstr>3- Cadrage administratif et scientifique</vt:lpstr>
      <vt:lpstr>4- Construction et rédaction du projet</vt:lpstr>
      <vt:lpstr>4- Construction et rédaction du projet</vt:lpstr>
      <vt:lpstr>5- Soumission et résultats : 2019</vt:lpstr>
      <vt:lpstr>6- Pré-démarrage du projet : 2020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Europe : Actions Marie Skłodowska-Curie pour les PTOM</dc:title>
  <dc:creator>Marine Martinez</dc:creator>
  <cp:lastModifiedBy>Marine Martinez</cp:lastModifiedBy>
  <cp:revision>58</cp:revision>
  <dcterms:created xsi:type="dcterms:W3CDTF">2021-06-06T21:33:30Z</dcterms:created>
  <dcterms:modified xsi:type="dcterms:W3CDTF">2021-06-07T21:00:03Z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0x01010026D64D2EA8A1AE4D81D08D8DF0A5D0FE</vt:lpwstr>
  </property>
</Properties>
</file>