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7" r:id="rId3"/>
    <p:sldId id="265" r:id="rId4"/>
    <p:sldId id="266" r:id="rId5"/>
    <p:sldId id="260" r:id="rId6"/>
    <p:sldId id="264" r:id="rId7"/>
    <p:sldId id="262" r:id="rId8"/>
    <p:sldId id="267" r:id="rId9"/>
    <p:sldId id="268" r:id="rId10"/>
    <p:sldId id="261" r:id="rId11"/>
  </p:sldIdLst>
  <p:sldSz cx="12192000" cy="6858000"/>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53" d="100"/>
          <a:sy n="53" d="100"/>
        </p:scale>
        <p:origin x="453"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E3993F63-6352-4EB7-891A-40E76885E2A3}" type="datetimeFigureOut">
              <a:rPr lang="fr-FR" smtClean="0"/>
              <a:t>31/05/2021</a:t>
            </a:fld>
            <a:endParaRPr lang="fr-FR"/>
          </a:p>
        </p:txBody>
      </p:sp>
      <p:sp>
        <p:nvSpPr>
          <p:cNvPr id="4" name="Espace réservé du pied de page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F4960526-A994-40CF-B01D-5872DFBA9ACD}" type="slidenum">
              <a:rPr lang="fr-FR" smtClean="0"/>
              <a:t>‹N°›</a:t>
            </a:fld>
            <a:endParaRPr lang="fr-FR"/>
          </a:p>
        </p:txBody>
      </p:sp>
    </p:spTree>
    <p:extLst>
      <p:ext uri="{BB962C8B-B14F-4D97-AF65-F5344CB8AC3E}">
        <p14:creationId xmlns:p14="http://schemas.microsoft.com/office/powerpoint/2010/main" val="10782450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AEB873E8-E39C-43E9-BDAD-38DF60A52A9F}" type="datetimeFigureOut">
              <a:rPr lang="fr-FR" smtClean="0"/>
              <a:t>31/05/2021</a:t>
            </a:fld>
            <a:endParaRPr lang="fr-FR"/>
          </a:p>
        </p:txBody>
      </p:sp>
      <p:sp>
        <p:nvSpPr>
          <p:cNvPr id="4" name="Espace réservé de l'image des diapositives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A1A6E028-B79B-442F-8921-94E507353812}" type="slidenum">
              <a:rPr lang="fr-FR" smtClean="0"/>
              <a:t>‹N°›</a:t>
            </a:fld>
            <a:endParaRPr lang="fr-FR"/>
          </a:p>
        </p:txBody>
      </p:sp>
    </p:spTree>
    <p:extLst>
      <p:ext uri="{BB962C8B-B14F-4D97-AF65-F5344CB8AC3E}">
        <p14:creationId xmlns:p14="http://schemas.microsoft.com/office/powerpoint/2010/main" val="1352743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FFB179A2-653A-4988-A9EE-2952252FFCE3}" type="datetimeFigureOut">
              <a:rPr lang="fr-FR" smtClean="0"/>
              <a:t>31/05/2021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73D9DEF-E679-41B5-85F5-25BEEAE4E10A}" type="slidenum">
              <a:rPr lang="fr-FR" smtClean="0"/>
              <a:t>‹N°›</a:t>
            </a:fld>
            <a:endParaRPr lang="fr-FR"/>
          </a:p>
        </p:txBody>
      </p:sp>
    </p:spTree>
    <p:extLst>
      <p:ext uri="{BB962C8B-B14F-4D97-AF65-F5344CB8AC3E}">
        <p14:creationId xmlns:p14="http://schemas.microsoft.com/office/powerpoint/2010/main" val="2982157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B179A2-653A-4988-A9EE-2952252FFCE3}" type="datetimeFigureOut">
              <a:rPr lang="fr-FR" smtClean="0"/>
              <a:t>31/05/2021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73D9DEF-E679-41B5-85F5-25BEEAE4E10A}" type="slidenum">
              <a:rPr lang="fr-FR" smtClean="0"/>
              <a:t>‹N°›</a:t>
            </a:fld>
            <a:endParaRPr lang="fr-FR"/>
          </a:p>
        </p:txBody>
      </p:sp>
    </p:spTree>
    <p:extLst>
      <p:ext uri="{BB962C8B-B14F-4D97-AF65-F5344CB8AC3E}">
        <p14:creationId xmlns:p14="http://schemas.microsoft.com/office/powerpoint/2010/main" val="1282884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B179A2-653A-4988-A9EE-2952252FFCE3}" type="datetimeFigureOut">
              <a:rPr lang="fr-FR" smtClean="0"/>
              <a:t>31/05/2021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73D9DEF-E679-41B5-85F5-25BEEAE4E10A}" type="slidenum">
              <a:rPr lang="fr-FR" smtClean="0"/>
              <a:t>‹N°›</a:t>
            </a:fld>
            <a:endParaRPr lang="fr-FR"/>
          </a:p>
        </p:txBody>
      </p:sp>
    </p:spTree>
    <p:extLst>
      <p:ext uri="{BB962C8B-B14F-4D97-AF65-F5344CB8AC3E}">
        <p14:creationId xmlns:p14="http://schemas.microsoft.com/office/powerpoint/2010/main" val="3239835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B179A2-653A-4988-A9EE-2952252FFCE3}" type="datetimeFigureOut">
              <a:rPr lang="fr-FR" smtClean="0"/>
              <a:t>31/05/2021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73D9DEF-E679-41B5-85F5-25BEEAE4E10A}" type="slidenum">
              <a:rPr lang="fr-FR" smtClean="0"/>
              <a:t>‹N°›</a:t>
            </a:fld>
            <a:endParaRPr lang="fr-FR"/>
          </a:p>
        </p:txBody>
      </p:sp>
    </p:spTree>
    <p:extLst>
      <p:ext uri="{BB962C8B-B14F-4D97-AF65-F5344CB8AC3E}">
        <p14:creationId xmlns:p14="http://schemas.microsoft.com/office/powerpoint/2010/main" val="1450433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FFB179A2-653A-4988-A9EE-2952252FFCE3}" type="datetimeFigureOut">
              <a:rPr lang="fr-FR" smtClean="0"/>
              <a:t>31/05/2021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73D9DEF-E679-41B5-85F5-25BEEAE4E10A}" type="slidenum">
              <a:rPr lang="fr-FR" smtClean="0"/>
              <a:t>‹N°›</a:t>
            </a:fld>
            <a:endParaRPr lang="fr-FR"/>
          </a:p>
        </p:txBody>
      </p:sp>
    </p:spTree>
    <p:extLst>
      <p:ext uri="{BB962C8B-B14F-4D97-AF65-F5344CB8AC3E}">
        <p14:creationId xmlns:p14="http://schemas.microsoft.com/office/powerpoint/2010/main" val="580575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FB179A2-653A-4988-A9EE-2952252FFCE3}" type="datetimeFigureOut">
              <a:rPr lang="fr-FR" smtClean="0"/>
              <a:t>31/05/2021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73D9DEF-E679-41B5-85F5-25BEEAE4E10A}" type="slidenum">
              <a:rPr lang="fr-FR" smtClean="0"/>
              <a:t>‹N°›</a:t>
            </a:fld>
            <a:endParaRPr lang="fr-FR"/>
          </a:p>
        </p:txBody>
      </p:sp>
    </p:spTree>
    <p:extLst>
      <p:ext uri="{BB962C8B-B14F-4D97-AF65-F5344CB8AC3E}">
        <p14:creationId xmlns:p14="http://schemas.microsoft.com/office/powerpoint/2010/main" val="452627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FB179A2-653A-4988-A9EE-2952252FFCE3}" type="datetimeFigureOut">
              <a:rPr lang="fr-FR" smtClean="0"/>
              <a:t>31/05/2021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73D9DEF-E679-41B5-85F5-25BEEAE4E10A}" type="slidenum">
              <a:rPr lang="fr-FR" smtClean="0"/>
              <a:t>‹N°›</a:t>
            </a:fld>
            <a:endParaRPr lang="fr-FR"/>
          </a:p>
        </p:txBody>
      </p:sp>
    </p:spTree>
    <p:extLst>
      <p:ext uri="{BB962C8B-B14F-4D97-AF65-F5344CB8AC3E}">
        <p14:creationId xmlns:p14="http://schemas.microsoft.com/office/powerpoint/2010/main" val="2909603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FFB179A2-653A-4988-A9EE-2952252FFCE3}" type="datetimeFigureOut">
              <a:rPr lang="fr-FR" smtClean="0"/>
              <a:t>31/05/2021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73D9DEF-E679-41B5-85F5-25BEEAE4E10A}" type="slidenum">
              <a:rPr lang="fr-FR" smtClean="0"/>
              <a:t>‹N°›</a:t>
            </a:fld>
            <a:endParaRPr lang="fr-FR"/>
          </a:p>
        </p:txBody>
      </p:sp>
    </p:spTree>
    <p:extLst>
      <p:ext uri="{BB962C8B-B14F-4D97-AF65-F5344CB8AC3E}">
        <p14:creationId xmlns:p14="http://schemas.microsoft.com/office/powerpoint/2010/main" val="911531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FB179A2-653A-4988-A9EE-2952252FFCE3}" type="datetimeFigureOut">
              <a:rPr lang="fr-FR" smtClean="0"/>
              <a:t>31/05/2021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73D9DEF-E679-41B5-85F5-25BEEAE4E10A}" type="slidenum">
              <a:rPr lang="fr-FR" smtClean="0"/>
              <a:t>‹N°›</a:t>
            </a:fld>
            <a:endParaRPr lang="fr-FR"/>
          </a:p>
        </p:txBody>
      </p:sp>
    </p:spTree>
    <p:extLst>
      <p:ext uri="{BB962C8B-B14F-4D97-AF65-F5344CB8AC3E}">
        <p14:creationId xmlns:p14="http://schemas.microsoft.com/office/powerpoint/2010/main" val="1912152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FB179A2-653A-4988-A9EE-2952252FFCE3}" type="datetimeFigureOut">
              <a:rPr lang="fr-FR" smtClean="0"/>
              <a:t>31/05/2021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73D9DEF-E679-41B5-85F5-25BEEAE4E10A}" type="slidenum">
              <a:rPr lang="fr-FR" smtClean="0"/>
              <a:t>‹N°›</a:t>
            </a:fld>
            <a:endParaRPr lang="fr-FR"/>
          </a:p>
        </p:txBody>
      </p:sp>
    </p:spTree>
    <p:extLst>
      <p:ext uri="{BB962C8B-B14F-4D97-AF65-F5344CB8AC3E}">
        <p14:creationId xmlns:p14="http://schemas.microsoft.com/office/powerpoint/2010/main" val="777488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FB179A2-653A-4988-A9EE-2952252FFCE3}" type="datetimeFigureOut">
              <a:rPr lang="fr-FR" smtClean="0"/>
              <a:t>31/05/2021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73D9DEF-E679-41B5-85F5-25BEEAE4E10A}" type="slidenum">
              <a:rPr lang="fr-FR" smtClean="0"/>
              <a:t>‹N°›</a:t>
            </a:fld>
            <a:endParaRPr lang="fr-FR"/>
          </a:p>
        </p:txBody>
      </p:sp>
    </p:spTree>
    <p:extLst>
      <p:ext uri="{BB962C8B-B14F-4D97-AF65-F5344CB8AC3E}">
        <p14:creationId xmlns:p14="http://schemas.microsoft.com/office/powerpoint/2010/main" val="250149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B179A2-653A-4988-A9EE-2952252FFCE3}" type="datetimeFigureOut">
              <a:rPr lang="fr-FR" smtClean="0"/>
              <a:t>31/05/2021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3D9DEF-E679-41B5-85F5-25BEEAE4E10A}" type="slidenum">
              <a:rPr lang="fr-FR" smtClean="0"/>
              <a:t>‹N°›</a:t>
            </a:fld>
            <a:endParaRPr lang="fr-FR"/>
          </a:p>
        </p:txBody>
      </p:sp>
    </p:spTree>
    <p:extLst>
      <p:ext uri="{BB962C8B-B14F-4D97-AF65-F5344CB8AC3E}">
        <p14:creationId xmlns:p14="http://schemas.microsoft.com/office/powerpoint/2010/main" val="212143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34090" y="2386852"/>
            <a:ext cx="9144000" cy="732865"/>
          </a:xfrm>
        </p:spPr>
        <p:txBody>
          <a:bodyPr>
            <a:normAutofit fontScale="90000"/>
          </a:bodyPr>
          <a:lstStyle/>
          <a:p>
            <a:r>
              <a:rPr lang="fr-FR" dirty="0" smtClean="0"/>
              <a:t>Enterprise Europe Network</a:t>
            </a:r>
            <a:endParaRPr lang="fr-FR" dirty="0"/>
          </a:p>
        </p:txBody>
      </p:sp>
      <p:sp>
        <p:nvSpPr>
          <p:cNvPr id="3" name="Sous-titre 2"/>
          <p:cNvSpPr>
            <a:spLocks noGrp="1"/>
          </p:cNvSpPr>
          <p:nvPr>
            <p:ph type="subTitle" idx="1"/>
          </p:nvPr>
        </p:nvSpPr>
        <p:spPr>
          <a:xfrm>
            <a:off x="1324536" y="3119717"/>
            <a:ext cx="9453282" cy="2339788"/>
          </a:xfrm>
        </p:spPr>
        <p:txBody>
          <a:bodyPr>
            <a:normAutofit/>
          </a:bodyPr>
          <a:lstStyle/>
          <a:p>
            <a:pPr algn="just"/>
            <a:r>
              <a:rPr lang="fr-FR" dirty="0" smtClean="0"/>
              <a:t>Réseau destiné à informer, conseiller sur les sujets communautaires (règlementation, financements…), favoriser la participation des PME à fort potentiel aux programmes de R&amp;D européens, les guider dans la recherche de partenaires et le développement de leur activité dans plus de soixante pays.</a:t>
            </a:r>
          </a:p>
          <a:p>
            <a:endParaRPr lang="fr-FR" dirty="0"/>
          </a:p>
        </p:txBody>
      </p:sp>
      <p:pic>
        <p:nvPicPr>
          <p:cNvPr id="4" name="Image 3"/>
          <p:cNvPicPr>
            <a:picLocks noChangeAspect="1"/>
          </p:cNvPicPr>
          <p:nvPr/>
        </p:nvPicPr>
        <p:blipFill>
          <a:blip r:embed="rId2"/>
          <a:stretch>
            <a:fillRect/>
          </a:stretch>
        </p:blipFill>
        <p:spPr>
          <a:xfrm>
            <a:off x="67236" y="87404"/>
            <a:ext cx="12077708" cy="2171702"/>
          </a:xfrm>
          <a:prstGeom prst="rect">
            <a:avLst/>
          </a:prstGeom>
        </p:spPr>
      </p:pic>
      <p:pic>
        <p:nvPicPr>
          <p:cNvPr id="6" name="Image 5"/>
          <p:cNvPicPr>
            <a:picLocks noChangeAspect="1"/>
          </p:cNvPicPr>
          <p:nvPr/>
        </p:nvPicPr>
        <p:blipFill>
          <a:blip r:embed="rId3"/>
          <a:stretch>
            <a:fillRect/>
          </a:stretch>
        </p:blipFill>
        <p:spPr>
          <a:xfrm>
            <a:off x="4907901" y="5124450"/>
            <a:ext cx="2638425" cy="1733550"/>
          </a:xfrm>
          <a:prstGeom prst="rect">
            <a:avLst/>
          </a:prstGeom>
        </p:spPr>
      </p:pic>
    </p:spTree>
    <p:extLst>
      <p:ext uri="{BB962C8B-B14F-4D97-AF65-F5344CB8AC3E}">
        <p14:creationId xmlns:p14="http://schemas.microsoft.com/office/powerpoint/2010/main" val="35935829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57388" y="0"/>
            <a:ext cx="12077223" cy="2176461"/>
          </a:xfrm>
          <a:prstGeom prst="rect">
            <a:avLst/>
          </a:prstGeom>
        </p:spPr>
      </p:pic>
      <p:sp>
        <p:nvSpPr>
          <p:cNvPr id="5" name="Titre 4"/>
          <p:cNvSpPr>
            <a:spLocks noGrp="1"/>
          </p:cNvSpPr>
          <p:nvPr>
            <p:ph type="title"/>
          </p:nvPr>
        </p:nvSpPr>
        <p:spPr>
          <a:xfrm>
            <a:off x="3623982" y="365125"/>
            <a:ext cx="7729818" cy="1325563"/>
          </a:xfrm>
        </p:spPr>
        <p:txBody>
          <a:bodyPr/>
          <a:lstStyle/>
          <a:p>
            <a:r>
              <a:rPr lang="fr-FR" b="1" dirty="0" smtClean="0">
                <a:solidFill>
                  <a:schemeClr val="bg1"/>
                </a:solidFill>
              </a:rPr>
              <a:t>EEN TOPIC  </a:t>
            </a:r>
            <a:r>
              <a:rPr lang="fr-FR" sz="2000" b="1" dirty="0" smtClean="0">
                <a:solidFill>
                  <a:schemeClr val="bg1"/>
                </a:solidFill>
              </a:rPr>
              <a:t>www.een-topic.fr</a:t>
            </a:r>
            <a:endParaRPr lang="fr-FR" sz="2000" b="1" dirty="0">
              <a:solidFill>
                <a:schemeClr val="bg1"/>
              </a:solidFill>
            </a:endParaRPr>
          </a:p>
        </p:txBody>
      </p:sp>
      <p:sp>
        <p:nvSpPr>
          <p:cNvPr id="6" name="Espace réservé du contenu 2"/>
          <p:cNvSpPr txBox="1">
            <a:spLocks/>
          </p:cNvSpPr>
          <p:nvPr/>
        </p:nvSpPr>
        <p:spPr>
          <a:xfrm>
            <a:off x="777688" y="2302200"/>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fr-FR" dirty="0" smtClean="0"/>
          </a:p>
          <a:p>
            <a:pPr marL="0" indent="0" algn="ctr">
              <a:buFont typeface="Arial" panose="020B0604020202020204" pitchFamily="34" charset="0"/>
              <a:buNone/>
            </a:pPr>
            <a:endParaRPr lang="fr-FR" dirty="0"/>
          </a:p>
          <a:p>
            <a:pPr marL="0" indent="0" algn="ctr">
              <a:buFont typeface="Arial" panose="020B0604020202020204" pitchFamily="34" charset="0"/>
              <a:buNone/>
            </a:pPr>
            <a:r>
              <a:rPr lang="fr-FR" dirty="0" smtClean="0"/>
              <a:t>Merci de votre attention</a:t>
            </a:r>
          </a:p>
          <a:p>
            <a:pPr marL="0" indent="0" algn="ctr">
              <a:buFont typeface="Arial" panose="020B0604020202020204" pitchFamily="34" charset="0"/>
              <a:buNone/>
            </a:pPr>
            <a:r>
              <a:rPr lang="fr-FR" dirty="0" smtClean="0"/>
              <a:t>Des questions?</a:t>
            </a:r>
            <a:endParaRPr lang="fr-FR" dirty="0"/>
          </a:p>
        </p:txBody>
      </p:sp>
      <p:pic>
        <p:nvPicPr>
          <p:cNvPr id="2" name="Image 1"/>
          <p:cNvPicPr>
            <a:picLocks noChangeAspect="1"/>
          </p:cNvPicPr>
          <p:nvPr/>
        </p:nvPicPr>
        <p:blipFill>
          <a:blip r:embed="rId3"/>
          <a:stretch>
            <a:fillRect/>
          </a:stretch>
        </p:blipFill>
        <p:spPr>
          <a:xfrm>
            <a:off x="10462647" y="5422039"/>
            <a:ext cx="1432684" cy="1231499"/>
          </a:xfrm>
          <a:prstGeom prst="rect">
            <a:avLst/>
          </a:prstGeom>
        </p:spPr>
      </p:pic>
    </p:spTree>
    <p:extLst>
      <p:ext uri="{BB962C8B-B14F-4D97-AF65-F5344CB8AC3E}">
        <p14:creationId xmlns:p14="http://schemas.microsoft.com/office/powerpoint/2010/main" val="83582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74058" y="2333064"/>
            <a:ext cx="10858501" cy="4289611"/>
          </a:xfrm>
        </p:spPr>
        <p:txBody>
          <a:bodyPr>
            <a:normAutofit/>
          </a:bodyPr>
          <a:lstStyle/>
          <a:p>
            <a:r>
              <a:rPr lang="fr-FR" dirty="0" smtClean="0"/>
              <a:t>3000 experts au sein de 600 structures dans 60 pays constituent ce réseau d’accompagnement au développement de l’innovation et l’international.</a:t>
            </a:r>
          </a:p>
          <a:p>
            <a:endParaRPr lang="fr-FR" dirty="0" smtClean="0"/>
          </a:p>
          <a:p>
            <a:r>
              <a:rPr lang="fr-FR" dirty="0"/>
              <a:t>4 piliers du réseau:</a:t>
            </a:r>
          </a:p>
          <a:p>
            <a:pPr lvl="1"/>
            <a:r>
              <a:rPr lang="fr-FR" dirty="0"/>
              <a:t> Marché unique, </a:t>
            </a:r>
          </a:p>
          <a:p>
            <a:pPr lvl="1"/>
            <a:r>
              <a:rPr lang="fr-FR" dirty="0"/>
              <a:t>internationalisation, </a:t>
            </a:r>
          </a:p>
          <a:p>
            <a:pPr lvl="1"/>
            <a:r>
              <a:rPr lang="fr-FR" dirty="0"/>
              <a:t>accès aux financements </a:t>
            </a:r>
          </a:p>
          <a:p>
            <a:pPr lvl="1"/>
            <a:r>
              <a:rPr lang="fr-FR" dirty="0"/>
              <a:t>innovation </a:t>
            </a:r>
          </a:p>
          <a:p>
            <a:endParaRPr lang="fr-FR" dirty="0" smtClean="0"/>
          </a:p>
          <a:p>
            <a:pPr marL="0" indent="0">
              <a:buNone/>
            </a:pPr>
            <a:endParaRPr lang="fr-FR" dirty="0" smtClean="0"/>
          </a:p>
          <a:p>
            <a:endParaRPr lang="fr-FR" dirty="0"/>
          </a:p>
        </p:txBody>
      </p:sp>
      <p:pic>
        <p:nvPicPr>
          <p:cNvPr id="4" name="Image 3"/>
          <p:cNvPicPr>
            <a:picLocks noChangeAspect="1"/>
          </p:cNvPicPr>
          <p:nvPr/>
        </p:nvPicPr>
        <p:blipFill>
          <a:blip r:embed="rId2"/>
          <a:stretch>
            <a:fillRect/>
          </a:stretch>
        </p:blipFill>
        <p:spPr>
          <a:xfrm>
            <a:off x="57388" y="0"/>
            <a:ext cx="12077223" cy="2176461"/>
          </a:xfrm>
          <a:prstGeom prst="rect">
            <a:avLst/>
          </a:prstGeom>
        </p:spPr>
      </p:pic>
      <p:sp>
        <p:nvSpPr>
          <p:cNvPr id="5" name="Titre 4"/>
          <p:cNvSpPr>
            <a:spLocks noGrp="1"/>
          </p:cNvSpPr>
          <p:nvPr>
            <p:ph type="title"/>
          </p:nvPr>
        </p:nvSpPr>
        <p:spPr>
          <a:xfrm>
            <a:off x="3623982" y="365125"/>
            <a:ext cx="7729818" cy="1325563"/>
          </a:xfrm>
        </p:spPr>
        <p:txBody>
          <a:bodyPr/>
          <a:lstStyle/>
          <a:p>
            <a:r>
              <a:rPr lang="fr-FR" b="1" dirty="0" smtClean="0">
                <a:solidFill>
                  <a:schemeClr val="bg1"/>
                </a:solidFill>
              </a:rPr>
              <a:t>Le Réseau et son rôle</a:t>
            </a:r>
            <a:endParaRPr lang="fr-FR" b="1" dirty="0">
              <a:solidFill>
                <a:schemeClr val="bg1"/>
              </a:solidFill>
            </a:endParaRPr>
          </a:p>
        </p:txBody>
      </p:sp>
    </p:spTree>
    <p:extLst>
      <p:ext uri="{BB962C8B-B14F-4D97-AF65-F5344CB8AC3E}">
        <p14:creationId xmlns:p14="http://schemas.microsoft.com/office/powerpoint/2010/main" val="2600357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74058" y="2333064"/>
            <a:ext cx="10858501" cy="4289611"/>
          </a:xfrm>
        </p:spPr>
        <p:txBody>
          <a:bodyPr>
            <a:normAutofit/>
          </a:bodyPr>
          <a:lstStyle/>
          <a:p>
            <a:r>
              <a:rPr lang="fr-FR" dirty="0" smtClean="0"/>
              <a:t>PME accompagnées: produits et/ou services innovantes à fort potentiel ayant des avantages compétitifs</a:t>
            </a:r>
          </a:p>
          <a:p>
            <a:r>
              <a:rPr lang="fr-FR" dirty="0" smtClean="0"/>
              <a:t>Services rendus: pour PME en fort développement, innovantes</a:t>
            </a:r>
          </a:p>
          <a:p>
            <a:pPr lvl="2"/>
            <a:r>
              <a:rPr lang="fr-FR" dirty="0" smtClean="0"/>
              <a:t>aide à la structuration du projet,</a:t>
            </a:r>
          </a:p>
          <a:p>
            <a:pPr lvl="2"/>
            <a:r>
              <a:rPr lang="fr-FR" dirty="0" smtClean="0"/>
              <a:t>Coaching en management de l’innovation</a:t>
            </a:r>
          </a:p>
          <a:p>
            <a:pPr lvl="2"/>
            <a:r>
              <a:rPr lang="fr-FR" dirty="0" smtClean="0"/>
              <a:t>recherche de financement dédié, recherche de partenaires, référencement, </a:t>
            </a:r>
          </a:p>
          <a:p>
            <a:pPr lvl="2"/>
            <a:r>
              <a:rPr lang="fr-FR" dirty="0" smtClean="0"/>
              <a:t>Bilan normatif et règlementaire avant mise sur le marché</a:t>
            </a:r>
          </a:p>
          <a:p>
            <a:pPr lvl="2"/>
            <a:r>
              <a:rPr lang="fr-FR" dirty="0" smtClean="0"/>
              <a:t>Accompagnement sur marchés export/participation à des salons professionnels/rencontres professionnelles…</a:t>
            </a:r>
          </a:p>
          <a:p>
            <a:endParaRPr lang="fr-FR" dirty="0" smtClean="0"/>
          </a:p>
          <a:p>
            <a:pPr marL="0" indent="0">
              <a:buNone/>
            </a:pPr>
            <a:endParaRPr lang="fr-FR" dirty="0" smtClean="0"/>
          </a:p>
          <a:p>
            <a:endParaRPr lang="fr-FR" dirty="0"/>
          </a:p>
        </p:txBody>
      </p:sp>
      <p:pic>
        <p:nvPicPr>
          <p:cNvPr id="4" name="Image 3"/>
          <p:cNvPicPr>
            <a:picLocks noChangeAspect="1"/>
          </p:cNvPicPr>
          <p:nvPr/>
        </p:nvPicPr>
        <p:blipFill>
          <a:blip r:embed="rId2"/>
          <a:stretch>
            <a:fillRect/>
          </a:stretch>
        </p:blipFill>
        <p:spPr>
          <a:xfrm>
            <a:off x="57388" y="0"/>
            <a:ext cx="12077223" cy="2176461"/>
          </a:xfrm>
          <a:prstGeom prst="rect">
            <a:avLst/>
          </a:prstGeom>
        </p:spPr>
      </p:pic>
      <p:sp>
        <p:nvSpPr>
          <p:cNvPr id="5" name="Titre 4"/>
          <p:cNvSpPr>
            <a:spLocks noGrp="1"/>
          </p:cNvSpPr>
          <p:nvPr>
            <p:ph type="title"/>
          </p:nvPr>
        </p:nvSpPr>
        <p:spPr>
          <a:xfrm>
            <a:off x="3623982" y="365125"/>
            <a:ext cx="7729818" cy="1325563"/>
          </a:xfrm>
        </p:spPr>
        <p:txBody>
          <a:bodyPr/>
          <a:lstStyle/>
          <a:p>
            <a:r>
              <a:rPr lang="fr-FR" b="1" dirty="0" smtClean="0">
                <a:solidFill>
                  <a:schemeClr val="bg1"/>
                </a:solidFill>
              </a:rPr>
              <a:t>Le Réseau et son rôle</a:t>
            </a:r>
            <a:endParaRPr lang="fr-FR" b="1" dirty="0">
              <a:solidFill>
                <a:schemeClr val="bg1"/>
              </a:solidFill>
            </a:endParaRPr>
          </a:p>
        </p:txBody>
      </p:sp>
    </p:spTree>
    <p:extLst>
      <p:ext uri="{BB962C8B-B14F-4D97-AF65-F5344CB8AC3E}">
        <p14:creationId xmlns:p14="http://schemas.microsoft.com/office/powerpoint/2010/main" val="1256363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74058" y="2333064"/>
            <a:ext cx="10858501" cy="4289611"/>
          </a:xfrm>
        </p:spPr>
        <p:txBody>
          <a:bodyPr>
            <a:normAutofit/>
          </a:bodyPr>
          <a:lstStyle/>
          <a:p>
            <a:endParaRPr lang="fr-FR" dirty="0" smtClean="0"/>
          </a:p>
          <a:p>
            <a:pPr marL="0" indent="0">
              <a:buNone/>
            </a:pPr>
            <a:endParaRPr lang="fr-FR" dirty="0" smtClean="0"/>
          </a:p>
          <a:p>
            <a:endParaRPr lang="fr-FR" dirty="0"/>
          </a:p>
        </p:txBody>
      </p:sp>
      <p:pic>
        <p:nvPicPr>
          <p:cNvPr id="4" name="Image 3"/>
          <p:cNvPicPr>
            <a:picLocks noChangeAspect="1"/>
          </p:cNvPicPr>
          <p:nvPr/>
        </p:nvPicPr>
        <p:blipFill>
          <a:blip r:embed="rId2"/>
          <a:stretch>
            <a:fillRect/>
          </a:stretch>
        </p:blipFill>
        <p:spPr>
          <a:xfrm>
            <a:off x="57388" y="0"/>
            <a:ext cx="12077223" cy="2176461"/>
          </a:xfrm>
          <a:prstGeom prst="rect">
            <a:avLst/>
          </a:prstGeom>
        </p:spPr>
      </p:pic>
      <p:sp>
        <p:nvSpPr>
          <p:cNvPr id="5" name="Titre 4"/>
          <p:cNvSpPr>
            <a:spLocks noGrp="1"/>
          </p:cNvSpPr>
          <p:nvPr>
            <p:ph type="title"/>
          </p:nvPr>
        </p:nvSpPr>
        <p:spPr>
          <a:xfrm>
            <a:off x="3623982" y="365125"/>
            <a:ext cx="7729818" cy="1325563"/>
          </a:xfrm>
        </p:spPr>
        <p:txBody>
          <a:bodyPr/>
          <a:lstStyle/>
          <a:p>
            <a:r>
              <a:rPr lang="fr-FR" b="1" dirty="0" smtClean="0">
                <a:solidFill>
                  <a:schemeClr val="bg1"/>
                </a:solidFill>
              </a:rPr>
              <a:t>EEN TOPIC </a:t>
            </a:r>
            <a:endParaRPr lang="fr-FR" b="1" dirty="0">
              <a:solidFill>
                <a:schemeClr val="bg1"/>
              </a:solidFill>
            </a:endParaRPr>
          </a:p>
        </p:txBody>
      </p:sp>
      <p:sp>
        <p:nvSpPr>
          <p:cNvPr id="6" name="Espace réservé du contenu 2"/>
          <p:cNvSpPr txBox="1">
            <a:spLocks/>
          </p:cNvSpPr>
          <p:nvPr/>
        </p:nvSpPr>
        <p:spPr>
          <a:xfrm>
            <a:off x="777688" y="2245659"/>
            <a:ext cx="10515600" cy="44078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dirty="0" smtClean="0">
                <a:solidFill>
                  <a:prstClr val="black"/>
                </a:solidFill>
              </a:rPr>
              <a:t>8 partenaires des régions Ile de France, Centre et deux territoires français du Pacifique réunis au sein d’un consortium coordonné par la CCIP </a:t>
            </a:r>
            <a:endParaRPr lang="fr-FR" dirty="0">
              <a:solidFill>
                <a:prstClr val="black"/>
              </a:solidFill>
            </a:endParaRPr>
          </a:p>
        </p:txBody>
      </p:sp>
      <p:pic>
        <p:nvPicPr>
          <p:cNvPr id="2" name="Image 1"/>
          <p:cNvPicPr>
            <a:picLocks noChangeAspect="1"/>
          </p:cNvPicPr>
          <p:nvPr/>
        </p:nvPicPr>
        <p:blipFill>
          <a:blip r:embed="rId3"/>
          <a:stretch>
            <a:fillRect/>
          </a:stretch>
        </p:blipFill>
        <p:spPr>
          <a:xfrm>
            <a:off x="10364033" y="5383866"/>
            <a:ext cx="1428750" cy="1228725"/>
          </a:xfrm>
          <a:prstGeom prst="rect">
            <a:avLst/>
          </a:prstGeom>
        </p:spPr>
      </p:pic>
      <p:pic>
        <p:nvPicPr>
          <p:cNvPr id="7" name="Image 6"/>
          <p:cNvPicPr>
            <a:picLocks noChangeAspect="1"/>
          </p:cNvPicPr>
          <p:nvPr/>
        </p:nvPicPr>
        <p:blipFill>
          <a:blip r:embed="rId4"/>
          <a:stretch>
            <a:fillRect/>
          </a:stretch>
        </p:blipFill>
        <p:spPr>
          <a:xfrm>
            <a:off x="1251866" y="5575531"/>
            <a:ext cx="1905000" cy="1028700"/>
          </a:xfrm>
          <a:prstGeom prst="rect">
            <a:avLst/>
          </a:prstGeom>
        </p:spPr>
      </p:pic>
      <p:pic>
        <p:nvPicPr>
          <p:cNvPr id="8" name="Image 7"/>
          <p:cNvPicPr>
            <a:picLocks noChangeAspect="1"/>
          </p:cNvPicPr>
          <p:nvPr/>
        </p:nvPicPr>
        <p:blipFill>
          <a:blip r:embed="rId5"/>
          <a:stretch>
            <a:fillRect/>
          </a:stretch>
        </p:blipFill>
        <p:spPr>
          <a:xfrm>
            <a:off x="8186057" y="3518926"/>
            <a:ext cx="3666949" cy="977853"/>
          </a:xfrm>
          <a:prstGeom prst="rect">
            <a:avLst/>
          </a:prstGeom>
        </p:spPr>
      </p:pic>
      <p:pic>
        <p:nvPicPr>
          <p:cNvPr id="10" name="Image 9"/>
          <p:cNvPicPr>
            <a:picLocks noChangeAspect="1"/>
          </p:cNvPicPr>
          <p:nvPr/>
        </p:nvPicPr>
        <p:blipFill>
          <a:blip r:embed="rId6"/>
          <a:stretch>
            <a:fillRect/>
          </a:stretch>
        </p:blipFill>
        <p:spPr>
          <a:xfrm>
            <a:off x="211246" y="4327688"/>
            <a:ext cx="3986240" cy="779788"/>
          </a:xfrm>
          <a:prstGeom prst="rect">
            <a:avLst/>
          </a:prstGeom>
        </p:spPr>
      </p:pic>
      <p:pic>
        <p:nvPicPr>
          <p:cNvPr id="13" name="Image 12"/>
          <p:cNvPicPr>
            <a:picLocks noChangeAspect="1"/>
          </p:cNvPicPr>
          <p:nvPr/>
        </p:nvPicPr>
        <p:blipFill>
          <a:blip r:embed="rId7"/>
          <a:stretch>
            <a:fillRect/>
          </a:stretch>
        </p:blipFill>
        <p:spPr>
          <a:xfrm>
            <a:off x="4814607" y="4164455"/>
            <a:ext cx="2603688" cy="833180"/>
          </a:xfrm>
          <a:prstGeom prst="rect">
            <a:avLst/>
          </a:prstGeom>
        </p:spPr>
      </p:pic>
      <p:pic>
        <p:nvPicPr>
          <p:cNvPr id="14" name="Image 13"/>
          <p:cNvPicPr>
            <a:picLocks noChangeAspect="1"/>
          </p:cNvPicPr>
          <p:nvPr/>
        </p:nvPicPr>
        <p:blipFill>
          <a:blip r:embed="rId8"/>
          <a:stretch>
            <a:fillRect/>
          </a:stretch>
        </p:blipFill>
        <p:spPr>
          <a:xfrm>
            <a:off x="2204366" y="3411697"/>
            <a:ext cx="4139965" cy="596155"/>
          </a:xfrm>
          <a:prstGeom prst="rect">
            <a:avLst/>
          </a:prstGeom>
        </p:spPr>
      </p:pic>
      <p:sp>
        <p:nvSpPr>
          <p:cNvPr id="16" name="Rectangle 15"/>
          <p:cNvSpPr/>
          <p:nvPr/>
        </p:nvSpPr>
        <p:spPr>
          <a:xfrm>
            <a:off x="6530264" y="879015"/>
            <a:ext cx="2058384" cy="400110"/>
          </a:xfrm>
          <a:prstGeom prst="rect">
            <a:avLst/>
          </a:prstGeom>
        </p:spPr>
        <p:txBody>
          <a:bodyPr wrap="none">
            <a:spAutoFit/>
          </a:bodyPr>
          <a:lstStyle/>
          <a:p>
            <a:r>
              <a:rPr lang="fr-FR" sz="2000" dirty="0" smtClean="0">
                <a:solidFill>
                  <a:prstClr val="white"/>
                </a:solidFill>
              </a:rPr>
              <a:t>www.een-topic.fr</a:t>
            </a:r>
            <a:endParaRPr lang="fr-FR" sz="2000" dirty="0">
              <a:solidFill>
                <a:prstClr val="white"/>
              </a:solidFill>
            </a:endParaRPr>
          </a:p>
        </p:txBody>
      </p:sp>
      <p:pic>
        <p:nvPicPr>
          <p:cNvPr id="9" name="Image 8"/>
          <p:cNvPicPr>
            <a:picLocks noChangeAspect="1"/>
          </p:cNvPicPr>
          <p:nvPr/>
        </p:nvPicPr>
        <p:blipFill>
          <a:blip r:embed="rId9"/>
          <a:stretch>
            <a:fillRect/>
          </a:stretch>
        </p:blipFill>
        <p:spPr>
          <a:xfrm>
            <a:off x="3623982" y="5796756"/>
            <a:ext cx="2381250" cy="657225"/>
          </a:xfrm>
          <a:prstGeom prst="rect">
            <a:avLst/>
          </a:prstGeom>
        </p:spPr>
      </p:pic>
      <p:pic>
        <p:nvPicPr>
          <p:cNvPr id="11" name="Image 10"/>
          <p:cNvPicPr>
            <a:picLocks noChangeAspect="1"/>
          </p:cNvPicPr>
          <p:nvPr/>
        </p:nvPicPr>
        <p:blipFill>
          <a:blip r:embed="rId10"/>
          <a:stretch>
            <a:fillRect/>
          </a:stretch>
        </p:blipFill>
        <p:spPr>
          <a:xfrm>
            <a:off x="7559456" y="4801284"/>
            <a:ext cx="1905000" cy="1790700"/>
          </a:xfrm>
          <a:prstGeom prst="rect">
            <a:avLst/>
          </a:prstGeom>
        </p:spPr>
      </p:pic>
    </p:spTree>
    <p:extLst>
      <p:ext uri="{BB962C8B-B14F-4D97-AF65-F5344CB8AC3E}">
        <p14:creationId xmlns:p14="http://schemas.microsoft.com/office/powerpoint/2010/main" val="40608849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74058" y="2333064"/>
            <a:ext cx="10858501" cy="4289611"/>
          </a:xfrm>
        </p:spPr>
        <p:txBody>
          <a:bodyPr>
            <a:normAutofit/>
          </a:bodyPr>
          <a:lstStyle/>
          <a:p>
            <a:endParaRPr lang="fr-FR" dirty="0" smtClean="0"/>
          </a:p>
          <a:p>
            <a:pPr marL="0" indent="0">
              <a:buNone/>
            </a:pPr>
            <a:endParaRPr lang="fr-FR" dirty="0" smtClean="0"/>
          </a:p>
          <a:p>
            <a:endParaRPr lang="fr-FR" dirty="0"/>
          </a:p>
        </p:txBody>
      </p:sp>
      <p:pic>
        <p:nvPicPr>
          <p:cNvPr id="4" name="Image 3"/>
          <p:cNvPicPr>
            <a:picLocks noChangeAspect="1"/>
          </p:cNvPicPr>
          <p:nvPr/>
        </p:nvPicPr>
        <p:blipFill>
          <a:blip r:embed="rId2"/>
          <a:stretch>
            <a:fillRect/>
          </a:stretch>
        </p:blipFill>
        <p:spPr>
          <a:xfrm>
            <a:off x="57388" y="0"/>
            <a:ext cx="12077223" cy="2176461"/>
          </a:xfrm>
          <a:prstGeom prst="rect">
            <a:avLst/>
          </a:prstGeom>
        </p:spPr>
      </p:pic>
      <p:sp>
        <p:nvSpPr>
          <p:cNvPr id="5" name="Titre 4"/>
          <p:cNvSpPr>
            <a:spLocks noGrp="1"/>
          </p:cNvSpPr>
          <p:nvPr>
            <p:ph type="title"/>
          </p:nvPr>
        </p:nvSpPr>
        <p:spPr>
          <a:xfrm>
            <a:off x="3623982" y="365125"/>
            <a:ext cx="7729818" cy="1325563"/>
          </a:xfrm>
        </p:spPr>
        <p:txBody>
          <a:bodyPr/>
          <a:lstStyle/>
          <a:p>
            <a:r>
              <a:rPr lang="fr-FR" b="1" dirty="0" smtClean="0">
                <a:solidFill>
                  <a:schemeClr val="bg1"/>
                </a:solidFill>
              </a:rPr>
              <a:t>EEN TOPIC  </a:t>
            </a:r>
            <a:r>
              <a:rPr lang="fr-FR" sz="2000" b="1" dirty="0" smtClean="0">
                <a:solidFill>
                  <a:schemeClr val="bg1"/>
                </a:solidFill>
              </a:rPr>
              <a:t>www.een-topic.fr</a:t>
            </a:r>
            <a:endParaRPr lang="fr-FR" sz="2000" b="1" dirty="0">
              <a:solidFill>
                <a:schemeClr val="bg1"/>
              </a:solidFill>
            </a:endParaRPr>
          </a:p>
        </p:txBody>
      </p:sp>
      <p:sp>
        <p:nvSpPr>
          <p:cNvPr id="6" name="Espace réservé du contenu 2"/>
          <p:cNvSpPr txBox="1">
            <a:spLocks/>
          </p:cNvSpPr>
          <p:nvPr/>
        </p:nvSpPr>
        <p:spPr>
          <a:xfrm>
            <a:off x="777688" y="2302200"/>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dirty="0" smtClean="0"/>
              <a:t>L’ADECAL Technopole est membre du réseau EEN au sein du consortium TOPIC piloté par le CCCIP depuis 2015. </a:t>
            </a:r>
          </a:p>
          <a:p>
            <a:pPr marL="0" indent="0">
              <a:buFont typeface="Arial" panose="020B0604020202020204" pitchFamily="34" charset="0"/>
              <a:buNone/>
            </a:pPr>
            <a:r>
              <a:rPr lang="fr-FR" dirty="0"/>
              <a:t>	</a:t>
            </a:r>
            <a:r>
              <a:rPr lang="fr-FR" smtClean="0"/>
              <a:t>- 2 à 3 </a:t>
            </a:r>
            <a:r>
              <a:rPr lang="fr-FR" dirty="0" smtClean="0"/>
              <a:t>conseillers dédiés à l’accompagnement des entreprises 	innovantes</a:t>
            </a:r>
          </a:p>
          <a:p>
            <a:r>
              <a:rPr lang="fr-FR" dirty="0" smtClean="0"/>
              <a:t>Aide et accompagnement orientés vers startups et entreprises innovantes de NC:</a:t>
            </a:r>
          </a:p>
          <a:p>
            <a:pPr lvl="1"/>
            <a:r>
              <a:rPr lang="fr-FR" dirty="0" smtClean="0"/>
              <a:t>management de l’innovation, </a:t>
            </a:r>
          </a:p>
          <a:p>
            <a:pPr lvl="1"/>
            <a:r>
              <a:rPr lang="fr-FR" dirty="0" smtClean="0"/>
              <a:t>propriété intellectuelle,</a:t>
            </a:r>
          </a:p>
          <a:p>
            <a:pPr lvl="1"/>
            <a:r>
              <a:rPr lang="fr-FR" dirty="0" smtClean="0"/>
              <a:t>Recherche de partenaires…</a:t>
            </a:r>
          </a:p>
        </p:txBody>
      </p:sp>
    </p:spTree>
    <p:extLst>
      <p:ext uri="{BB962C8B-B14F-4D97-AF65-F5344CB8AC3E}">
        <p14:creationId xmlns:p14="http://schemas.microsoft.com/office/powerpoint/2010/main" val="11638243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74058" y="2333064"/>
            <a:ext cx="10858501" cy="4289611"/>
          </a:xfrm>
        </p:spPr>
        <p:txBody>
          <a:bodyPr>
            <a:normAutofit/>
          </a:bodyPr>
          <a:lstStyle/>
          <a:p>
            <a:endParaRPr lang="fr-FR" dirty="0" smtClean="0"/>
          </a:p>
          <a:p>
            <a:pPr marL="0" indent="0">
              <a:buNone/>
            </a:pPr>
            <a:endParaRPr lang="fr-FR" dirty="0" smtClean="0"/>
          </a:p>
          <a:p>
            <a:endParaRPr lang="fr-FR" dirty="0"/>
          </a:p>
        </p:txBody>
      </p:sp>
      <p:pic>
        <p:nvPicPr>
          <p:cNvPr id="4" name="Image 3"/>
          <p:cNvPicPr>
            <a:picLocks noChangeAspect="1"/>
          </p:cNvPicPr>
          <p:nvPr/>
        </p:nvPicPr>
        <p:blipFill>
          <a:blip r:embed="rId2"/>
          <a:stretch>
            <a:fillRect/>
          </a:stretch>
        </p:blipFill>
        <p:spPr>
          <a:xfrm>
            <a:off x="57388" y="0"/>
            <a:ext cx="12077223" cy="2176461"/>
          </a:xfrm>
          <a:prstGeom prst="rect">
            <a:avLst/>
          </a:prstGeom>
        </p:spPr>
      </p:pic>
      <p:sp>
        <p:nvSpPr>
          <p:cNvPr id="5" name="Titre 4"/>
          <p:cNvSpPr>
            <a:spLocks noGrp="1"/>
          </p:cNvSpPr>
          <p:nvPr>
            <p:ph type="title"/>
          </p:nvPr>
        </p:nvSpPr>
        <p:spPr>
          <a:xfrm>
            <a:off x="3623982" y="365125"/>
            <a:ext cx="7729818" cy="1325563"/>
          </a:xfrm>
        </p:spPr>
        <p:txBody>
          <a:bodyPr/>
          <a:lstStyle/>
          <a:p>
            <a:r>
              <a:rPr lang="fr-FR" b="1" dirty="0" smtClean="0">
                <a:solidFill>
                  <a:schemeClr val="bg1"/>
                </a:solidFill>
              </a:rPr>
              <a:t>EEN TOPIC  </a:t>
            </a:r>
            <a:r>
              <a:rPr lang="fr-FR" sz="2000" b="1" dirty="0" smtClean="0">
                <a:solidFill>
                  <a:schemeClr val="bg1"/>
                </a:solidFill>
              </a:rPr>
              <a:t>www.een-topic.fr</a:t>
            </a:r>
            <a:endParaRPr lang="fr-FR" sz="2000" b="1" dirty="0">
              <a:solidFill>
                <a:schemeClr val="bg1"/>
              </a:solidFill>
            </a:endParaRPr>
          </a:p>
        </p:txBody>
      </p:sp>
      <p:sp>
        <p:nvSpPr>
          <p:cNvPr id="6" name="Espace réservé du contenu 2"/>
          <p:cNvSpPr txBox="1">
            <a:spLocks/>
          </p:cNvSpPr>
          <p:nvPr/>
        </p:nvSpPr>
        <p:spPr>
          <a:xfrm>
            <a:off x="777688" y="2302200"/>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dirty="0" smtClean="0"/>
              <a:t>Aide et accompagnement orientés vers startups et entreprises innovantes de NC </a:t>
            </a:r>
            <a:r>
              <a:rPr lang="fr-FR" u="sng" dirty="0" smtClean="0"/>
              <a:t>via le soutien du consortium</a:t>
            </a:r>
            <a:r>
              <a:rPr lang="fr-FR" dirty="0" smtClean="0"/>
              <a:t>:</a:t>
            </a:r>
          </a:p>
          <a:p>
            <a:pPr marL="0" indent="0">
              <a:buNone/>
            </a:pPr>
            <a:endParaRPr lang="fr-FR" dirty="0" smtClean="0"/>
          </a:p>
          <a:p>
            <a:pPr lvl="1"/>
            <a:r>
              <a:rPr lang="fr-FR" dirty="0" smtClean="0"/>
              <a:t>règlementation UE et FR (via la CCIP principalement), </a:t>
            </a:r>
          </a:p>
          <a:p>
            <a:pPr marL="457200" lvl="1" indent="0">
              <a:buNone/>
            </a:pPr>
            <a:endParaRPr lang="fr-FR" dirty="0" smtClean="0"/>
          </a:p>
          <a:p>
            <a:pPr lvl="1"/>
            <a:r>
              <a:rPr lang="fr-FR" dirty="0" smtClean="0"/>
              <a:t>identification de partenaires commerciaux, technologiques et/ou de R&amp;D et financier (en lien avec le réseau et consortium)…</a:t>
            </a:r>
          </a:p>
        </p:txBody>
      </p:sp>
    </p:spTree>
    <p:extLst>
      <p:ext uri="{BB962C8B-B14F-4D97-AF65-F5344CB8AC3E}">
        <p14:creationId xmlns:p14="http://schemas.microsoft.com/office/powerpoint/2010/main" val="26733197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95299" y="2363927"/>
            <a:ext cx="10858501" cy="4289611"/>
          </a:xfrm>
        </p:spPr>
        <p:txBody>
          <a:bodyPr>
            <a:normAutofit/>
          </a:bodyPr>
          <a:lstStyle/>
          <a:p>
            <a:pPr marL="0" indent="0" algn="just">
              <a:buNone/>
            </a:pPr>
            <a:r>
              <a:rPr lang="fr-FR" dirty="0" smtClean="0"/>
              <a:t>Bilan </a:t>
            </a:r>
            <a:r>
              <a:rPr lang="fr-FR" dirty="0"/>
              <a:t>de l’accompagnement EEN </a:t>
            </a:r>
            <a:r>
              <a:rPr lang="fr-FR" dirty="0" smtClean="0"/>
              <a:t>1</a:t>
            </a:r>
            <a:r>
              <a:rPr lang="fr-FR" baseline="30000" dirty="0" smtClean="0"/>
              <a:t>er</a:t>
            </a:r>
            <a:r>
              <a:rPr lang="fr-FR" dirty="0" smtClean="0"/>
              <a:t> trimestre 2021 pour </a:t>
            </a:r>
            <a:r>
              <a:rPr lang="fr-FR" dirty="0"/>
              <a:t>la Nouvelle-Calédonie: </a:t>
            </a:r>
          </a:p>
          <a:p>
            <a:pPr algn="just"/>
            <a:endParaRPr lang="fr-FR" dirty="0"/>
          </a:p>
          <a:p>
            <a:pPr lvl="1" algn="just"/>
            <a:r>
              <a:rPr lang="fr-FR" dirty="0"/>
              <a:t>Plus de 60 entreprises/porteurs de projets  ont bénéficié d’un appui individuel, </a:t>
            </a:r>
          </a:p>
          <a:p>
            <a:pPr marL="457200" lvl="1" indent="0" algn="just">
              <a:buNone/>
            </a:pPr>
            <a:endParaRPr lang="fr-FR" dirty="0"/>
          </a:p>
          <a:p>
            <a:pPr lvl="1" algn="just"/>
            <a:r>
              <a:rPr lang="fr-FR" dirty="0"/>
              <a:t>Une vingtaine ont concrétisé un partenariat ou validé une étape clé dans leur développement (financier, commercial, partenariats techno. brevets FR et UE..) </a:t>
            </a:r>
          </a:p>
          <a:p>
            <a:pPr marL="457200" lvl="1" indent="0" algn="just">
              <a:buNone/>
            </a:pPr>
            <a:endParaRPr lang="fr-FR" dirty="0"/>
          </a:p>
          <a:p>
            <a:pPr lvl="1" algn="just"/>
            <a:r>
              <a:rPr lang="fr-FR" dirty="0"/>
              <a:t>information/communication  sur le réseau EEN et ses activités délivré au cours de sessions spécifiques à diverses cibles</a:t>
            </a:r>
          </a:p>
          <a:p>
            <a:pPr marL="0" indent="0">
              <a:buNone/>
            </a:pPr>
            <a:endParaRPr lang="fr-FR" dirty="0" smtClean="0"/>
          </a:p>
          <a:p>
            <a:endParaRPr lang="fr-FR" dirty="0"/>
          </a:p>
        </p:txBody>
      </p:sp>
      <p:pic>
        <p:nvPicPr>
          <p:cNvPr id="4" name="Image 3"/>
          <p:cNvPicPr>
            <a:picLocks noChangeAspect="1"/>
          </p:cNvPicPr>
          <p:nvPr/>
        </p:nvPicPr>
        <p:blipFill>
          <a:blip r:embed="rId2"/>
          <a:stretch>
            <a:fillRect/>
          </a:stretch>
        </p:blipFill>
        <p:spPr>
          <a:xfrm>
            <a:off x="57388" y="0"/>
            <a:ext cx="12077223" cy="2176461"/>
          </a:xfrm>
          <a:prstGeom prst="rect">
            <a:avLst/>
          </a:prstGeom>
        </p:spPr>
      </p:pic>
      <p:sp>
        <p:nvSpPr>
          <p:cNvPr id="5" name="Titre 4"/>
          <p:cNvSpPr>
            <a:spLocks noGrp="1"/>
          </p:cNvSpPr>
          <p:nvPr>
            <p:ph type="title"/>
          </p:nvPr>
        </p:nvSpPr>
        <p:spPr>
          <a:xfrm>
            <a:off x="3623982" y="365125"/>
            <a:ext cx="7729818" cy="1325563"/>
          </a:xfrm>
        </p:spPr>
        <p:txBody>
          <a:bodyPr/>
          <a:lstStyle/>
          <a:p>
            <a:r>
              <a:rPr lang="fr-FR" b="1" dirty="0" smtClean="0">
                <a:solidFill>
                  <a:schemeClr val="bg1"/>
                </a:solidFill>
              </a:rPr>
              <a:t>EEN TOPIC  </a:t>
            </a:r>
            <a:r>
              <a:rPr lang="fr-FR" sz="2000" b="1" dirty="0" smtClean="0">
                <a:solidFill>
                  <a:schemeClr val="bg1"/>
                </a:solidFill>
              </a:rPr>
              <a:t>www.een-topic.fr</a:t>
            </a:r>
            <a:endParaRPr lang="fr-FR" sz="2000" b="1" dirty="0">
              <a:solidFill>
                <a:schemeClr val="bg1"/>
              </a:solidFill>
            </a:endParaRPr>
          </a:p>
        </p:txBody>
      </p:sp>
      <p:sp>
        <p:nvSpPr>
          <p:cNvPr id="6" name="Espace réservé du contenu 2"/>
          <p:cNvSpPr txBox="1">
            <a:spLocks/>
          </p:cNvSpPr>
          <p:nvPr/>
        </p:nvSpPr>
        <p:spPr>
          <a:xfrm>
            <a:off x="777688" y="2302200"/>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fr-FR" dirty="0" smtClean="0"/>
          </a:p>
        </p:txBody>
      </p:sp>
    </p:spTree>
    <p:extLst>
      <p:ext uri="{BB962C8B-B14F-4D97-AF65-F5344CB8AC3E}">
        <p14:creationId xmlns:p14="http://schemas.microsoft.com/office/powerpoint/2010/main" val="4043404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74058" y="2333064"/>
            <a:ext cx="10858501" cy="4289611"/>
          </a:xfrm>
        </p:spPr>
        <p:txBody>
          <a:bodyPr>
            <a:normAutofit/>
          </a:bodyPr>
          <a:lstStyle/>
          <a:p>
            <a:endParaRPr lang="fr-FR" dirty="0" smtClean="0"/>
          </a:p>
          <a:p>
            <a:pPr marL="0" indent="0">
              <a:buNone/>
            </a:pPr>
            <a:endParaRPr lang="fr-FR" dirty="0" smtClean="0"/>
          </a:p>
          <a:p>
            <a:endParaRPr lang="fr-FR" dirty="0"/>
          </a:p>
        </p:txBody>
      </p:sp>
      <p:pic>
        <p:nvPicPr>
          <p:cNvPr id="4" name="Image 3"/>
          <p:cNvPicPr>
            <a:picLocks noChangeAspect="1"/>
          </p:cNvPicPr>
          <p:nvPr/>
        </p:nvPicPr>
        <p:blipFill>
          <a:blip r:embed="rId2"/>
          <a:stretch>
            <a:fillRect/>
          </a:stretch>
        </p:blipFill>
        <p:spPr>
          <a:xfrm>
            <a:off x="-3124" y="94876"/>
            <a:ext cx="12077223" cy="2176461"/>
          </a:xfrm>
          <a:prstGeom prst="rect">
            <a:avLst/>
          </a:prstGeom>
        </p:spPr>
      </p:pic>
      <p:sp>
        <p:nvSpPr>
          <p:cNvPr id="6" name="Espace réservé du contenu 2"/>
          <p:cNvSpPr txBox="1">
            <a:spLocks/>
          </p:cNvSpPr>
          <p:nvPr/>
        </p:nvSpPr>
        <p:spPr>
          <a:xfrm>
            <a:off x="777688" y="2302200"/>
            <a:ext cx="10515600" cy="435133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dirty="0" smtClean="0"/>
              <a:t>Projections 2022 et au delà: </a:t>
            </a:r>
          </a:p>
          <a:p>
            <a:endParaRPr lang="fr-FR" dirty="0" smtClean="0"/>
          </a:p>
          <a:p>
            <a:pPr lvl="1"/>
            <a:r>
              <a:rPr lang="fr-FR" dirty="0" smtClean="0"/>
              <a:t> accroître les partenariats et l’accès aux outils de financement à l’innovation notamment « l’Instrument PME », « </a:t>
            </a:r>
            <a:r>
              <a:rPr lang="fr-FR" dirty="0" err="1" smtClean="0"/>
              <a:t>Fast</a:t>
            </a:r>
            <a:r>
              <a:rPr lang="fr-FR" dirty="0" smtClean="0"/>
              <a:t> </a:t>
            </a:r>
            <a:r>
              <a:rPr lang="fr-FR" dirty="0" err="1" smtClean="0"/>
              <a:t>Track</a:t>
            </a:r>
            <a:r>
              <a:rPr lang="fr-FR" dirty="0" smtClean="0"/>
              <a:t> to Innovation », « </a:t>
            </a:r>
            <a:r>
              <a:rPr lang="fr-FR" dirty="0" err="1" smtClean="0"/>
              <a:t>Eurostars</a:t>
            </a:r>
            <a:r>
              <a:rPr lang="fr-FR" dirty="0" smtClean="0"/>
              <a:t> »… </a:t>
            </a:r>
          </a:p>
          <a:p>
            <a:pPr lvl="1"/>
            <a:endParaRPr lang="fr-FR" dirty="0"/>
          </a:p>
          <a:p>
            <a:pPr lvl="1"/>
            <a:r>
              <a:rPr lang="fr-FR" dirty="0" smtClean="0"/>
              <a:t>Identifier les possibilités de financements UE pour les startups à fort potentiel dans le cadre du nouveau programme Horizon Europe et COSME (2021-2027)</a:t>
            </a:r>
          </a:p>
          <a:p>
            <a:pPr lvl="1"/>
            <a:endParaRPr lang="fr-FR" dirty="0" smtClean="0"/>
          </a:p>
          <a:p>
            <a:pPr lvl="1"/>
            <a:r>
              <a:rPr lang="fr-FR" dirty="0" smtClean="0"/>
              <a:t>Ouverture à des entreprises dans des secteurs plus conventionnels mais à fort potentiel à l’international (agroalimentaire par exemple).</a:t>
            </a:r>
          </a:p>
          <a:p>
            <a:pPr marL="457200" lvl="1" indent="0">
              <a:buNone/>
            </a:pPr>
            <a:endParaRPr lang="fr-FR" sz="2600" dirty="0"/>
          </a:p>
          <a:p>
            <a:pPr lvl="1"/>
            <a:r>
              <a:rPr lang="fr-FR" sz="2600" dirty="0"/>
              <a:t>Participer à l’offre portée par la CCIP pour le prochain call 2022-2025</a:t>
            </a:r>
          </a:p>
          <a:p>
            <a:pPr lvl="1"/>
            <a:endParaRPr lang="fr-FR" dirty="0" smtClean="0"/>
          </a:p>
          <a:p>
            <a:pPr lvl="1"/>
            <a:endParaRPr lang="fr-FR" dirty="0"/>
          </a:p>
        </p:txBody>
      </p:sp>
      <p:sp>
        <p:nvSpPr>
          <p:cNvPr id="7" name="Titre 6"/>
          <p:cNvSpPr>
            <a:spLocks noGrp="1"/>
          </p:cNvSpPr>
          <p:nvPr>
            <p:ph type="title"/>
          </p:nvPr>
        </p:nvSpPr>
        <p:spPr>
          <a:xfrm>
            <a:off x="3702866" y="747716"/>
            <a:ext cx="7650933" cy="535531"/>
          </a:xfrm>
          <a:prstGeom prst="rect">
            <a:avLst/>
          </a:prstGeom>
        </p:spPr>
        <p:txBody>
          <a:bodyPr wrap="square">
            <a:spAutoFit/>
          </a:bodyPr>
          <a:lstStyle/>
          <a:p>
            <a:r>
              <a:rPr lang="fr-FR" sz="3200" dirty="0">
                <a:solidFill>
                  <a:schemeClr val="bg1"/>
                </a:solidFill>
              </a:rPr>
              <a:t>NOUVEAUX OBJECTIFS </a:t>
            </a:r>
            <a:r>
              <a:rPr lang="fr-FR" sz="3200" dirty="0" smtClean="0">
                <a:solidFill>
                  <a:schemeClr val="bg1"/>
                </a:solidFill>
              </a:rPr>
              <a:t>EEN 2022-2025</a:t>
            </a:r>
          </a:p>
        </p:txBody>
      </p:sp>
    </p:spTree>
    <p:extLst>
      <p:ext uri="{BB962C8B-B14F-4D97-AF65-F5344CB8AC3E}">
        <p14:creationId xmlns:p14="http://schemas.microsoft.com/office/powerpoint/2010/main" val="17256636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74320" y="2148840"/>
            <a:ext cx="11559539" cy="4297680"/>
          </a:xfrm>
        </p:spPr>
        <p:txBody>
          <a:bodyPr>
            <a:normAutofit/>
          </a:bodyPr>
          <a:lstStyle/>
          <a:p>
            <a:pPr algn="just"/>
            <a:endParaRPr lang="fr-FR" dirty="0" smtClean="0">
              <a:solidFill>
                <a:schemeClr val="accent1"/>
              </a:solidFill>
            </a:endParaRPr>
          </a:p>
          <a:p>
            <a:pPr algn="just"/>
            <a:r>
              <a:rPr lang="fr-FR" dirty="0" smtClean="0"/>
              <a:t>Priorités du prochain call 2022-2025 en plus des 4 piliers initiaux : accompagnement des entreprises à la reprise économique post Covid-19 sur la base d’une triple transition,</a:t>
            </a:r>
          </a:p>
          <a:p>
            <a:pPr algn="just"/>
            <a:r>
              <a:rPr lang="fr-FR" dirty="0"/>
              <a:t>	</a:t>
            </a:r>
            <a:r>
              <a:rPr lang="fr-FR" dirty="0" smtClean="0"/>
              <a:t>1- environnementale et sociale durable, </a:t>
            </a:r>
          </a:p>
          <a:p>
            <a:pPr algn="just"/>
            <a:r>
              <a:rPr lang="fr-FR" dirty="0"/>
              <a:t>	</a:t>
            </a:r>
            <a:r>
              <a:rPr lang="fr-FR" dirty="0" smtClean="0"/>
              <a:t>2- digitale </a:t>
            </a:r>
          </a:p>
          <a:p>
            <a:pPr algn="just"/>
            <a:r>
              <a:rPr lang="fr-FR" dirty="0"/>
              <a:t>	</a:t>
            </a:r>
            <a:r>
              <a:rPr lang="fr-FR" dirty="0" smtClean="0"/>
              <a:t>3- une meilleure résilience, </a:t>
            </a:r>
          </a:p>
          <a:p>
            <a:pPr algn="just"/>
            <a:r>
              <a:rPr lang="fr-FR" dirty="0" smtClean="0"/>
              <a:t>Préparation en cours de l’offre portée par la CCIP avec partenaires TOPIC, dépôt de l’offre en aout 2021, démarrage janvier 2022 pour 3,5 ans pour les consortiums retenus. Contribution annuelle de l’UE aux partenaires, identique à l’effort de la période 2015-2021</a:t>
            </a:r>
            <a:r>
              <a:rPr lang="fr-FR" dirty="0" smtClean="0">
                <a:solidFill>
                  <a:schemeClr val="accent1"/>
                </a:solidFill>
              </a:rPr>
              <a:t>.</a:t>
            </a:r>
          </a:p>
          <a:p>
            <a:pPr algn="just"/>
            <a:endParaRPr lang="fr-FR" dirty="0" smtClean="0">
              <a:solidFill>
                <a:schemeClr val="accent1"/>
              </a:solidFill>
            </a:endParaRPr>
          </a:p>
        </p:txBody>
      </p:sp>
      <p:pic>
        <p:nvPicPr>
          <p:cNvPr id="4" name="Image 3"/>
          <p:cNvPicPr>
            <a:picLocks noChangeAspect="1"/>
          </p:cNvPicPr>
          <p:nvPr/>
        </p:nvPicPr>
        <p:blipFill>
          <a:blip r:embed="rId2"/>
          <a:stretch>
            <a:fillRect/>
          </a:stretch>
        </p:blipFill>
        <p:spPr>
          <a:xfrm>
            <a:off x="59942" y="0"/>
            <a:ext cx="12083319" cy="2017951"/>
          </a:xfrm>
          <a:prstGeom prst="rect">
            <a:avLst/>
          </a:prstGeom>
        </p:spPr>
      </p:pic>
      <p:sp>
        <p:nvSpPr>
          <p:cNvPr id="5" name="Rectangle 4"/>
          <p:cNvSpPr/>
          <p:nvPr/>
        </p:nvSpPr>
        <p:spPr>
          <a:xfrm>
            <a:off x="3350641" y="424200"/>
            <a:ext cx="6577185" cy="584775"/>
          </a:xfrm>
          <a:prstGeom prst="rect">
            <a:avLst/>
          </a:prstGeom>
        </p:spPr>
        <p:txBody>
          <a:bodyPr wrap="none">
            <a:spAutoFit/>
          </a:bodyPr>
          <a:lstStyle/>
          <a:p>
            <a:r>
              <a:rPr lang="fr-FR" sz="3200" dirty="0">
                <a:solidFill>
                  <a:schemeClr val="bg1"/>
                </a:solidFill>
              </a:rPr>
              <a:t>NOUVEAUX OBJECTIFS </a:t>
            </a:r>
            <a:r>
              <a:rPr lang="fr-FR" sz="3200" dirty="0" smtClean="0">
                <a:solidFill>
                  <a:schemeClr val="bg1"/>
                </a:solidFill>
              </a:rPr>
              <a:t>EEN 2022-2025</a:t>
            </a:r>
          </a:p>
        </p:txBody>
      </p:sp>
    </p:spTree>
    <p:extLst>
      <p:ext uri="{BB962C8B-B14F-4D97-AF65-F5344CB8AC3E}">
        <p14:creationId xmlns:p14="http://schemas.microsoft.com/office/powerpoint/2010/main" val="138482551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6D64D2EA8A1AE4D81D08D8DF0A5D0FE" ma:contentTypeVersion="12" ma:contentTypeDescription="Crée un document." ma:contentTypeScope="" ma:versionID="103399c8872aaa11b9fa1ddef27c63ab">
  <xsd:schema xmlns:xsd="http://www.w3.org/2001/XMLSchema" xmlns:xs="http://www.w3.org/2001/XMLSchema" xmlns:p="http://schemas.microsoft.com/office/2006/metadata/properties" xmlns:ns2="a742f9e1-92ba-49ac-9663-a21db529c9de" xmlns:ns3="9b0dcb9b-57ba-456b-8078-be5a9406b89c" targetNamespace="http://schemas.microsoft.com/office/2006/metadata/properties" ma:root="true" ma:fieldsID="50ae87af0665cfed2a21917d0b2aca55" ns2:_="" ns3:_="">
    <xsd:import namespace="a742f9e1-92ba-49ac-9663-a21db529c9de"/>
    <xsd:import namespace="9b0dcb9b-57ba-456b-8078-be5a9406b89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42f9e1-92ba-49ac-9663-a21db529c9d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0dcb9b-57ba-456b-8078-be5a9406b89c" elementFormDefault="qualified">
    <xsd:import namespace="http://schemas.microsoft.com/office/2006/documentManagement/types"/>
    <xsd:import namespace="http://schemas.microsoft.com/office/infopath/2007/PartnerControls"/>
    <xsd:element name="SharedWithUsers" ma:index="14"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CB4CEF6-CFDA-46DA-B888-53F75F6E63E2}"/>
</file>

<file path=customXml/itemProps2.xml><?xml version="1.0" encoding="utf-8"?>
<ds:datastoreItem xmlns:ds="http://schemas.openxmlformats.org/officeDocument/2006/customXml" ds:itemID="{8E6E0F14-E3AD-45EA-839D-70FE39F40D5A}"/>
</file>

<file path=customXml/itemProps3.xml><?xml version="1.0" encoding="utf-8"?>
<ds:datastoreItem xmlns:ds="http://schemas.openxmlformats.org/officeDocument/2006/customXml" ds:itemID="{839CAB00-A68F-46FD-900C-E6525487318F}"/>
</file>

<file path=docProps/app.xml><?xml version="1.0" encoding="utf-8"?>
<Properties xmlns="http://schemas.openxmlformats.org/officeDocument/2006/extended-properties" xmlns:vt="http://schemas.openxmlformats.org/officeDocument/2006/docPropsVTypes">
  <TotalTime>17804</TotalTime>
  <Words>398</Words>
  <Application>Microsoft Office PowerPoint</Application>
  <PresentationFormat>Grand écran</PresentationFormat>
  <Paragraphs>70</Paragraphs>
  <Slides>10</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Calibri</vt:lpstr>
      <vt:lpstr>Calibri Light</vt:lpstr>
      <vt:lpstr>Thème Office</vt:lpstr>
      <vt:lpstr>Enterprise Europe Network</vt:lpstr>
      <vt:lpstr>Le Réseau et son rôle</vt:lpstr>
      <vt:lpstr>Le Réseau et son rôle</vt:lpstr>
      <vt:lpstr>EEN TOPIC </vt:lpstr>
      <vt:lpstr>EEN TOPIC  www.een-topic.fr</vt:lpstr>
      <vt:lpstr>EEN TOPIC  www.een-topic.fr</vt:lpstr>
      <vt:lpstr>EEN TOPIC  www.een-topic.fr</vt:lpstr>
      <vt:lpstr>NOUVEAUX OBJECTIFS EEN 2022-2025</vt:lpstr>
      <vt:lpstr>Présentation PowerPoint</vt:lpstr>
      <vt:lpstr>EEN TOPIC  www.een-topic.fr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EEN</dc:title>
  <dc:creator>doriane sanchez-lebris</dc:creator>
  <cp:lastModifiedBy>Doriane</cp:lastModifiedBy>
  <cp:revision>21</cp:revision>
  <cp:lastPrinted>2018-12-06T00:53:30Z</cp:lastPrinted>
  <dcterms:created xsi:type="dcterms:W3CDTF">2018-12-05T20:33:01Z</dcterms:created>
  <dcterms:modified xsi:type="dcterms:W3CDTF">2021-05-31T06:04:21Z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0x01010026D64D2EA8A1AE4D81D08D8DF0A5D0FE</vt:lpwstr>
  </property>
</Properties>
</file>