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65" r:id="rId7"/>
    <p:sldId id="266" r:id="rId8"/>
    <p:sldId id="260" r:id="rId9"/>
    <p:sldId id="269" r:id="rId10"/>
    <p:sldId id="264" r:id="rId11"/>
    <p:sldId id="262" r:id="rId12"/>
    <p:sldId id="267" r:id="rId13"/>
    <p:sldId id="268" r:id="rId14"/>
    <p:sldId id="261" r:id="rId15"/>
  </p:sldIdLst>
  <p:sldSz cx="12192000" cy="6858000"/>
  <p:notesSz cx="9872663" cy="67976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6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155" cy="341064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592224" y="0"/>
            <a:ext cx="4278155" cy="341064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r">
              <a:defRPr sz="1200"/>
            </a:lvl1pPr>
          </a:lstStyle>
          <a:p>
            <a:fld id="{E3993F63-6352-4EB7-891A-40E76885E2A3}" type="datetimeFigureOut">
              <a:rPr lang="fr-FR" smtClean="0"/>
              <a:t>03/06/2021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456613"/>
            <a:ext cx="4278155" cy="341063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592224" y="6456613"/>
            <a:ext cx="4278155" cy="341063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r">
              <a:defRPr sz="1200"/>
            </a:lvl1pPr>
          </a:lstStyle>
          <a:p>
            <a:fld id="{F4960526-A994-40CF-B01D-5872DFBA9A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8245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155" cy="341064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592224" y="0"/>
            <a:ext cx="4278155" cy="341064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r">
              <a:defRPr sz="1200"/>
            </a:lvl1pPr>
          </a:lstStyle>
          <a:p>
            <a:fld id="{AEB873E8-E39C-43E9-BDAD-38DF60A52A9F}" type="datetimeFigureOut">
              <a:rPr lang="fr-FR" smtClean="0"/>
              <a:t>03/06/2021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898775" y="849313"/>
            <a:ext cx="4075113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15" tIns="45907" rIns="91815" bIns="45907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87267" y="3271382"/>
            <a:ext cx="7898130" cy="2676585"/>
          </a:xfrm>
          <a:prstGeom prst="rect">
            <a:avLst/>
          </a:prstGeom>
        </p:spPr>
        <p:txBody>
          <a:bodyPr vert="horz" lIns="91815" tIns="45907" rIns="91815" bIns="45907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456613"/>
            <a:ext cx="4278155" cy="341063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592224" y="6456613"/>
            <a:ext cx="4278155" cy="341063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r">
              <a:defRPr sz="1200"/>
            </a:lvl1pPr>
          </a:lstStyle>
          <a:p>
            <a:fld id="{A1A6E028-B79B-442F-8921-94E5073538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2743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9A2-653A-4988-A9EE-2952252FFCE3}" type="datetimeFigureOut">
              <a:rPr lang="fr-FR" smtClean="0"/>
              <a:t>03/06/2021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EF-E679-41B5-85F5-25BEEAE4E1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157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9A2-653A-4988-A9EE-2952252FFCE3}" type="datetimeFigureOut">
              <a:rPr lang="fr-FR" smtClean="0"/>
              <a:t>03/06/2021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EF-E679-41B5-85F5-25BEEAE4E1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884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9A2-653A-4988-A9EE-2952252FFCE3}" type="datetimeFigureOut">
              <a:rPr lang="fr-FR" smtClean="0"/>
              <a:t>03/06/2021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EF-E679-41B5-85F5-25BEEAE4E1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9835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9A2-653A-4988-A9EE-2952252FFCE3}" type="datetimeFigureOut">
              <a:rPr lang="fr-FR" smtClean="0"/>
              <a:t>03/06/2021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EF-E679-41B5-85F5-25BEEAE4E1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0433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9A2-653A-4988-A9EE-2952252FFCE3}" type="datetimeFigureOut">
              <a:rPr lang="fr-FR" smtClean="0"/>
              <a:t>03/06/2021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EF-E679-41B5-85F5-25BEEAE4E1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57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9A2-653A-4988-A9EE-2952252FFCE3}" type="datetimeFigureOut">
              <a:rPr lang="fr-FR" smtClean="0"/>
              <a:t>03/06/2021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EF-E679-41B5-85F5-25BEEAE4E1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627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9A2-653A-4988-A9EE-2952252FFCE3}" type="datetimeFigureOut">
              <a:rPr lang="fr-FR" smtClean="0"/>
              <a:t>03/06/2021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EF-E679-41B5-85F5-25BEEAE4E1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603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9A2-653A-4988-A9EE-2952252FFCE3}" type="datetimeFigureOut">
              <a:rPr lang="fr-FR" smtClean="0"/>
              <a:t>03/06/2021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EF-E679-41B5-85F5-25BEEAE4E1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1531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9A2-653A-4988-A9EE-2952252FFCE3}" type="datetimeFigureOut">
              <a:rPr lang="fr-FR" smtClean="0"/>
              <a:t>03/06/2021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EF-E679-41B5-85F5-25BEEAE4E1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152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9A2-653A-4988-A9EE-2952252FFCE3}" type="datetimeFigureOut">
              <a:rPr lang="fr-FR" smtClean="0"/>
              <a:t>03/06/2021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EF-E679-41B5-85F5-25BEEAE4E1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48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9A2-653A-4988-A9EE-2952252FFCE3}" type="datetimeFigureOut">
              <a:rPr lang="fr-FR" smtClean="0"/>
              <a:t>03/06/2021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9DEF-E679-41B5-85F5-25BEEAE4E1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14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179A2-653A-4988-A9EE-2952252FFCE3}" type="datetimeFigureOut">
              <a:rPr lang="fr-FR" smtClean="0"/>
              <a:t>03/06/2021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9DEF-E679-41B5-85F5-25BEEAE4E1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4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4090" y="2386852"/>
            <a:ext cx="9144000" cy="732865"/>
          </a:xfrm>
        </p:spPr>
        <p:txBody>
          <a:bodyPr>
            <a:normAutofit fontScale="90000"/>
          </a:bodyPr>
          <a:lstStyle/>
          <a:p>
            <a:r>
              <a:rPr lang="fr-FR" dirty="0"/>
              <a:t>Enterprise Europe Network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24536" y="3119717"/>
            <a:ext cx="9453282" cy="181423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A network designed to inform and advise on EU issues (regulations, funding, etc.), to encourage the participation of high-potential SMEs in European R&amp;D </a:t>
            </a:r>
            <a:r>
              <a:rPr lang="en-US" dirty="0" err="1"/>
              <a:t>programmes</a:t>
            </a:r>
            <a:r>
              <a:rPr lang="en-US" dirty="0"/>
              <a:t>, and to help them find partners and develop their activities in more than 60 countries.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36" y="87404"/>
            <a:ext cx="12077708" cy="217170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7901" y="5124450"/>
            <a:ext cx="2638425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58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74320" y="2148840"/>
            <a:ext cx="11559539" cy="429768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Priorities </a:t>
            </a:r>
            <a:r>
              <a:rPr lang="en-US" dirty="0"/>
              <a:t>of the next call 2022-2025 in addition to the 4 initial pillars: support for companies in the post-Covid-19 economic recovery on the basis of a triple transition,</a:t>
            </a:r>
            <a:endParaRPr lang="fr-FR" dirty="0"/>
          </a:p>
          <a:p>
            <a:pPr algn="just"/>
            <a:r>
              <a:rPr lang="fr-FR" dirty="0"/>
              <a:t>	1- </a:t>
            </a:r>
            <a:r>
              <a:rPr lang="fr-FR" dirty="0" err="1"/>
              <a:t>environmental</a:t>
            </a:r>
            <a:r>
              <a:rPr lang="fr-FR" dirty="0"/>
              <a:t> and social </a:t>
            </a:r>
            <a:r>
              <a:rPr lang="fr-FR" dirty="0" err="1"/>
              <a:t>sustainability</a:t>
            </a:r>
            <a:r>
              <a:rPr lang="fr-FR" dirty="0"/>
              <a:t>, </a:t>
            </a:r>
          </a:p>
          <a:p>
            <a:pPr algn="just"/>
            <a:r>
              <a:rPr lang="fr-FR" dirty="0"/>
              <a:t>	2- digital</a:t>
            </a:r>
          </a:p>
          <a:p>
            <a:pPr algn="just"/>
            <a:r>
              <a:rPr lang="fr-FR" dirty="0"/>
              <a:t>	3- </a:t>
            </a:r>
            <a:r>
              <a:rPr lang="fr-FR" dirty="0" err="1"/>
              <a:t>better</a:t>
            </a:r>
            <a:r>
              <a:rPr lang="fr-FR" dirty="0"/>
              <a:t> </a:t>
            </a:r>
            <a:r>
              <a:rPr lang="fr-FR" dirty="0" err="1"/>
              <a:t>resilience</a:t>
            </a:r>
            <a:r>
              <a:rPr lang="fr-FR" dirty="0" smtClean="0"/>
              <a:t>,</a:t>
            </a:r>
          </a:p>
          <a:p>
            <a:pPr algn="just"/>
            <a:endParaRPr lang="fr-FR" dirty="0"/>
          </a:p>
          <a:p>
            <a:pPr algn="just"/>
            <a:r>
              <a:rPr lang="en-US" dirty="0"/>
              <a:t>Preparation of the offer led by the CCIP with TOPIC partners underway, submission of the offer in August </a:t>
            </a:r>
            <a:r>
              <a:rPr lang="en-US" dirty="0" smtClean="0"/>
              <a:t>2021 (possible submission in December 2021 and later in 2022), </a:t>
            </a:r>
            <a:r>
              <a:rPr lang="en-US" dirty="0"/>
              <a:t>start in January 2022 for 3.5 years for the selected consortia. Annual EU contribution to the partners, identical to the effort for the period 2015-2021</a:t>
            </a:r>
            <a:r>
              <a:rPr lang="en-US" dirty="0">
                <a:solidFill>
                  <a:schemeClr val="accent1"/>
                </a:solidFill>
              </a:rPr>
              <a:t>.</a:t>
            </a:r>
            <a:endParaRPr lang="fr-FR" dirty="0">
              <a:solidFill>
                <a:schemeClr val="accent1"/>
              </a:solidFill>
            </a:endParaRPr>
          </a:p>
          <a:p>
            <a:pPr algn="just"/>
            <a:endParaRPr lang="fr-FR" dirty="0">
              <a:solidFill>
                <a:schemeClr val="accent1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42" y="0"/>
            <a:ext cx="12083319" cy="201795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50641" y="424200"/>
            <a:ext cx="57177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NEW OBJECTIVES EEN 2022-2025</a:t>
            </a:r>
          </a:p>
        </p:txBody>
      </p:sp>
    </p:spTree>
    <p:extLst>
      <p:ext uri="{BB962C8B-B14F-4D97-AF65-F5344CB8AC3E}">
        <p14:creationId xmlns:p14="http://schemas.microsoft.com/office/powerpoint/2010/main" val="138482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88" y="0"/>
            <a:ext cx="12077223" cy="2176461"/>
          </a:xfrm>
          <a:prstGeom prst="rect">
            <a:avLst/>
          </a:prstGeom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623982" y="365125"/>
            <a:ext cx="7729818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EEN TOPIC  </a:t>
            </a:r>
            <a:r>
              <a:rPr lang="fr-FR" sz="2000" b="1" dirty="0">
                <a:solidFill>
                  <a:schemeClr val="bg1"/>
                </a:solidFill>
              </a:rPr>
              <a:t>www.een-topic.fr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777688" y="230220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fr-FR" dirty="0"/>
          </a:p>
          <a:p>
            <a:pPr marL="0" indent="0" algn="ctr">
              <a:buFont typeface="Arial" panose="020B0604020202020204" pitchFamily="34" charset="0"/>
              <a:buNone/>
            </a:pPr>
            <a:endParaRPr lang="fr-FR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Thank you for your attention</a:t>
            </a:r>
            <a:endParaRPr lang="fr-FR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err="1"/>
              <a:t>Any</a:t>
            </a:r>
            <a:r>
              <a:rPr lang="fr-FR" dirty="0"/>
              <a:t> questions?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2647" y="5422039"/>
            <a:ext cx="1432684" cy="123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4058" y="2333064"/>
            <a:ext cx="10858501" cy="4289611"/>
          </a:xfrm>
        </p:spPr>
        <p:txBody>
          <a:bodyPr>
            <a:normAutofit/>
          </a:bodyPr>
          <a:lstStyle/>
          <a:p>
            <a:r>
              <a:rPr lang="en-US" dirty="0"/>
              <a:t>3000 experts in 600 </a:t>
            </a:r>
            <a:r>
              <a:rPr lang="en-US" dirty="0" smtClean="0"/>
              <a:t>structures acting </a:t>
            </a:r>
            <a:r>
              <a:rPr lang="en-US" dirty="0"/>
              <a:t>as “One Stop </a:t>
            </a:r>
            <a:r>
              <a:rPr lang="en-US" dirty="0" smtClean="0"/>
              <a:t>Shop”  </a:t>
            </a:r>
            <a:r>
              <a:rPr lang="en-US" dirty="0"/>
              <a:t>in 60 </a:t>
            </a:r>
            <a:r>
              <a:rPr lang="en-US" dirty="0" smtClean="0"/>
              <a:t>countries, make </a:t>
            </a:r>
            <a:r>
              <a:rPr lang="en-US" dirty="0"/>
              <a:t>up this network of support for innovation and international development.</a:t>
            </a:r>
            <a:endParaRPr lang="fr-FR" dirty="0"/>
          </a:p>
          <a:p>
            <a:endParaRPr lang="fr-FR" dirty="0"/>
          </a:p>
          <a:p>
            <a:r>
              <a:rPr lang="en-US" dirty="0"/>
              <a:t>4 pillars of the network:</a:t>
            </a:r>
            <a:endParaRPr lang="fr-FR" dirty="0"/>
          </a:p>
          <a:p>
            <a:pPr lvl="1"/>
            <a:r>
              <a:rPr lang="fr-FR" dirty="0"/>
              <a:t>Single </a:t>
            </a:r>
            <a:r>
              <a:rPr lang="fr-FR" dirty="0" err="1"/>
              <a:t>market</a:t>
            </a:r>
            <a:r>
              <a:rPr lang="fr-FR" dirty="0"/>
              <a:t>, </a:t>
            </a:r>
          </a:p>
          <a:p>
            <a:pPr lvl="1"/>
            <a:r>
              <a:rPr lang="fr-FR" dirty="0"/>
              <a:t>Internationalisation,  </a:t>
            </a:r>
          </a:p>
          <a:p>
            <a:pPr lvl="1"/>
            <a:r>
              <a:rPr lang="fr-FR" dirty="0"/>
              <a:t>Access to </a:t>
            </a:r>
            <a:r>
              <a:rPr lang="fr-FR" dirty="0" err="1"/>
              <a:t>funding</a:t>
            </a:r>
            <a:r>
              <a:rPr lang="fr-FR" dirty="0"/>
              <a:t> </a:t>
            </a:r>
          </a:p>
          <a:p>
            <a:pPr lvl="1"/>
            <a:r>
              <a:rPr lang="fr-FR" dirty="0"/>
              <a:t>Innovation 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88" y="0"/>
            <a:ext cx="12077223" cy="2176461"/>
          </a:xfrm>
          <a:prstGeom prst="rect">
            <a:avLst/>
          </a:prstGeom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623982" y="365125"/>
            <a:ext cx="7729818" cy="13255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The Network and its role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35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4058" y="2333064"/>
            <a:ext cx="10858501" cy="4289611"/>
          </a:xfrm>
        </p:spPr>
        <p:txBody>
          <a:bodyPr>
            <a:normAutofit/>
          </a:bodyPr>
          <a:lstStyle/>
          <a:p>
            <a:r>
              <a:rPr lang="en-US" dirty="0"/>
              <a:t>Supported SMEs: innovative products and/or services with high potential and competitive advantages</a:t>
            </a:r>
            <a:endParaRPr lang="fr-FR" dirty="0"/>
          </a:p>
          <a:p>
            <a:r>
              <a:rPr lang="en-US" dirty="0"/>
              <a:t>Services provided: for fast growing, innovative SMEs</a:t>
            </a:r>
            <a:endParaRPr lang="fr-FR" dirty="0"/>
          </a:p>
          <a:p>
            <a:pPr lvl="2"/>
            <a:r>
              <a:rPr lang="fr-FR" dirty="0"/>
              <a:t>H</a:t>
            </a:r>
            <a:r>
              <a:rPr lang="en-US" dirty="0" err="1"/>
              <a:t>elp</a:t>
            </a:r>
            <a:r>
              <a:rPr lang="en-US" dirty="0"/>
              <a:t> in structuring the project,</a:t>
            </a:r>
            <a:endParaRPr lang="fr-FR" dirty="0"/>
          </a:p>
          <a:p>
            <a:pPr lvl="2"/>
            <a:r>
              <a:rPr lang="fr-FR" dirty="0"/>
              <a:t>Coaching in innovation management</a:t>
            </a:r>
          </a:p>
          <a:p>
            <a:pPr lvl="2"/>
            <a:r>
              <a:rPr lang="en-US" dirty="0"/>
              <a:t>Dedicated funding search, partner search, referencing, </a:t>
            </a:r>
            <a:endParaRPr lang="fr-FR" dirty="0"/>
          </a:p>
          <a:p>
            <a:pPr lvl="2"/>
            <a:r>
              <a:rPr lang="en-US" dirty="0"/>
              <a:t>Pre-market normative and regulatory review</a:t>
            </a:r>
            <a:endParaRPr lang="fr-FR" dirty="0"/>
          </a:p>
          <a:p>
            <a:pPr lvl="2"/>
            <a:r>
              <a:rPr lang="en-US" dirty="0"/>
              <a:t>Support on export markets/participation in trade fairs/professional meetings...</a:t>
            </a:r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88" y="0"/>
            <a:ext cx="12077223" cy="2176461"/>
          </a:xfrm>
          <a:prstGeom prst="rect">
            <a:avLst/>
          </a:prstGeom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623982" y="365125"/>
            <a:ext cx="7729818" cy="13255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The Network and its role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36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4058" y="2333064"/>
            <a:ext cx="10858501" cy="4289611"/>
          </a:xfrm>
        </p:spPr>
        <p:txBody>
          <a:bodyPr>
            <a:normAutofit/>
          </a:bodyPr>
          <a:lstStyle/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88" y="0"/>
            <a:ext cx="12077223" cy="2176461"/>
          </a:xfrm>
          <a:prstGeom prst="rect">
            <a:avLst/>
          </a:prstGeom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623982" y="365125"/>
            <a:ext cx="7729818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EEN TOPIC 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777688" y="2245659"/>
            <a:ext cx="10515600" cy="4407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prstClr val="black"/>
                </a:solidFill>
              </a:rPr>
              <a:t>8 partners from the regions of Ile de France, </a:t>
            </a:r>
            <a:r>
              <a:rPr lang="en-US" dirty="0" smtClean="0">
                <a:solidFill>
                  <a:prstClr val="black"/>
                </a:solidFill>
              </a:rPr>
              <a:t>Centre, Normandy </a:t>
            </a:r>
            <a:r>
              <a:rPr lang="en-US" dirty="0">
                <a:solidFill>
                  <a:prstClr val="black"/>
                </a:solidFill>
              </a:rPr>
              <a:t>and two French territories in the Pacific in a consortium coordinated by the CCIP </a:t>
            </a:r>
            <a:endParaRPr lang="fr-FR" dirty="0">
              <a:solidFill>
                <a:prstClr val="black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4033" y="5383866"/>
            <a:ext cx="1428750" cy="122872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1866" y="5575531"/>
            <a:ext cx="1905000" cy="10287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86057" y="3518926"/>
            <a:ext cx="3666949" cy="97785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1246" y="4327688"/>
            <a:ext cx="3986240" cy="779788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14607" y="4164455"/>
            <a:ext cx="2603688" cy="83318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04366" y="3411697"/>
            <a:ext cx="4139965" cy="596155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6530264" y="879015"/>
            <a:ext cx="20583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solidFill>
                  <a:prstClr val="white"/>
                </a:solidFill>
              </a:rPr>
              <a:t>www.een-topic.fr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23982" y="5796756"/>
            <a:ext cx="2381250" cy="657225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59456" y="4801284"/>
            <a:ext cx="19050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88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4058" y="2333064"/>
            <a:ext cx="10858501" cy="4289611"/>
          </a:xfrm>
        </p:spPr>
        <p:txBody>
          <a:bodyPr>
            <a:normAutofit/>
          </a:bodyPr>
          <a:lstStyle/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88" y="0"/>
            <a:ext cx="12077223" cy="2176461"/>
          </a:xfrm>
          <a:prstGeom prst="rect">
            <a:avLst/>
          </a:prstGeom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623982" y="365125"/>
            <a:ext cx="7729818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EEN TOPIC  </a:t>
            </a:r>
            <a:r>
              <a:rPr lang="fr-FR" sz="2000" b="1" dirty="0">
                <a:solidFill>
                  <a:schemeClr val="bg1"/>
                </a:solidFill>
              </a:rPr>
              <a:t>www.een-topic.fr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55494" y="2302200"/>
            <a:ext cx="11631706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ADECAL </a:t>
            </a:r>
            <a:r>
              <a:rPr lang="en-US" dirty="0" err="1" smtClean="0"/>
              <a:t>Technopole</a:t>
            </a:r>
            <a:r>
              <a:rPr lang="en-US" dirty="0" smtClean="0"/>
              <a:t> is a non profit organization principally funded by public authorities and acts in favor of New Caledonia competitiveness and attractiveness through innovation and technological transfer. </a:t>
            </a:r>
            <a:r>
              <a:rPr lang="en-US" dirty="0"/>
              <a:t>It </a:t>
            </a:r>
            <a:r>
              <a:rPr lang="en-US" dirty="0" smtClean="0"/>
              <a:t>operates </a:t>
            </a:r>
            <a:r>
              <a:rPr lang="en-US" dirty="0"/>
              <a:t>in 4 Key </a:t>
            </a:r>
            <a:r>
              <a:rPr lang="en-US" dirty="0" smtClean="0"/>
              <a:t>areas, Blue </a:t>
            </a:r>
            <a:r>
              <a:rPr lang="en-US" dirty="0"/>
              <a:t>economy (aquaculture , marine </a:t>
            </a:r>
            <a:r>
              <a:rPr lang="en-US" dirty="0" smtClean="0"/>
              <a:t>biotech), Sustainable agriculture, Innovation </a:t>
            </a:r>
            <a:r>
              <a:rPr lang="en-US" dirty="0"/>
              <a:t>support service </a:t>
            </a:r>
            <a:r>
              <a:rPr lang="en-US" dirty="0" smtClean="0"/>
              <a:t>and Food </a:t>
            </a:r>
            <a:r>
              <a:rPr lang="en-US" dirty="0"/>
              <a:t>industry service/ food </a:t>
            </a:r>
            <a:r>
              <a:rPr lang="en-US" dirty="0" smtClean="0"/>
              <a:t>self-sufficiency.</a:t>
            </a:r>
          </a:p>
          <a:p>
            <a:pPr marL="0" indent="0">
              <a:buNone/>
            </a:pPr>
            <a:r>
              <a:rPr lang="en-US" dirty="0" smtClean="0"/>
              <a:t>It manages experimental platforms, </a:t>
            </a:r>
            <a:r>
              <a:rPr lang="en-US" dirty="0"/>
              <a:t>pilot production plants and provides one-to-one services in order to</a:t>
            </a:r>
            <a:r>
              <a:rPr lang="en-US" dirty="0" smtClean="0"/>
              <a:t>: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develop experimental programs and technological transfers,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exploit research findings through technological transfer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support innovative SME and startups and </a:t>
            </a:r>
            <a:r>
              <a:rPr lang="en-US" dirty="0" smtClean="0"/>
              <a:t>agribusiness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382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4058" y="2333064"/>
            <a:ext cx="10858501" cy="4289611"/>
          </a:xfrm>
        </p:spPr>
        <p:txBody>
          <a:bodyPr>
            <a:normAutofit/>
          </a:bodyPr>
          <a:lstStyle/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88" y="0"/>
            <a:ext cx="12077223" cy="2176461"/>
          </a:xfrm>
          <a:prstGeom prst="rect">
            <a:avLst/>
          </a:prstGeom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623982" y="365125"/>
            <a:ext cx="7729818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EEN TOPIC  </a:t>
            </a:r>
            <a:r>
              <a:rPr lang="fr-FR" sz="2000" b="1" dirty="0">
                <a:solidFill>
                  <a:schemeClr val="bg1"/>
                </a:solidFill>
              </a:rPr>
              <a:t>www.een-topic.fr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777688" y="230220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ADECAL Technopole is a member of the EEN network within the TOPIC consortium led by the </a:t>
            </a:r>
            <a:r>
              <a:rPr lang="en-US" dirty="0" smtClean="0"/>
              <a:t>CCIP </a:t>
            </a:r>
            <a:r>
              <a:rPr lang="en-US" dirty="0"/>
              <a:t>since 2015. </a:t>
            </a: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	- </a:t>
            </a:r>
            <a:r>
              <a:rPr lang="en-US" dirty="0"/>
              <a:t>2 to 3 advisors dedicated to supporting innovative companies</a:t>
            </a:r>
            <a:endParaRPr lang="fr-FR" dirty="0"/>
          </a:p>
          <a:p>
            <a:r>
              <a:rPr lang="en-US" dirty="0"/>
              <a:t>Support and guidance for start-ups and innovative companies in NC:</a:t>
            </a:r>
            <a:endParaRPr lang="fr-FR" dirty="0"/>
          </a:p>
          <a:p>
            <a:pPr lvl="1"/>
            <a:r>
              <a:rPr lang="fr-FR" dirty="0"/>
              <a:t>innovation management, </a:t>
            </a:r>
          </a:p>
          <a:p>
            <a:pPr lvl="1"/>
            <a:r>
              <a:rPr lang="fr-FR" dirty="0" err="1"/>
              <a:t>intellectual</a:t>
            </a:r>
            <a:r>
              <a:rPr lang="fr-FR" dirty="0"/>
              <a:t> </a:t>
            </a:r>
            <a:r>
              <a:rPr lang="fr-FR" dirty="0" err="1"/>
              <a:t>property</a:t>
            </a:r>
            <a:r>
              <a:rPr lang="fr-FR" dirty="0"/>
              <a:t>,</a:t>
            </a:r>
          </a:p>
          <a:p>
            <a:pPr lvl="1"/>
            <a:r>
              <a:rPr lang="fr-FR" dirty="0" err="1"/>
              <a:t>Search</a:t>
            </a:r>
            <a:r>
              <a:rPr lang="fr-FR" dirty="0"/>
              <a:t> for </a:t>
            </a:r>
            <a:r>
              <a:rPr lang="fr-FR" dirty="0" err="1"/>
              <a:t>partners</a:t>
            </a:r>
            <a:r>
              <a:rPr lang="fr-FR" dirty="0"/>
              <a:t>...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850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4058" y="2333064"/>
            <a:ext cx="10858501" cy="4289611"/>
          </a:xfrm>
        </p:spPr>
        <p:txBody>
          <a:bodyPr>
            <a:normAutofit/>
          </a:bodyPr>
          <a:lstStyle/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88" y="0"/>
            <a:ext cx="12077223" cy="2176461"/>
          </a:xfrm>
          <a:prstGeom prst="rect">
            <a:avLst/>
          </a:prstGeom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623982" y="365125"/>
            <a:ext cx="7729818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EEN TOPIC  </a:t>
            </a:r>
            <a:r>
              <a:rPr lang="fr-FR" sz="2000" b="1" dirty="0">
                <a:solidFill>
                  <a:schemeClr val="bg1"/>
                </a:solidFill>
              </a:rPr>
              <a:t>www.een-topic.fr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777688" y="230220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Assistance and support for start-ups and innovative companies in NC </a:t>
            </a:r>
            <a:r>
              <a:rPr lang="en-US" u="sng" dirty="0"/>
              <a:t>through the support of the </a:t>
            </a:r>
            <a:r>
              <a:rPr lang="en-US" u="sng" dirty="0" smtClean="0"/>
              <a:t>consortium and its members</a:t>
            </a:r>
            <a:r>
              <a:rPr lang="en-US" dirty="0" smtClean="0"/>
              <a:t>: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lvl="1"/>
            <a:r>
              <a:rPr lang="en-US" dirty="0"/>
              <a:t>EU and FR regulations (mainly via the CCIP), </a:t>
            </a:r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lvl="1"/>
            <a:r>
              <a:rPr lang="en-US" dirty="0"/>
              <a:t>identification of commercial, technological and/or R&amp;D and financial partners (in connection with the network and consortium)...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331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299" y="2363927"/>
            <a:ext cx="10858501" cy="42896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Assessment of the EEN support 1st quarter 2021 for New Caledonia: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lvl="1" algn="just"/>
            <a:r>
              <a:rPr lang="fr-FR" dirty="0"/>
              <a:t> </a:t>
            </a:r>
            <a:r>
              <a:rPr lang="fr-FR" dirty="0" err="1" smtClean="0"/>
              <a:t>Ramp</a:t>
            </a:r>
            <a:r>
              <a:rPr lang="fr-FR" dirty="0" smtClean="0"/>
              <a:t>-up </a:t>
            </a:r>
            <a:r>
              <a:rPr lang="fr-FR" dirty="0"/>
              <a:t>of </a:t>
            </a:r>
            <a:r>
              <a:rPr lang="fr-FR" dirty="0" smtClean="0"/>
              <a:t>EEN/</a:t>
            </a:r>
            <a:r>
              <a:rPr lang="fr-FR" dirty="0" err="1" smtClean="0"/>
              <a:t>Adecal</a:t>
            </a:r>
            <a:r>
              <a:rPr lang="fr-FR" dirty="0" smtClean="0"/>
              <a:t> team, </a:t>
            </a:r>
            <a:r>
              <a:rPr lang="fr-FR" dirty="0" err="1" smtClean="0"/>
              <a:t>thanks</a:t>
            </a:r>
            <a:r>
              <a:rPr lang="fr-FR" dirty="0" smtClean="0"/>
              <a:t> to the consortium and EU trainings</a:t>
            </a:r>
          </a:p>
          <a:p>
            <a:pPr marL="457200" lvl="1" indent="0" algn="just">
              <a:buNone/>
            </a:pPr>
            <a:endParaRPr lang="fr-FR" dirty="0"/>
          </a:p>
          <a:p>
            <a:pPr lvl="1" algn="just"/>
            <a:r>
              <a:rPr lang="en-US" dirty="0"/>
              <a:t>More than 60 companies/project leaders received individual support, </a:t>
            </a:r>
            <a:r>
              <a:rPr lang="fr-FR" dirty="0"/>
              <a:t> </a:t>
            </a:r>
          </a:p>
          <a:p>
            <a:pPr marL="457200" lvl="1" indent="0" algn="just">
              <a:buNone/>
            </a:pPr>
            <a:endParaRPr lang="fr-FR" dirty="0"/>
          </a:p>
          <a:p>
            <a:pPr lvl="1" algn="just"/>
            <a:r>
              <a:rPr lang="en-US" dirty="0"/>
              <a:t>Twenty or so have concluded a partnership or validated a key stage in their development (financial, commercial, technological partnerships, French and EU patents, etc.) </a:t>
            </a:r>
            <a:endParaRPr lang="fr-FR" dirty="0"/>
          </a:p>
          <a:p>
            <a:pPr marL="457200" lvl="1" indent="0" algn="just">
              <a:buNone/>
            </a:pPr>
            <a:endParaRPr lang="fr-FR" dirty="0"/>
          </a:p>
          <a:p>
            <a:pPr lvl="1" algn="just"/>
            <a:r>
              <a:rPr lang="en-US" dirty="0"/>
              <a:t>information/communication on the EEN network and its activities delivered in specific sessions to various targets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88" y="0"/>
            <a:ext cx="12077223" cy="2176461"/>
          </a:xfrm>
          <a:prstGeom prst="rect">
            <a:avLst/>
          </a:prstGeom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623982" y="365125"/>
            <a:ext cx="7729818" cy="1325563"/>
          </a:xfrm>
        </p:spPr>
        <p:txBody>
          <a:bodyPr/>
          <a:lstStyle/>
          <a:p>
            <a:r>
              <a:rPr lang="fr-FR" b="1" dirty="0">
                <a:solidFill>
                  <a:schemeClr val="bg1"/>
                </a:solidFill>
              </a:rPr>
              <a:t>EEN TOPIC  </a:t>
            </a:r>
            <a:r>
              <a:rPr lang="fr-FR" sz="2000" b="1" dirty="0">
                <a:solidFill>
                  <a:schemeClr val="bg1"/>
                </a:solidFill>
              </a:rPr>
              <a:t>www.een-topic.fr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777688" y="230220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340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4058" y="2333064"/>
            <a:ext cx="10858501" cy="4289611"/>
          </a:xfrm>
        </p:spPr>
        <p:txBody>
          <a:bodyPr>
            <a:normAutofit/>
          </a:bodyPr>
          <a:lstStyle/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24" y="94876"/>
            <a:ext cx="12077223" cy="2176461"/>
          </a:xfrm>
          <a:prstGeom prst="rect">
            <a:avLst/>
          </a:prstGeom>
        </p:spPr>
      </p:pic>
      <p:sp>
        <p:nvSpPr>
          <p:cNvPr id="6" name="Espace réservé du contenu 2"/>
          <p:cNvSpPr txBox="1">
            <a:spLocks/>
          </p:cNvSpPr>
          <p:nvPr/>
        </p:nvSpPr>
        <p:spPr>
          <a:xfrm>
            <a:off x="777688" y="230220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Projections 2022 and </a:t>
            </a:r>
            <a:r>
              <a:rPr lang="fr-FR" dirty="0" err="1"/>
              <a:t>beyond</a:t>
            </a:r>
            <a:r>
              <a:rPr lang="fr-FR" dirty="0"/>
              <a:t>: </a:t>
            </a:r>
          </a:p>
          <a:p>
            <a:endParaRPr lang="fr-FR" dirty="0"/>
          </a:p>
          <a:p>
            <a:pPr lvl="1"/>
            <a:r>
              <a:rPr lang="en-US" dirty="0"/>
              <a:t>To participate in the offer carried by the CCIP for the next call </a:t>
            </a:r>
            <a:r>
              <a:rPr lang="en-US" dirty="0" smtClean="0"/>
              <a:t>2022-2025</a:t>
            </a:r>
          </a:p>
          <a:p>
            <a:pPr lvl="1"/>
            <a:endParaRPr lang="fr-FR" dirty="0"/>
          </a:p>
          <a:p>
            <a:pPr lvl="1"/>
            <a:r>
              <a:rPr lang="en-US" dirty="0" smtClean="0"/>
              <a:t>To </a:t>
            </a:r>
            <a:r>
              <a:rPr lang="en-US" dirty="0"/>
              <a:t>increase partnerships and access to innovation funding tools </a:t>
            </a:r>
            <a:r>
              <a:rPr lang="en-US" dirty="0" smtClean="0"/>
              <a:t>for </a:t>
            </a:r>
            <a:r>
              <a:rPr lang="en-US" dirty="0"/>
              <a:t>high-potential startups under the new Horizon Europe and COSME </a:t>
            </a:r>
            <a:r>
              <a:rPr lang="en-US" dirty="0" err="1" smtClean="0"/>
              <a:t>programme</a:t>
            </a:r>
            <a:r>
              <a:rPr lang="en-US" dirty="0" smtClean="0"/>
              <a:t> </a:t>
            </a:r>
            <a:r>
              <a:rPr lang="en-US" dirty="0"/>
              <a:t>(2021-2027</a:t>
            </a:r>
            <a:r>
              <a:rPr lang="en-US" dirty="0" smtClean="0"/>
              <a:t>) such as </a:t>
            </a:r>
            <a:r>
              <a:rPr lang="fr-FR" dirty="0" smtClean="0"/>
              <a:t>the </a:t>
            </a:r>
            <a:r>
              <a:rPr lang="fr-FR" dirty="0" err="1" smtClean="0"/>
              <a:t>European</a:t>
            </a:r>
            <a:r>
              <a:rPr lang="fr-FR" dirty="0" smtClean="0"/>
              <a:t> Innovation Council (EIC)</a:t>
            </a:r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lvl="1"/>
            <a:r>
              <a:rPr lang="en-US" dirty="0"/>
              <a:t>Opening up to companies in more conventional sectors but with strong international potential (e.g. food-processing).</a:t>
            </a:r>
            <a:endParaRPr lang="fr-FR" dirty="0"/>
          </a:p>
          <a:p>
            <a:pPr marL="457200" lvl="1" indent="0">
              <a:buNone/>
            </a:pPr>
            <a:endParaRPr lang="fr-FR" sz="2600" dirty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702866" y="747716"/>
            <a:ext cx="7650933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NEW OBJECTIVES EEN 2022-2025</a:t>
            </a:r>
          </a:p>
        </p:txBody>
      </p:sp>
    </p:spTree>
    <p:extLst>
      <p:ext uri="{BB962C8B-B14F-4D97-AF65-F5344CB8AC3E}">
        <p14:creationId xmlns:p14="http://schemas.microsoft.com/office/powerpoint/2010/main" val="172566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D64D2EA8A1AE4D81D08D8DF0A5D0FE" ma:contentTypeVersion="12" ma:contentTypeDescription="Crée un document." ma:contentTypeScope="" ma:versionID="103399c8872aaa11b9fa1ddef27c63ab">
  <xsd:schema xmlns:xsd="http://www.w3.org/2001/XMLSchema" xmlns:xs="http://www.w3.org/2001/XMLSchema" xmlns:p="http://schemas.microsoft.com/office/2006/metadata/properties" xmlns:ns2="a742f9e1-92ba-49ac-9663-a21db529c9de" xmlns:ns3="9b0dcb9b-57ba-456b-8078-be5a9406b89c" targetNamespace="http://schemas.microsoft.com/office/2006/metadata/properties" ma:root="true" ma:fieldsID="50ae87af0665cfed2a21917d0b2aca55" ns2:_="" ns3:_="">
    <xsd:import namespace="a742f9e1-92ba-49ac-9663-a21db529c9de"/>
    <xsd:import namespace="9b0dcb9b-57ba-456b-8078-be5a9406b8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42f9e1-92ba-49ac-9663-a21db529c9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0dcb9b-57ba-456b-8078-be5a9406b8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5E1C39-E5EE-4E52-85E8-9CABE7A90B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58B970-DA56-4436-B5A8-92616D6C053C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a742f9e1-92ba-49ac-9663-a21db529c9de"/>
    <ds:schemaRef ds:uri="9b0dcb9b-57ba-456b-8078-be5a9406b89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BB1EE9E-169B-4146-ADD4-B90442FEA7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42f9e1-92ba-49ac-9663-a21db529c9de"/>
    <ds:schemaRef ds:uri="9b0dcb9b-57ba-456b-8078-be5a9406b8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561</Words>
  <Application>Microsoft Office PowerPoint</Application>
  <PresentationFormat>Grand écran</PresentationFormat>
  <Paragraphs>79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Thème Office</vt:lpstr>
      <vt:lpstr>Enterprise Europe Network</vt:lpstr>
      <vt:lpstr>The Network and its role</vt:lpstr>
      <vt:lpstr>The Network and its role</vt:lpstr>
      <vt:lpstr>EEN TOPIC </vt:lpstr>
      <vt:lpstr>EEN TOPIC  www.een-topic.fr</vt:lpstr>
      <vt:lpstr>EEN TOPIC  www.een-topic.fr</vt:lpstr>
      <vt:lpstr>EEN TOPIC  www.een-topic.fr</vt:lpstr>
      <vt:lpstr>EEN TOPIC  www.een-topic.fr</vt:lpstr>
      <vt:lpstr>NEW OBJECTIVES EEN 2022-2025</vt:lpstr>
      <vt:lpstr>Présentation PowerPoint</vt:lpstr>
      <vt:lpstr>EEN TOPIC  www.een-topic.fr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</dc:title>
  <dc:creator>doriane sanchez-lebris</dc:creator>
  <cp:lastModifiedBy>Doriane</cp:lastModifiedBy>
  <cp:revision>40</cp:revision>
  <cp:lastPrinted>2021-06-03T04:33:34Z</cp:lastPrinted>
  <dcterms:created xsi:type="dcterms:W3CDTF">2018-12-05T20:33:01Z</dcterms:created>
  <dcterms:modified xsi:type="dcterms:W3CDTF">2021-06-03T04:46:20Z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0x01010026D64D2EA8A1AE4D81D08D8DF0A5D0FE</vt:lpwstr>
  </property>
</Properties>
</file>