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72" r:id="rId2"/>
    <p:sldId id="422" r:id="rId3"/>
    <p:sldId id="488" r:id="rId4"/>
    <p:sldId id="498" r:id="rId5"/>
    <p:sldId id="485" r:id="rId6"/>
    <p:sldId id="487" r:id="rId7"/>
    <p:sldId id="480" r:id="rId8"/>
    <p:sldId id="490" r:id="rId9"/>
    <p:sldId id="470" r:id="rId10"/>
    <p:sldId id="471" r:id="rId11"/>
    <p:sldId id="469" r:id="rId12"/>
    <p:sldId id="468" r:id="rId13"/>
    <p:sldId id="489" r:id="rId14"/>
    <p:sldId id="499" r:id="rId1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B9C"/>
    <a:srgbClr val="0356B1"/>
    <a:srgbClr val="024EA2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4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800" y="6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01/06/2021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01/06/2021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dirty="0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36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62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08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0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52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4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9688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B9140C-80A7-4039-8A1D-34D0B649238F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7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7.jpe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24" Type="http://schemas.openxmlformats.org/officeDocument/2006/relationships/image" Target="../media/image34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2" y="6059570"/>
            <a:ext cx="756747" cy="6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193" y="4897820"/>
            <a:ext cx="10930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8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world’s largest </a:t>
            </a:r>
            <a:r>
              <a:rPr lang="en-GB" altLang="en-US" sz="280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support Network for </a:t>
            </a:r>
            <a:r>
              <a:rPr lang="en-GB" altLang="en-US" sz="28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SMEs </a:t>
            </a:r>
            <a:r>
              <a:rPr lang="en-GB" altLang="en-US" sz="280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with ambitions to internationalise and innovate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3697" y="493675"/>
            <a:ext cx="8408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Enterprise Europe Network (EEN)</a:t>
            </a:r>
            <a:endParaRPr lang="en-IE" sz="2800" dirty="0">
              <a:solidFill>
                <a:schemeClr val="tx2"/>
              </a:solidFill>
            </a:endParaRPr>
          </a:p>
        </p:txBody>
      </p:sp>
      <p:pic>
        <p:nvPicPr>
          <p:cNvPr id="6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47" y="2017986"/>
            <a:ext cx="2714671" cy="22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6691" y="1082564"/>
            <a:ext cx="3321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altLang="fr-FR" sz="22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https://een.ec.europa.eu/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72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2" y="6059570"/>
            <a:ext cx="756747" cy="6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5723" y="1376853"/>
            <a:ext cx="11204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legislation, standards, policies and programs: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 to</a:t>
            </a: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SMEs on compliance with EU laws, standards, policies relevant for them</a:t>
            </a:r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4398864" y="592356"/>
            <a:ext cx="2784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8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E" sz="2800" b="1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dvisory Services</a:t>
            </a:r>
            <a:endParaRPr lang="en-IE" sz="220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724" y="2298046"/>
            <a:ext cx="109622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IPR: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line assistance (EEN)</a:t>
            </a: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+ 4 IPR Help Desks: EU, China, Latin America, South East Asia</a:t>
            </a:r>
          </a:p>
        </p:txBody>
      </p:sp>
      <p:sp>
        <p:nvSpPr>
          <p:cNvPr id="4" name="Rectangle 3"/>
          <p:cNvSpPr/>
          <p:nvPr/>
        </p:nvSpPr>
        <p:spPr>
          <a:xfrm>
            <a:off x="725214" y="3893394"/>
            <a:ext cx="111935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IE" sz="2200" b="1" u="sng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IE" sz="2200" b="1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SMEs on more sustainable business models, the circular economy, resource efficiency… via </a:t>
            </a: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 Advisors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all consortia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701" y="4763529"/>
            <a:ext cx="109938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200" b="1" u="sng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IE" sz="2200" b="1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SMEs use digital technologies, adapt processes, develop new products and services using digital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and so increase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 and competitiveness.</a:t>
            </a: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Future tight collaboration EEN-EDIH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regional and MS level.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to help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SMEs use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EDIHs 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746234" y="3011638"/>
            <a:ext cx="11204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 up support: Scale-up Advisors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provide tailored advice to help start-ups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companies to scale-up, grow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innovate internationally</a:t>
            </a:r>
          </a:p>
        </p:txBody>
      </p:sp>
    </p:spTree>
    <p:extLst>
      <p:ext uri="{BB962C8B-B14F-4D97-AF65-F5344CB8AC3E}">
        <p14:creationId xmlns:p14="http://schemas.microsoft.com/office/powerpoint/2010/main" val="4190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2" y="6059570"/>
            <a:ext cx="756747" cy="6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275" y="1587063"/>
            <a:ext cx="11298621" cy="81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</a:t>
            </a:r>
            <a:r>
              <a:rPr lang="en-IE" sz="22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cooperation: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Transnational transfer of goods and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(SME country A with SME country B) </a:t>
            </a:r>
            <a:endParaRPr lang="en-IE" sz="2200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3958" y="567558"/>
            <a:ext cx="4140236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IE" sz="2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E" sz="2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atchmaking – Partnering</a:t>
            </a:r>
            <a:endParaRPr lang="en-IE" sz="22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864" y="2667093"/>
            <a:ext cx="10858108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IE" sz="2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Transnational transfer of technologies &amp; </a:t>
            </a:r>
            <a:r>
              <a:rPr lang="en-IE" sz="22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knowledge: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(SME country A with SME country B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E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299" y="3478925"/>
            <a:ext cx="11309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Exploitation of research </a:t>
            </a:r>
            <a:r>
              <a:rPr lang="en-IE" sz="22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results: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mainly from public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 (in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EU) or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collaboration agreements with relevant European or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 bodies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830318" y="4593019"/>
            <a:ext cx="11193517" cy="81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 partnerships for EU RTD projects: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the setting up of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consortia for the 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to EU RTD programmes and projects</a:t>
            </a:r>
          </a:p>
        </p:txBody>
      </p:sp>
    </p:spTree>
    <p:extLst>
      <p:ext uri="{BB962C8B-B14F-4D97-AF65-F5344CB8AC3E}">
        <p14:creationId xmlns:p14="http://schemas.microsoft.com/office/powerpoint/2010/main" val="25079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2" y="6059570"/>
            <a:ext cx="756747" cy="6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0828" y="3026980"/>
            <a:ext cx="11351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Brokerage events (BEs):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to Business (B2B) events involving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important number of SMEs usually around an a given sector/thematic area often within important fairs/events</a:t>
            </a:r>
            <a:endParaRPr lang="en-IE" sz="220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785" y="1334813"/>
            <a:ext cx="11277601" cy="154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Opportunity Database (POD)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stores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thousands of active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profiles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(business and technology demands and offers) and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operates through:</a:t>
            </a:r>
            <a:endParaRPr lang="en-IE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a)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automatic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atching tool (based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key words)</a:t>
            </a:r>
            <a:endParaRPr lang="en-IE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or the direct work of EEN experts </a:t>
            </a:r>
            <a:endParaRPr lang="en-I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0070" y="544676"/>
            <a:ext cx="9296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altLang="fr-FR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methods/tools to match transnational demand and offer</a:t>
            </a:r>
            <a:endParaRPr lang="en-IE" altLang="fr-F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848" y="4035973"/>
            <a:ext cx="11330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missions (CMs):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B2B events similar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BEs but involve a smaller number of SMEs and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more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tailored to their specific characteristics and needs</a:t>
            </a:r>
            <a:endParaRPr lang="en-IE" sz="22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2357" y="5030736"/>
            <a:ext cx="10878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</a:rPr>
              <a:t>Virtual market places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</a:rPr>
              <a:t>: BEs and CMs organised on-line. Very useful for intercontinental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</a:rPr>
              <a:t>matchmaking and crucial to cope with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</a:rPr>
              <a:t>the COVID-19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</a:rPr>
              <a:t>crisis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63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2" y="6059570"/>
            <a:ext cx="756747" cy="6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4095" y="2238703"/>
            <a:ext cx="9963807" cy="3930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77151" y="259589"/>
            <a:ext cx="8724322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fr-FR" altLang="en-US" b="0" kern="0" dirty="0" smtClean="0">
                <a:latin typeface="Calibri" panose="020F0502020204030204" pitchFamily="34" charset="0"/>
                <a:ea typeface="Blogger Sans" charset="0"/>
                <a:cs typeface="Calibri" panose="020F0502020204030204" pitchFamily="34" charset="0"/>
              </a:rPr>
              <a:t>        </a:t>
            </a:r>
            <a:r>
              <a:rPr lang="en-IE" altLang="en-US" sz="2800" kern="0" dirty="0" smtClean="0">
                <a:solidFill>
                  <a:schemeClr val="tx2"/>
                </a:solidFill>
                <a:latin typeface="Calibri" panose="020F0502020204030204" pitchFamily="34" charset="0"/>
                <a:ea typeface="Blogger Sans" charset="0"/>
                <a:cs typeface="Calibri" panose="020F0502020204030204" pitchFamily="34" charset="0"/>
              </a:rPr>
              <a:t>EEN Sector Groups covering 17 key sectors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798786" y="1235215"/>
            <a:ext cx="107205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IE" altLang="en-US" sz="2200" i="0" dirty="0" smtClean="0">
                <a:solidFill>
                  <a:schemeClr val="tx2"/>
                </a:solidFill>
                <a:latin typeface="Calibri" panose="020F0502020204030204" pitchFamily="34" charset="0"/>
                <a:ea typeface="Myriad Pro"/>
                <a:cs typeface="Calibri" panose="020F0502020204030204" pitchFamily="34" charset="0"/>
              </a:rPr>
              <a:t>Sector Groups are made up of  EEN experts with a given sector specialisation or interest that have organised themselves in 17 Groups to provide tailored support to SMEs operating in key sectors of the Industry and Services</a:t>
            </a:r>
            <a:endParaRPr lang="en-IE" altLang="en-US" sz="2200" i="0" dirty="0">
              <a:solidFill>
                <a:schemeClr val="tx2"/>
              </a:solidFill>
              <a:latin typeface="Calibri" panose="020F0502020204030204" pitchFamily="34" charset="0"/>
              <a:ea typeface="Myriad Pro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9" t="50661" r="19540" b="24022"/>
          <a:stretch/>
        </p:blipFill>
        <p:spPr>
          <a:xfrm>
            <a:off x="1025230" y="2413837"/>
            <a:ext cx="10228668" cy="33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802313" y="5372100"/>
            <a:ext cx="3021012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900" dirty="0">
                <a:solidFill>
                  <a:srgbClr val="4D4D4D">
                    <a:lumMod val="60000"/>
                    <a:lumOff val="40000"/>
                  </a:srgbClr>
                </a:solidFill>
                <a:latin typeface="Arial"/>
              </a:rPr>
              <a:t>*Figures show number of EEN members in country rather than number of dedicated Sustainability Advisors, which in many cases will be more.</a:t>
            </a:r>
          </a:p>
        </p:txBody>
      </p:sp>
      <p:sp>
        <p:nvSpPr>
          <p:cNvPr id="76" name="TextBox 1"/>
          <p:cNvSpPr txBox="1">
            <a:spLocks noChangeArrowheads="1"/>
          </p:cNvSpPr>
          <p:nvPr/>
        </p:nvSpPr>
        <p:spPr bwMode="auto">
          <a:xfrm>
            <a:off x="6148389" y="2616200"/>
            <a:ext cx="1673225" cy="1524000"/>
          </a:xfrm>
          <a:prstGeom prst="rect">
            <a:avLst/>
          </a:prstGeom>
          <a:solidFill>
            <a:srgbClr val="68C14C"/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</p:spPr>
        <p:txBody>
          <a:bodyPr tIns="68580" bIns="68580">
            <a:no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  <a:defRPr/>
            </a:pPr>
            <a:r>
              <a:rPr lang="en-US" altLang="en-US" sz="1500" dirty="0" smtClean="0">
                <a:solidFill>
                  <a:srgbClr val="FFFFFF"/>
                </a:solidFill>
                <a:latin typeface="Arial"/>
                <a:ea typeface="Myriad Pro" charset="0"/>
                <a:cs typeface="Myriad Pro" charset="0"/>
              </a:rPr>
              <a:t>Sustainability </a:t>
            </a:r>
            <a:r>
              <a:rPr lang="en-US" altLang="en-US" sz="1500" dirty="0">
                <a:solidFill>
                  <a:srgbClr val="FFFFFF"/>
                </a:solidFill>
                <a:latin typeface="Arial"/>
                <a:ea typeface="Myriad Pro" charset="0"/>
                <a:cs typeface="Myriad Pro" charset="0"/>
              </a:rPr>
              <a:t>Advisors </a:t>
            </a:r>
          </a:p>
          <a:p>
            <a:pPr algn="ctr" defTabSz="685800">
              <a:spcBef>
                <a:spcPct val="0"/>
              </a:spcBef>
              <a:buClrTx/>
              <a:buNone/>
              <a:defRPr/>
            </a:pPr>
            <a:r>
              <a:rPr lang="en-US" altLang="en-US" sz="1500" dirty="0">
                <a:solidFill>
                  <a:srgbClr val="FFFFFF"/>
                </a:solidFill>
                <a:latin typeface="Arial"/>
                <a:ea typeface="Myriad Pro" charset="0"/>
                <a:cs typeface="Myriad Pro" charset="0"/>
              </a:rPr>
              <a:t>and other sustainability services*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370514" y="2911476"/>
            <a:ext cx="923925" cy="949325"/>
          </a:xfrm>
          <a:prstGeom prst="leftArrow">
            <a:avLst/>
          </a:prstGeom>
          <a:solidFill>
            <a:srgbClr val="68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0245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157288"/>
            <a:ext cx="39497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3209131"/>
            <a:ext cx="7969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D0F6B62-1F3F-C94F-8BB6-987F9CC0F9DE}"/>
              </a:ext>
            </a:extLst>
          </p:cNvPr>
          <p:cNvSpPr txBox="1"/>
          <p:nvPr/>
        </p:nvSpPr>
        <p:spPr>
          <a:xfrm>
            <a:off x="2063751" y="690563"/>
            <a:ext cx="82089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b="1" dirty="0">
                <a:solidFill>
                  <a:schemeClr val="bg1"/>
                </a:solidFill>
                <a:latin typeface="Blogger Sans"/>
              </a:rPr>
              <a:t>SME STRATEGY – UPGRADED ENTERPRISE EUROPE NETWORK</a:t>
            </a:r>
            <a:endParaRPr lang="en-GB" b="1" baseline="30000" dirty="0">
              <a:solidFill>
                <a:schemeClr val="bg1"/>
              </a:solidFill>
              <a:latin typeface="Blogger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C27F5B-5B2B-9D44-8E60-FF5804B60EE1}"/>
              </a:ext>
            </a:extLst>
          </p:cNvPr>
          <p:cNvSpPr/>
          <p:nvPr/>
        </p:nvSpPr>
        <p:spPr>
          <a:xfrm>
            <a:off x="7942263" y="2616200"/>
            <a:ext cx="1674812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1350" dirty="0">
                <a:solidFill>
                  <a:srgbClr val="FFFF00"/>
                </a:solidFill>
              </a:rPr>
              <a:t>Upgrade to existing Network: ”EEN Vision”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0B435C-907B-534E-B837-22C67D07D4B7}"/>
              </a:ext>
            </a:extLst>
          </p:cNvPr>
          <p:cNvSpPr/>
          <p:nvPr/>
        </p:nvSpPr>
        <p:spPr>
          <a:xfrm>
            <a:off x="7942263" y="1384301"/>
            <a:ext cx="1674812" cy="1090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1350" dirty="0">
                <a:solidFill>
                  <a:srgbClr val="005FA9"/>
                </a:solidFill>
              </a:rPr>
              <a:t>Cooperation and synergies with </a:t>
            </a:r>
            <a:r>
              <a:rPr lang="en-US" sz="1350" dirty="0" smtClean="0">
                <a:solidFill>
                  <a:srgbClr val="005FA9"/>
                </a:solidFill>
              </a:rPr>
              <a:t>EDIH and ECCP on digital</a:t>
            </a:r>
            <a:endParaRPr lang="en-US" sz="1350" dirty="0">
              <a:solidFill>
                <a:srgbClr val="005FA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7003C-B845-0F43-849D-7DF85580C766}"/>
              </a:ext>
            </a:extLst>
          </p:cNvPr>
          <p:cNvSpPr/>
          <p:nvPr/>
        </p:nvSpPr>
        <p:spPr>
          <a:xfrm>
            <a:off x="7942263" y="4273551"/>
            <a:ext cx="1674812" cy="10144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1350" dirty="0">
                <a:solidFill>
                  <a:srgbClr val="005FA9"/>
                </a:solidFill>
              </a:rPr>
              <a:t>Helping SMEs get benefits of Free Trade Agreements</a:t>
            </a:r>
          </a:p>
        </p:txBody>
      </p:sp>
      <p:graphicFrame>
        <p:nvGraphicFramePr>
          <p:cNvPr id="11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8088"/>
              </p:ext>
            </p:extLst>
          </p:nvPr>
        </p:nvGraphicFramePr>
        <p:xfrm>
          <a:off x="4392668" y="225919"/>
          <a:ext cx="5562600" cy="877887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885794729"/>
                    </a:ext>
                  </a:extLst>
                </a:gridCol>
              </a:tblGrid>
              <a:tr h="8778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The upgraded EEN</a:t>
                      </a:r>
                      <a:r>
                        <a:rPr kumimoji="0" lang="en-GB" alt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t> </a:t>
                      </a:r>
                      <a:fld id="{6836B81A-778E-4AB8-8C8D-9591EF76FB71}" type="slidenum">
                        <a:rPr kumimoji="0" lang="en-GB" alt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Calibri" panose="020F0502020204030204" pitchFamily="34" charset="0"/>
                        </a:rPr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t>14</a:t>
                      </a:fld>
                      <a:endParaRPr kumimoji="0" lang="en-GB" alt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306265"/>
                  </a:ext>
                </a:extLst>
              </a:tr>
            </a:tbl>
          </a:graphicData>
        </a:graphic>
      </p:graphicFrame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734553" y="2602629"/>
            <a:ext cx="1673225" cy="153757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</p:spPr>
        <p:txBody>
          <a:bodyPr tIns="68580" bIns="68580">
            <a:no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  <a:defRPr/>
            </a:pPr>
            <a:r>
              <a:rPr lang="en-US" altLang="en-US" sz="1500" b="1" dirty="0">
                <a:solidFill>
                  <a:srgbClr val="FFFF00"/>
                </a:solidFill>
                <a:latin typeface="Arial"/>
                <a:ea typeface="Myriad Pro" charset="0"/>
                <a:cs typeface="Myriad Pro" charset="0"/>
              </a:rPr>
              <a:t>NEW!</a:t>
            </a:r>
          </a:p>
          <a:p>
            <a:pPr algn="ctr" defTabSz="685800">
              <a:spcBef>
                <a:spcPct val="0"/>
              </a:spcBef>
              <a:buClrTx/>
              <a:buNone/>
              <a:defRPr/>
            </a:pPr>
            <a:r>
              <a:rPr lang="en-US" altLang="en-US" sz="1500" dirty="0" smtClean="0">
                <a:solidFill>
                  <a:srgbClr val="FFFFFF"/>
                </a:solidFill>
                <a:latin typeface="Arial"/>
                <a:ea typeface="Myriad Pro" charset="0"/>
                <a:cs typeface="Myriad Pro" charset="0"/>
              </a:rPr>
              <a:t>Cooperation with ECCP to address SME resilience</a:t>
            </a:r>
            <a:endParaRPr lang="en-US" altLang="en-US" sz="1500" dirty="0">
              <a:solidFill>
                <a:srgbClr val="FFFFFF"/>
              </a:solidFill>
              <a:latin typeface="Arial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 bwMode="auto">
          <a:xfrm>
            <a:off x="2802035" y="2623549"/>
            <a:ext cx="607031" cy="92079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263976" y="2503255"/>
            <a:ext cx="1644650" cy="1584325"/>
          </a:xfrm>
          <a:prstGeom prst="ellipse">
            <a:avLst/>
          </a:prstGeom>
          <a:noFill/>
          <a:ln w="127000">
            <a:solidFill>
              <a:srgbClr val="006491"/>
            </a:solidFill>
            <a:round/>
            <a:headEnd/>
            <a:tailEnd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s-ES_tradnl" kern="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98827" y="4558698"/>
            <a:ext cx="1644650" cy="1282700"/>
          </a:xfrm>
          <a:prstGeom prst="rect">
            <a:avLst/>
          </a:prstGeom>
          <a:solidFill>
            <a:srgbClr val="006491"/>
          </a:solidFill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s-ES_tradnl" kern="0" dirty="0">
              <a:solidFill>
                <a:srgbClr val="000000"/>
              </a:solidFill>
            </a:endParaRPr>
          </a:p>
        </p:txBody>
      </p:sp>
      <p:pic>
        <p:nvPicPr>
          <p:cNvPr id="174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51" y="4135707"/>
            <a:ext cx="2127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18"/>
          <p:cNvSpPr>
            <a:spLocks noChangeArrowheads="1"/>
          </p:cNvSpPr>
          <p:nvPr/>
        </p:nvSpPr>
        <p:spPr bwMode="auto">
          <a:xfrm>
            <a:off x="2213177" y="4568089"/>
            <a:ext cx="17597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3600" b="1" i="0" dirty="0" smtClean="0">
                <a:solidFill>
                  <a:srgbClr val="FFC000"/>
                </a:solidFill>
                <a:latin typeface="Myriad Pro"/>
                <a:ea typeface="Arial Unicode MS"/>
                <a:cs typeface="Arial" panose="020B0604020202020204" pitchFamily="34" charset="0"/>
              </a:rPr>
              <a:t>3000+</a:t>
            </a:r>
            <a:endParaRPr lang="en-GB" altLang="en-US" i="0" dirty="0">
              <a:solidFill>
                <a:srgbClr val="FFC000"/>
              </a:solidFill>
              <a:latin typeface="Myriad Pro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7417" name="Rectangle 21"/>
          <p:cNvSpPr>
            <a:spLocks noChangeArrowheads="1"/>
          </p:cNvSpPr>
          <p:nvPr/>
        </p:nvSpPr>
        <p:spPr bwMode="auto">
          <a:xfrm>
            <a:off x="2213177" y="5139790"/>
            <a:ext cx="1814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1400" b="1" i="0" dirty="0">
                <a:solidFill>
                  <a:srgbClr val="FFC000"/>
                </a:solidFill>
                <a:latin typeface="Myriad Pro"/>
                <a:ea typeface="Arial Unicode MS"/>
                <a:cs typeface="Arial" panose="020B0604020202020204" pitchFamily="34" charset="0"/>
              </a:rPr>
              <a:t>LOCAL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1400" b="1" i="0" dirty="0">
                <a:solidFill>
                  <a:srgbClr val="FFC000"/>
                </a:solidFill>
                <a:latin typeface="Myriad Pro"/>
                <a:ea typeface="Arial Unicode MS"/>
                <a:cs typeface="Arial" panose="020B0604020202020204" pitchFamily="34" charset="0"/>
              </a:rPr>
              <a:t>EXPERTS </a:t>
            </a:r>
            <a:endParaRPr lang="en-US" altLang="en-US" sz="1400" b="1" i="0" dirty="0">
              <a:solidFill>
                <a:srgbClr val="FFC000"/>
              </a:solidFill>
              <a:latin typeface="Myriad Pro"/>
              <a:ea typeface="Arial Unicode MS"/>
              <a:cs typeface="Arial" panose="020B0604020202020204" pitchFamily="34" charset="0"/>
            </a:endParaRPr>
          </a:p>
        </p:txBody>
      </p:sp>
      <p:grpSp>
        <p:nvGrpSpPr>
          <p:cNvPr id="17418" name="Group 17"/>
          <p:cNvGrpSpPr>
            <a:grpSpLocks/>
          </p:cNvGrpSpPr>
          <p:nvPr/>
        </p:nvGrpSpPr>
        <p:grpSpPr bwMode="auto">
          <a:xfrm>
            <a:off x="5188251" y="2441441"/>
            <a:ext cx="1644650" cy="1646238"/>
            <a:chOff x="3899040" y="2756040"/>
            <a:chExt cx="1645920" cy="164592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07000" y="3163434"/>
              <a:ext cx="630000" cy="888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899040" y="2756040"/>
              <a:ext cx="1645920" cy="1645920"/>
            </a:xfrm>
            <a:prstGeom prst="ellipse">
              <a:avLst/>
            </a:prstGeom>
            <a:noFill/>
            <a:ln w="127000">
              <a:solidFill>
                <a:srgbClr val="006491"/>
              </a:solidFill>
              <a:round/>
              <a:headEnd/>
              <a:tailEnd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s-ES_tradnl" dirty="0">
                <a:solidFill>
                  <a:srgbClr val="000000"/>
                </a:solidFill>
              </a:endParaRPr>
            </a:p>
          </p:txBody>
        </p:sp>
      </p:grpSp>
      <p:sp>
        <p:nvSpPr>
          <p:cNvPr id="17419" name="Pentagon 30"/>
          <p:cNvSpPr>
            <a:spLocks noChangeArrowheads="1"/>
          </p:cNvSpPr>
          <p:nvPr/>
        </p:nvSpPr>
        <p:spPr bwMode="auto">
          <a:xfrm rot="5400000">
            <a:off x="5820252" y="4275718"/>
            <a:ext cx="428642" cy="193440"/>
          </a:xfrm>
          <a:prstGeom prst="homePlate">
            <a:avLst>
              <a:gd name="adj" fmla="val 49904"/>
            </a:avLst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i="0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36377" y="4569093"/>
            <a:ext cx="1646238" cy="1282700"/>
          </a:xfrm>
          <a:prstGeom prst="rect">
            <a:avLst/>
          </a:prstGeom>
          <a:solidFill>
            <a:srgbClr val="006491"/>
          </a:solidFill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s-ES_tradnl" dirty="0">
              <a:solidFill>
                <a:srgbClr val="000000"/>
              </a:solidFill>
            </a:endParaRPr>
          </a:p>
        </p:txBody>
      </p:sp>
      <p:sp>
        <p:nvSpPr>
          <p:cNvPr id="17421" name="Rectangle 19"/>
          <p:cNvSpPr>
            <a:spLocks noChangeArrowheads="1"/>
          </p:cNvSpPr>
          <p:nvPr/>
        </p:nvSpPr>
        <p:spPr bwMode="auto">
          <a:xfrm>
            <a:off x="5511800" y="4622766"/>
            <a:ext cx="1168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3600" b="1" i="0" dirty="0">
                <a:solidFill>
                  <a:srgbClr val="FFC000"/>
                </a:solidFill>
                <a:latin typeface="Myriad Pro"/>
                <a:ea typeface="Arial Unicode MS"/>
                <a:cs typeface="Arial" panose="020B0604020202020204" pitchFamily="34" charset="0"/>
              </a:rPr>
              <a:t>600+</a:t>
            </a:r>
            <a:endParaRPr lang="en-GB" altLang="en-US" i="0" dirty="0">
              <a:solidFill>
                <a:srgbClr val="FFC000"/>
              </a:solidFill>
              <a:latin typeface="Myriad Pro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7422" name="Rectangle 20"/>
          <p:cNvSpPr>
            <a:spLocks noChangeArrowheads="1"/>
          </p:cNvSpPr>
          <p:nvPr/>
        </p:nvSpPr>
        <p:spPr bwMode="auto">
          <a:xfrm>
            <a:off x="5443298" y="5283409"/>
            <a:ext cx="1216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1400" b="1" i="0" dirty="0">
                <a:solidFill>
                  <a:srgbClr val="FFC000"/>
                </a:solidFill>
                <a:latin typeface="Myriad Pro"/>
                <a:ea typeface="Arial Unicode MS"/>
                <a:cs typeface="Arial" panose="020B0604020202020204" pitchFamily="34" charset="0"/>
              </a:rPr>
              <a:t>LOCATIONS</a:t>
            </a:r>
            <a:endParaRPr lang="en-US" altLang="en-US" sz="1400" b="1" i="0" dirty="0">
              <a:solidFill>
                <a:srgbClr val="FFC000"/>
              </a:solidFill>
              <a:latin typeface="Myriad Pro"/>
              <a:ea typeface="Arial Unicode MS"/>
              <a:cs typeface="Arial" panose="020B0604020202020204" pitchFamily="34" charset="0"/>
            </a:endParaRPr>
          </a:p>
        </p:txBody>
      </p:sp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8219274" y="2416628"/>
            <a:ext cx="1646238" cy="1646237"/>
            <a:chOff x="6556248" y="2152698"/>
            <a:chExt cx="1645920" cy="164592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30458" y="2560092"/>
              <a:ext cx="697500" cy="888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556248" y="2152698"/>
              <a:ext cx="1645920" cy="1645920"/>
            </a:xfrm>
            <a:prstGeom prst="ellipse">
              <a:avLst/>
            </a:prstGeom>
            <a:noFill/>
            <a:ln w="127000">
              <a:solidFill>
                <a:srgbClr val="006491"/>
              </a:solidFill>
              <a:round/>
              <a:headEnd/>
              <a:tailEnd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s-ES_tradnl" dirty="0">
                <a:solidFill>
                  <a:srgbClr val="000000"/>
                </a:solidFill>
              </a:endParaRPr>
            </a:p>
          </p:txBody>
        </p:sp>
      </p:grpSp>
      <p:sp>
        <p:nvSpPr>
          <p:cNvPr id="17424" name="Pentagon 31"/>
          <p:cNvSpPr>
            <a:spLocks noChangeArrowheads="1"/>
          </p:cNvSpPr>
          <p:nvPr/>
        </p:nvSpPr>
        <p:spPr bwMode="auto">
          <a:xfrm rot="5400000">
            <a:off x="8816867" y="4264887"/>
            <a:ext cx="431800" cy="214312"/>
          </a:xfrm>
          <a:prstGeom prst="homePlate">
            <a:avLst>
              <a:gd name="adj" fmla="val 49904"/>
            </a:avLst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i="0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231773" y="4588344"/>
            <a:ext cx="1646238" cy="1282700"/>
          </a:xfrm>
          <a:prstGeom prst="rect">
            <a:avLst/>
          </a:prstGeom>
          <a:solidFill>
            <a:srgbClr val="006491"/>
          </a:solidFill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s-ES_tradnl" dirty="0">
              <a:solidFill>
                <a:srgbClr val="000000"/>
              </a:solidFill>
            </a:endParaRPr>
          </a:p>
        </p:txBody>
      </p:sp>
      <p:sp>
        <p:nvSpPr>
          <p:cNvPr id="17426" name="Rectangle 22"/>
          <p:cNvSpPr>
            <a:spLocks noChangeArrowheads="1"/>
          </p:cNvSpPr>
          <p:nvPr/>
        </p:nvSpPr>
        <p:spPr bwMode="auto">
          <a:xfrm>
            <a:off x="8430111" y="4574641"/>
            <a:ext cx="1166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3600" b="1" i="0" dirty="0" smtClean="0">
                <a:solidFill>
                  <a:srgbClr val="FFC000"/>
                </a:solidFill>
                <a:latin typeface="Myriad Pro"/>
                <a:ea typeface="Arial Unicode MS"/>
                <a:cs typeface="Arial" panose="020B0604020202020204" pitchFamily="34" charset="0"/>
              </a:rPr>
              <a:t>66</a:t>
            </a:r>
            <a:endParaRPr lang="en-GB" altLang="en-US" i="0" dirty="0">
              <a:solidFill>
                <a:srgbClr val="FFC000"/>
              </a:solidFill>
              <a:latin typeface="Myriad Pro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7427" name="Rectangle 23"/>
          <p:cNvSpPr>
            <a:spLocks noChangeArrowheads="1"/>
          </p:cNvSpPr>
          <p:nvPr/>
        </p:nvSpPr>
        <p:spPr bwMode="auto">
          <a:xfrm>
            <a:off x="8195160" y="5120540"/>
            <a:ext cx="1636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1400" b="1" i="0" dirty="0">
                <a:solidFill>
                  <a:srgbClr val="FFC000"/>
                </a:solidFill>
                <a:latin typeface="Myriad Pro"/>
                <a:ea typeface="Arial Unicode MS"/>
                <a:cs typeface="Arial" panose="020B0604020202020204" pitchFamily="34" charset="0"/>
              </a:rPr>
              <a:t>COUNTRIES </a:t>
            </a:r>
            <a:r>
              <a:rPr lang="en-GB" altLang="en-US" sz="1400" b="1" i="0" dirty="0" smtClean="0">
                <a:solidFill>
                  <a:srgbClr val="FFC000"/>
                </a:solidFill>
                <a:latin typeface="Myriad Pro"/>
                <a:ea typeface="Arial Unicode MS"/>
                <a:cs typeface="Arial" panose="020B0604020202020204" pitchFamily="34" charset="0"/>
              </a:rPr>
              <a:t>IN THE WORLD</a:t>
            </a:r>
            <a:endParaRPr lang="en-US" altLang="en-US" sz="1400" b="1" i="0" dirty="0">
              <a:solidFill>
                <a:srgbClr val="FFC000"/>
              </a:solidFill>
              <a:latin typeface="Myriad Pro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886640" y="1020438"/>
            <a:ext cx="10515600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alt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Blogger Sans"/>
                <a:cs typeface="Calibri" panose="020F0502020204030204" pitchFamily="34" charset="0"/>
              </a:rPr>
              <a:t>Regionally based and connected to the EU and several third countries</a:t>
            </a:r>
            <a:endParaRPr lang="en-IE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2" y="6059570"/>
            <a:ext cx="756747" cy="6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3585" y="2081048"/>
            <a:ext cx="9963807" cy="3930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3620649" y="572842"/>
            <a:ext cx="5159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 smtClean="0">
                <a:solidFill>
                  <a:srgbClr val="034EA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EEN in Europe and the world </a:t>
            </a:r>
            <a:endParaRPr lang="en-IE" sz="28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175943" y="1250731"/>
            <a:ext cx="9649713" cy="4794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3503" y="4729655"/>
            <a:ext cx="2312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48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2" y="6059570"/>
            <a:ext cx="756747" cy="6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191" y="1229710"/>
            <a:ext cx="11393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Launched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2008 (with roots back to 1987) the EEN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main instrument of the EC to help SMEs do business, innovate and grow on an international scale (EU and beyond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E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435" y="502843"/>
            <a:ext cx="1136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Enterprise Europe Network (EEN)</a:t>
            </a:r>
            <a:endParaRPr lang="en-IE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172" y="2450464"/>
            <a:ext cx="11098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EEN is made up of intermediaries </a:t>
            </a:r>
            <a:r>
              <a:rPr lang="en-IE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organised </a:t>
            </a:r>
            <a:r>
              <a:rPr lang="en-IE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regionally </a:t>
            </a:r>
            <a:r>
              <a:rPr lang="en-IE"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</a:t>
            </a:r>
            <a:r>
              <a:rPr lang="en-IE" sz="24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consortia</a:t>
            </a:r>
            <a:endParaRPr lang="en-IE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703" y="3558569"/>
            <a:ext cx="11214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consortia are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contractually bound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deliver predefined sets of support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with an </a:t>
            </a:r>
            <a:r>
              <a:rPr lang="en-US" sz="24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SMEs (turnover, jobs, growth...) </a:t>
            </a:r>
            <a:endParaRPr lang="en-IE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703" y="4729739"/>
            <a:ext cx="11477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 may have different </a:t>
            </a:r>
            <a:r>
              <a:rPr lang="en-IE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specialisations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 innovation,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internationalization,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finance…)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consortia deliver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whole set of EEN support </a:t>
            </a: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services: “no wrong door principle”</a:t>
            </a:r>
            <a:endParaRPr lang="en-I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2" y="6059570"/>
            <a:ext cx="756747" cy="6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1846" y="1608082"/>
            <a:ext cx="996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Chambers of commerce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66273" y="1376556"/>
            <a:ext cx="11133221" cy="65437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IE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018673" y="1486915"/>
            <a:ext cx="10206375" cy="65437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E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BE" sz="4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BE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BE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BE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BE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BE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8703" y="767302"/>
            <a:ext cx="8723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EEN Host Organisations </a:t>
            </a:r>
            <a:r>
              <a:rPr lang="en-IE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(HOs) </a:t>
            </a:r>
            <a:r>
              <a:rPr lang="en-IE" sz="28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are typically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542" y="2326562"/>
            <a:ext cx="5570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and innovation agencies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5805" y="3072797"/>
            <a:ext cx="4450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and local entities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963" y="3840052"/>
            <a:ext cx="3950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 associations </a:t>
            </a: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4211" y="4523979"/>
            <a:ext cx="2440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en-IE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5074" y="5279970"/>
            <a:ext cx="336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Craft associations </a:t>
            </a:r>
            <a:r>
              <a:rPr lang="fr-BE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2" y="6059570"/>
            <a:ext cx="756747" cy="6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5723" y="1618594"/>
            <a:ext cx="9963807" cy="3930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4" name="Picture 10" descr="C:\Users\starkae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50" y="1548344"/>
            <a:ext cx="18637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starkae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77" y="1371604"/>
            <a:ext cx="598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90" y="1550760"/>
            <a:ext cx="6223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starkae\Desktop\logo_sm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41" y="1272785"/>
            <a:ext cx="55684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starkae\Desktop\abp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15" y="1501714"/>
            <a:ext cx="1047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starkae\Desktop\logo-header-ihk-ff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4" y="1509468"/>
            <a:ext cx="9985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16" y="2722600"/>
            <a:ext cx="7207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C:\Users\starkae\Desktop\praxi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76" y="2876158"/>
            <a:ext cx="10699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09" y="2774731"/>
            <a:ext cx="711824" cy="61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:\Users\starkae\Desktop\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11" y="2880034"/>
            <a:ext cx="1360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55" y="2815002"/>
            <a:ext cx="2141188" cy="4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C:\Users\starkae\Desktop\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830" y="2802283"/>
            <a:ext cx="12588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6" y="4102770"/>
            <a:ext cx="2618484" cy="40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0" r="8720" b="11723"/>
          <a:stretch>
            <a:fillRect/>
          </a:stretch>
        </p:blipFill>
        <p:spPr bwMode="auto">
          <a:xfrm>
            <a:off x="3877083" y="3962696"/>
            <a:ext cx="1693399" cy="5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78" y="4199352"/>
            <a:ext cx="8175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04" y="3905529"/>
            <a:ext cx="971341" cy="5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52" y="4014953"/>
            <a:ext cx="1047584" cy="4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77670"/>
          <a:stretch>
            <a:fillRect/>
          </a:stretch>
        </p:blipFill>
        <p:spPr bwMode="auto">
          <a:xfrm>
            <a:off x="1231305" y="4907964"/>
            <a:ext cx="1002198" cy="7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10" y="5130354"/>
            <a:ext cx="7032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80" y="5198298"/>
            <a:ext cx="10906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2" y="5099983"/>
            <a:ext cx="11604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975" y="5300929"/>
            <a:ext cx="14128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148597" y="474513"/>
            <a:ext cx="6365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Examples: EEN </a:t>
            </a:r>
            <a:r>
              <a:rPr lang="en-IE" sz="28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Host </a:t>
            </a:r>
            <a:r>
              <a:rPr lang="en-IE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Organisations (HOs) </a:t>
            </a:r>
            <a:endParaRPr lang="en-IE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2" y="6059570"/>
            <a:ext cx="756747" cy="6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0923" y="1933903"/>
            <a:ext cx="9963807" cy="3930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956443" y="678377"/>
            <a:ext cx="110043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6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Example: how Network </a:t>
            </a:r>
            <a:r>
              <a:rPr lang="en-IE" sz="26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consortia are typically organised on the </a:t>
            </a:r>
            <a:r>
              <a:rPr lang="en-IE" sz="26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territory		</a:t>
            </a:r>
            <a:endParaRPr lang="en-IE" dirty="0">
              <a:solidFill>
                <a:schemeClr val="tx2"/>
              </a:solidFill>
            </a:endParaRPr>
          </a:p>
        </p:txBody>
      </p:sp>
      <p:pic>
        <p:nvPicPr>
          <p:cNvPr id="6" name="Picture 6" descr="https://www.een.org.pl/images/sites/een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14" y="2093329"/>
            <a:ext cx="3675227" cy="34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een-italia.eu/wp-content/themes/EEN-2016/img/mappa-een-i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72" y="1706854"/>
            <a:ext cx="3881686" cy="40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2" y="6059570"/>
            <a:ext cx="756747" cy="6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1469" y="514377"/>
            <a:ext cx="3077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alt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Myriad Pro"/>
                <a:cs typeface="Calibri" panose="020F0502020204030204" pitchFamily="34" charset="0"/>
              </a:rPr>
              <a:t>How the EEN helps </a:t>
            </a:r>
            <a:endParaRPr lang="en-IE" altLang="en-US" sz="2800" b="1" dirty="0">
              <a:solidFill>
                <a:schemeClr val="tx2"/>
              </a:solidFill>
              <a:latin typeface="Calibri" panose="020F0502020204030204" pitchFamily="34" charset="0"/>
              <a:ea typeface="Myriad Pro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0096" y="2017234"/>
            <a:ext cx="11188637" cy="337083"/>
          </a:xfrm>
          <a:prstGeom prst="rect">
            <a:avLst/>
          </a:prstGeom>
        </p:spPr>
        <p:txBody>
          <a:bodyPr vert="horz" wrap="non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EEN support services for EU </a:t>
            </a:r>
            <a:r>
              <a:rPr lang="en-US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SMEs are free of charge 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EU and COSME/SMP based SMEs</a:t>
            </a:r>
            <a:endParaRPr lang="en-US" altLang="en-US" sz="2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783" y="3562177"/>
            <a:ext cx="103691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support is are organised in 3 main groups of basic and advanced support services</a:t>
            </a:r>
            <a:r>
              <a:rPr lang="en-IE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E" sz="2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1545" y="4196053"/>
            <a:ext cx="73572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IE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E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nformation,</a:t>
            </a:r>
            <a:r>
              <a:rPr lang="en-IE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answers to SMEs… </a:t>
            </a:r>
          </a:p>
          <a:p>
            <a:r>
              <a:rPr lang="en-IE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IE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Advisory</a:t>
            </a:r>
            <a:r>
              <a:rPr lang="fr-BE" sz="22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Services </a:t>
            </a:r>
          </a:p>
          <a:p>
            <a:r>
              <a:rPr lang="fr-BE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fr-BE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E" sz="22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Matchmaking</a:t>
            </a:r>
            <a:endParaRPr lang="en-IE" sz="2200" b="1" u="sng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5721" y="2716954"/>
            <a:ext cx="114562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E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EEN HOs </a:t>
            </a:r>
            <a:r>
              <a:rPr lang="en-IE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EU and </a:t>
            </a:r>
            <a:r>
              <a:rPr lang="en-IE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COSME: EU grants up to 60% eligible costs. No grants for 3</a:t>
            </a:r>
            <a:r>
              <a:rPr lang="en-IE" sz="2200" baseline="30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IE" sz="2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country HOs</a:t>
            </a:r>
            <a:endParaRPr lang="en-US" altLang="en-US" sz="2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579" y="1180226"/>
            <a:ext cx="11741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E" altLang="en-US" sz="2200" dirty="0" smtClean="0">
                <a:solidFill>
                  <a:schemeClr val="tx2"/>
                </a:solidFill>
                <a:latin typeface="Calibri" panose="020F0502020204030204" pitchFamily="34" charset="0"/>
                <a:ea typeface="Myriad Pro"/>
                <a:cs typeface="Calibri" panose="020F0502020204030204" pitchFamily="34" charset="0"/>
              </a:rPr>
              <a:t>Organised regionally the EEN combines </a:t>
            </a:r>
            <a:r>
              <a:rPr lang="en-IE" altLang="en-US" sz="2200" dirty="0">
                <a:solidFill>
                  <a:schemeClr val="tx2"/>
                </a:solidFill>
                <a:latin typeface="Calibri" panose="020F0502020204030204" pitchFamily="34" charset="0"/>
                <a:ea typeface="Myriad Pro"/>
                <a:cs typeface="Calibri" panose="020F0502020204030204" pitchFamily="34" charset="0"/>
              </a:rPr>
              <a:t>knowledge of the local </a:t>
            </a:r>
            <a:r>
              <a:rPr lang="en-IE" altLang="en-US" sz="2200" dirty="0" smtClean="0">
                <a:solidFill>
                  <a:schemeClr val="tx2"/>
                </a:solidFill>
                <a:latin typeface="Calibri" panose="020F0502020204030204" pitchFamily="34" charset="0"/>
                <a:ea typeface="Myriad Pro"/>
                <a:cs typeface="Calibri" panose="020F0502020204030204" pitchFamily="34" charset="0"/>
              </a:rPr>
              <a:t>reality with international </a:t>
            </a:r>
          </a:p>
          <a:p>
            <a:pPr lvl="0" algn="just"/>
            <a:r>
              <a:rPr lang="en-IE" altLang="en-US" sz="2200" dirty="0">
                <a:solidFill>
                  <a:schemeClr val="tx2"/>
                </a:solidFill>
                <a:latin typeface="Calibri" panose="020F0502020204030204" pitchFamily="34" charset="0"/>
                <a:ea typeface="Myriad Pro"/>
                <a:cs typeface="Calibri" panose="020F0502020204030204" pitchFamily="34" charset="0"/>
              </a:rPr>
              <a:t> </a:t>
            </a:r>
            <a:r>
              <a:rPr lang="en-IE" altLang="en-US" sz="2200" dirty="0" smtClean="0">
                <a:solidFill>
                  <a:schemeClr val="tx2"/>
                </a:solidFill>
                <a:latin typeface="Calibri" panose="020F0502020204030204" pitchFamily="34" charset="0"/>
                <a:ea typeface="Myriad Pro"/>
                <a:cs typeface="Calibri" panose="020F0502020204030204" pitchFamily="34" charset="0"/>
              </a:rPr>
              <a:t>      expertise</a:t>
            </a:r>
            <a:endParaRPr lang="en-IE" altLang="en-US" sz="2200" dirty="0">
              <a:solidFill>
                <a:schemeClr val="tx2"/>
              </a:solidFill>
              <a:latin typeface="Calibri" panose="020F0502020204030204" pitchFamily="34" charset="0"/>
              <a:ea typeface="Myriad Pr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C:\Users\avezoje\AppData\Local\Local Documents - no backup\Pictures\Flags &amp; logos\Logo-NET-E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2" y="6059570"/>
            <a:ext cx="756747" cy="6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194" y="1198180"/>
            <a:ext cx="10972799" cy="81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finance &amp; funding: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 to identify sources of financial support at EU, national, regional and local level f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SMEs to internationalise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innovate on an international scale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4409372" y="386349"/>
            <a:ext cx="2784673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E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Advisory Services</a:t>
            </a:r>
            <a:endParaRPr lang="en-IE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232" y="2290414"/>
            <a:ext cx="11109435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IE" sz="22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 feedback: 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EEN is a key communication channel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connecting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SMEs to the European Commission on selected EU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legislation, policies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actions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them</a:t>
            </a:r>
          </a:p>
        </p:txBody>
      </p:sp>
      <p:sp>
        <p:nvSpPr>
          <p:cNvPr id="4" name="Rectangle 3"/>
          <p:cNvSpPr/>
          <p:nvPr/>
        </p:nvSpPr>
        <p:spPr>
          <a:xfrm>
            <a:off x="777765" y="3326012"/>
            <a:ext cx="11235558" cy="116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2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Innovation:</a:t>
            </a:r>
            <a:r>
              <a:rPr lang="en-US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eases SME access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European, national, regional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support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schemes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Delivers innovation management capacity building assistance to help SMEs </a:t>
            </a:r>
            <a:r>
              <a:rPr lang="en-IE" sz="2200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their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processes with focus on sustainability, digitalisation, and other advanced technologies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98786" y="4720766"/>
            <a:ext cx="11309132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IE" sz="22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R&amp;D funding advisory services </a:t>
            </a:r>
            <a:r>
              <a:rPr lang="en-IE" sz="22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close cooperation with Horizon Europe National Contact Points</a:t>
            </a:r>
          </a:p>
        </p:txBody>
      </p:sp>
    </p:spTree>
    <p:extLst>
      <p:ext uri="{BB962C8B-B14F-4D97-AF65-F5344CB8AC3E}">
        <p14:creationId xmlns:p14="http://schemas.microsoft.com/office/powerpoint/2010/main" val="2598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64D2EA8A1AE4D81D08D8DF0A5D0FE" ma:contentTypeVersion="12" ma:contentTypeDescription="Crée un document." ma:contentTypeScope="" ma:versionID="103399c8872aaa11b9fa1ddef27c63ab">
  <xsd:schema xmlns:xsd="http://www.w3.org/2001/XMLSchema" xmlns:xs="http://www.w3.org/2001/XMLSchema" xmlns:p="http://schemas.microsoft.com/office/2006/metadata/properties" xmlns:ns2="a742f9e1-92ba-49ac-9663-a21db529c9de" xmlns:ns3="9b0dcb9b-57ba-456b-8078-be5a9406b89c" targetNamespace="http://schemas.microsoft.com/office/2006/metadata/properties" ma:root="true" ma:fieldsID="50ae87af0665cfed2a21917d0b2aca55" ns2:_="" ns3:_="">
    <xsd:import namespace="a742f9e1-92ba-49ac-9663-a21db529c9de"/>
    <xsd:import namespace="9b0dcb9b-57ba-456b-8078-be5a9406b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2f9e1-92ba-49ac-9663-a21db529c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dcb9b-57ba-456b-8078-be5a9406b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91AE65-BAE1-4975-A804-5A85D1379C63}"/>
</file>

<file path=customXml/itemProps2.xml><?xml version="1.0" encoding="utf-8"?>
<ds:datastoreItem xmlns:ds="http://schemas.openxmlformats.org/officeDocument/2006/customXml" ds:itemID="{B7ABE8D2-95A9-4884-B99D-A6BC98C453B0}"/>
</file>

<file path=customXml/itemProps3.xml><?xml version="1.0" encoding="utf-8"?>
<ds:datastoreItem xmlns:ds="http://schemas.openxmlformats.org/officeDocument/2006/customXml" ds:itemID="{F480E63B-8742-4428-AF14-7FFE03143F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15149</TotalTime>
  <Words>907</Words>
  <Application>Microsoft Office PowerPoint</Application>
  <PresentationFormat>Widescreen</PresentationFormat>
  <Paragraphs>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Unicode MS</vt:lpstr>
      <vt:lpstr>Blogger Sans</vt:lpstr>
      <vt:lpstr>Calibri</vt:lpstr>
      <vt:lpstr>Myriad Pro</vt:lpstr>
      <vt:lpstr>Times New Roman</vt:lpstr>
      <vt:lpstr>Wingdings</vt:lpstr>
      <vt:lpstr>Office Theme</vt:lpstr>
      <vt:lpstr>PowerPoint Presentation</vt:lpstr>
      <vt:lpstr>Regionally based and connected to the EU and several third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updates</dc:title>
  <dc:creator>VALENZANO Alberto (GROW)</dc:creator>
  <cp:lastModifiedBy>PASQUET Filippo (GROW)</cp:lastModifiedBy>
  <cp:revision>595</cp:revision>
  <cp:lastPrinted>2020-09-23T13:58:45Z</cp:lastPrinted>
  <dcterms:created xsi:type="dcterms:W3CDTF">2020-03-12T09:58:30Z</dcterms:created>
  <dcterms:modified xsi:type="dcterms:W3CDTF">2021-06-01T16:49:13Z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0x01010026D64D2EA8A1AE4D81D08D8DF0A5D0FE</vt:lpwstr>
  </property>
</Properties>
</file>