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941" r:id="rId4"/>
  </p:sldMasterIdLst>
  <p:notesMasterIdLst>
    <p:notesMasterId r:id="rId25"/>
  </p:notesMasterIdLst>
  <p:handoutMasterIdLst>
    <p:handoutMasterId r:id="rId26"/>
  </p:handoutMasterIdLst>
  <p:sldIdLst>
    <p:sldId id="1187" r:id="rId5"/>
    <p:sldId id="1190" r:id="rId6"/>
    <p:sldId id="1191" r:id="rId7"/>
    <p:sldId id="1219" r:id="rId8"/>
    <p:sldId id="1196" r:id="rId9"/>
    <p:sldId id="1230" r:id="rId10"/>
    <p:sldId id="1211" r:id="rId11"/>
    <p:sldId id="1231" r:id="rId12"/>
    <p:sldId id="1214" r:id="rId13"/>
    <p:sldId id="1232" r:id="rId14"/>
    <p:sldId id="1212" r:id="rId15"/>
    <p:sldId id="1233" r:id="rId16"/>
    <p:sldId id="1213" r:id="rId17"/>
    <p:sldId id="1234" r:id="rId18"/>
    <p:sldId id="1209" r:id="rId19"/>
    <p:sldId id="1235" r:id="rId20"/>
    <p:sldId id="1236" r:id="rId21"/>
    <p:sldId id="1237" r:id="rId22"/>
    <p:sldId id="1238" r:id="rId23"/>
    <p:sldId id="1218" r:id="rId24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F5494"/>
        </a:solidFill>
        <a:latin typeface="Tahoma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F5494"/>
        </a:solidFill>
        <a:latin typeface="Tahoma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F5494"/>
        </a:solidFill>
        <a:latin typeface="Tahoma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F5494"/>
        </a:solidFill>
        <a:latin typeface="Tahoma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F5494"/>
        </a:solidFill>
        <a:latin typeface="Tahoma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rgbClr val="0F5494"/>
        </a:solidFill>
        <a:latin typeface="Tahoma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rgbClr val="0F5494"/>
        </a:solidFill>
        <a:latin typeface="Tahoma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rgbClr val="0F5494"/>
        </a:solidFill>
        <a:latin typeface="Tahoma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rgbClr val="0F5494"/>
        </a:solidFill>
        <a:latin typeface="Tahoma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orient="horz" pos="3132">
          <p15:clr>
            <a:srgbClr val="A4A3A4"/>
          </p15:clr>
        </p15:guide>
        <p15:guide id="3" pos="2160">
          <p15:clr>
            <a:srgbClr val="A4A3A4"/>
          </p15:clr>
        </p15:guide>
        <p15:guide id="4" pos="214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lie SAINZ" initials="JS C3 EAC" lastIdx="2" clrIdx="0"/>
  <p:cmAuthor id="1" name="Julie" initials="J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2B8FE9"/>
    <a:srgbClr val="84095B"/>
    <a:srgbClr val="0066FF"/>
    <a:srgbClr val="FFFFFF"/>
    <a:srgbClr val="000000"/>
    <a:srgbClr val="0E4194"/>
    <a:srgbClr val="CA95B8"/>
    <a:srgbClr val="182A84"/>
    <a:srgbClr val="3636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50" autoAdjust="0"/>
    <p:restoredTop sz="96437" autoAdjust="0"/>
  </p:normalViewPr>
  <p:slideViewPr>
    <p:cSldViewPr>
      <p:cViewPr varScale="1">
        <p:scale>
          <a:sx n="65" d="100"/>
          <a:sy n="65" d="100"/>
        </p:scale>
        <p:origin x="1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-33666"/>
    </p:cViewPr>
  </p:sorterViewPr>
  <p:notesViewPr>
    <p:cSldViewPr>
      <p:cViewPr varScale="1">
        <p:scale>
          <a:sx n="78" d="100"/>
          <a:sy n="78" d="100"/>
        </p:scale>
        <p:origin x="3120" y="102"/>
      </p:cViewPr>
      <p:guideLst>
        <p:guide orient="horz" pos="2880"/>
        <p:guide orient="horz" pos="3132"/>
        <p:guide pos="216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2F3F50-E605-4A6C-93FE-141DAAA1403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92DAB1-8AD2-4A7A-9064-66A1B9497310}">
      <dgm:prSet phldrT="[Text]"/>
      <dgm:spPr>
        <a:solidFill>
          <a:srgbClr val="0F5494"/>
        </a:solidFill>
      </dgm:spPr>
      <dgm:t>
        <a:bodyPr/>
        <a:lstStyle/>
        <a:p>
          <a:endParaRPr lang="en-US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Researchers’ training, skills and career development (all stages of career)</a:t>
          </a:r>
        </a:p>
      </dgm:t>
    </dgm:pt>
    <dgm:pt modelId="{CE10640F-CBB2-4281-AB46-EAC0FAC42CB7}" type="parTrans" cxnId="{CE69A85D-7269-4958-BDF2-C276D01C8D65}">
      <dgm:prSet/>
      <dgm:spPr/>
      <dgm:t>
        <a:bodyPr/>
        <a:lstStyle/>
        <a:p>
          <a:endParaRPr lang="en-US"/>
        </a:p>
      </dgm:t>
    </dgm:pt>
    <dgm:pt modelId="{F3904CBE-6CC1-4083-9CFD-8FA5D074FCC4}" type="sibTrans" cxnId="{CE69A85D-7269-4958-BDF2-C276D01C8D65}">
      <dgm:prSet/>
      <dgm:spPr/>
      <dgm:t>
        <a:bodyPr/>
        <a:lstStyle/>
        <a:p>
          <a:endParaRPr lang="en-US"/>
        </a:p>
      </dgm:t>
    </dgm:pt>
    <dgm:pt modelId="{F5E184C0-283B-41FE-8AAB-0E41D2CBAC5C}">
      <dgm:prSet phldrT="[Text]" custT="1"/>
      <dgm:spPr>
        <a:solidFill>
          <a:srgbClr val="0F5494"/>
        </a:solidFill>
      </dgm:spPr>
      <dgm:t>
        <a:bodyPr/>
        <a:lstStyle/>
        <a:p>
          <a:pPr>
            <a:spcAft>
              <a:spcPct val="35000"/>
            </a:spcAft>
          </a:pPr>
          <a:endParaRPr lang="en-US" sz="20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spcAft>
              <a:spcPct val="35000"/>
            </a:spcAft>
          </a:pPr>
          <a:endParaRPr lang="en-US" sz="20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spcAft>
              <a:spcPct val="35000"/>
            </a:spcAft>
          </a:pPr>
          <a:r>
            <a:rPr lang="en-US" sz="2000" b="1" dirty="0" smtClean="0">
              <a:latin typeface="Arial" panose="020B0604020202020204" pitchFamily="34" charset="0"/>
              <a:cs typeface="Arial" panose="020B0604020202020204" pitchFamily="34" charset="0"/>
            </a:rPr>
            <a:t>Attractive working and employment conditions</a:t>
          </a:r>
        </a:p>
      </dgm:t>
    </dgm:pt>
    <dgm:pt modelId="{E9139241-0B63-4E63-9FDB-7BFEE424CC94}" type="parTrans" cxnId="{7307EE69-9DC6-4A45-9C9C-F18B7D154068}">
      <dgm:prSet/>
      <dgm:spPr/>
      <dgm:t>
        <a:bodyPr/>
        <a:lstStyle/>
        <a:p>
          <a:endParaRPr lang="en-US"/>
        </a:p>
      </dgm:t>
    </dgm:pt>
    <dgm:pt modelId="{A66E709F-3387-4E8D-B977-F0A05560C618}" type="sibTrans" cxnId="{7307EE69-9DC6-4A45-9C9C-F18B7D154068}">
      <dgm:prSet/>
      <dgm:spPr/>
      <dgm:t>
        <a:bodyPr/>
        <a:lstStyle/>
        <a:p>
          <a:endParaRPr lang="en-US"/>
        </a:p>
      </dgm:t>
    </dgm:pt>
    <dgm:pt modelId="{97CEE0B7-B6DB-4887-99A4-1B6FE52353DF}">
      <dgm:prSet phldrT="[Text]"/>
      <dgm:spPr>
        <a:solidFill>
          <a:srgbClr val="0F5494"/>
        </a:solidFill>
      </dgm:spPr>
      <dgm:t>
        <a:bodyPr/>
        <a:lstStyle/>
        <a:p>
          <a:endParaRPr lang="en-US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Structuring impact on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organisations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through excellent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programmes</a:t>
          </a:r>
          <a:endParaRPr lang="en-US" b="1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4A3C1A-1557-41AF-8C52-A15D57DB1FFF}" type="parTrans" cxnId="{FB2D4772-3A93-4B7D-96D9-D1C78662C568}">
      <dgm:prSet/>
      <dgm:spPr/>
      <dgm:t>
        <a:bodyPr/>
        <a:lstStyle/>
        <a:p>
          <a:endParaRPr lang="en-US"/>
        </a:p>
      </dgm:t>
    </dgm:pt>
    <dgm:pt modelId="{66CE2EDD-0CD5-404C-A534-5760A9F08A56}" type="sibTrans" cxnId="{FB2D4772-3A93-4B7D-96D9-D1C78662C568}">
      <dgm:prSet/>
      <dgm:spPr/>
      <dgm:t>
        <a:bodyPr/>
        <a:lstStyle/>
        <a:p>
          <a:endParaRPr lang="en-US"/>
        </a:p>
      </dgm:t>
    </dgm:pt>
    <dgm:pt modelId="{C795BC7E-A831-4830-99BD-108E6406A643}">
      <dgm:prSet/>
      <dgm:spPr>
        <a:solidFill>
          <a:srgbClr val="0F5494"/>
        </a:solidFill>
      </dgm:spPr>
      <dgm:t>
        <a:bodyPr/>
        <a:lstStyle/>
        <a:p>
          <a:endParaRPr lang="en-US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Excellent research in all domains (bottom-up approach)</a:t>
          </a:r>
        </a:p>
      </dgm:t>
    </dgm:pt>
    <dgm:pt modelId="{2FEB4E40-7BFD-44BD-B77E-0333BCE310AD}" type="parTrans" cxnId="{E14D635E-FB2A-44E6-801F-DC20EB4BB0A5}">
      <dgm:prSet/>
      <dgm:spPr/>
      <dgm:t>
        <a:bodyPr/>
        <a:lstStyle/>
        <a:p>
          <a:endParaRPr lang="en-US"/>
        </a:p>
      </dgm:t>
    </dgm:pt>
    <dgm:pt modelId="{7237EE25-AAC0-48BD-B6C0-8090AB9BC2D8}" type="sibTrans" cxnId="{E14D635E-FB2A-44E6-801F-DC20EB4BB0A5}">
      <dgm:prSet/>
      <dgm:spPr/>
      <dgm:t>
        <a:bodyPr/>
        <a:lstStyle/>
        <a:p>
          <a:endParaRPr lang="en-US"/>
        </a:p>
      </dgm:t>
    </dgm:pt>
    <dgm:pt modelId="{0E1B3D54-5E61-4B7A-BFB6-64EFA4FBF6EA}">
      <dgm:prSet/>
      <dgm:spPr>
        <a:solidFill>
          <a:srgbClr val="0F5494"/>
        </a:solidFill>
      </dgm:spPr>
      <dgm:t>
        <a:bodyPr/>
        <a:lstStyle/>
        <a:p>
          <a:endParaRPr lang="en-US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International, cross-sectoral &amp; interdisciplinary mobility</a:t>
          </a:r>
        </a:p>
      </dgm:t>
    </dgm:pt>
    <dgm:pt modelId="{A98FD0AD-BB64-4568-9B81-452EB8801D2F}" type="parTrans" cxnId="{0A10B8A3-EED9-49E6-9CF9-6F501014AB83}">
      <dgm:prSet/>
      <dgm:spPr/>
      <dgm:t>
        <a:bodyPr/>
        <a:lstStyle/>
        <a:p>
          <a:endParaRPr lang="en-US"/>
        </a:p>
      </dgm:t>
    </dgm:pt>
    <dgm:pt modelId="{A9AE7D9E-7213-48E2-AC9E-B7D539B2F4CD}" type="sibTrans" cxnId="{0A10B8A3-EED9-49E6-9CF9-6F501014AB83}">
      <dgm:prSet/>
      <dgm:spPr/>
      <dgm:t>
        <a:bodyPr/>
        <a:lstStyle/>
        <a:p>
          <a:endParaRPr lang="en-US"/>
        </a:p>
      </dgm:t>
    </dgm:pt>
    <dgm:pt modelId="{2949AFB9-CDC0-4748-AB0A-5E4CE16F91BE}">
      <dgm:prSet phldrT="[Text]"/>
      <dgm:spPr>
        <a:solidFill>
          <a:srgbClr val="0F5494"/>
        </a:solidFill>
      </dgm:spPr>
      <dgm:t>
        <a:bodyPr/>
        <a:lstStyle/>
        <a:p>
          <a:endParaRPr lang="en-US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Strong collaboration 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beyond academia</a:t>
          </a:r>
          <a:endParaRPr lang="en-US" b="1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E404C6-A397-4937-BC0A-C97E62087762}" type="parTrans" cxnId="{7D9CCDAB-1E50-4878-9EF9-9DE76EA370FD}">
      <dgm:prSet/>
      <dgm:spPr/>
      <dgm:t>
        <a:bodyPr/>
        <a:lstStyle/>
        <a:p>
          <a:endParaRPr lang="en-US"/>
        </a:p>
      </dgm:t>
    </dgm:pt>
    <dgm:pt modelId="{1C8E0DEC-9152-41C5-9607-56D0417C6C8D}" type="sibTrans" cxnId="{7D9CCDAB-1E50-4878-9EF9-9DE76EA370FD}">
      <dgm:prSet/>
      <dgm:spPr/>
      <dgm:t>
        <a:bodyPr/>
        <a:lstStyle/>
        <a:p>
          <a:endParaRPr lang="en-US"/>
        </a:p>
      </dgm:t>
    </dgm:pt>
    <dgm:pt modelId="{8127B500-4481-46E9-98A1-6CD28F2BA4DC}" type="pres">
      <dgm:prSet presAssocID="{502F3F50-E605-4A6C-93FE-141DAAA1403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755BEB-3435-4499-B1F5-8F4274514BE5}" type="pres">
      <dgm:prSet presAssocID="{3A92DAB1-8AD2-4A7A-9064-66A1B9497310}" presName="node" presStyleLbl="node1" presStyleIdx="0" presStyleCnt="6" custScaleX="218509" custScaleY="3318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D6E36-2B27-4ED8-A008-7062599BBF0E}" type="pres">
      <dgm:prSet presAssocID="{F3904CBE-6CC1-4083-9CFD-8FA5D074FCC4}" presName="sibTrans" presStyleCnt="0"/>
      <dgm:spPr/>
      <dgm:t>
        <a:bodyPr/>
        <a:lstStyle/>
        <a:p>
          <a:endParaRPr lang="en-US"/>
        </a:p>
      </dgm:t>
    </dgm:pt>
    <dgm:pt modelId="{E3C1CED3-5584-43F5-919C-464CBBFF2C69}" type="pres">
      <dgm:prSet presAssocID="{C795BC7E-A831-4830-99BD-108E6406A643}" presName="node" presStyleLbl="node1" presStyleIdx="1" presStyleCnt="6" custScaleX="218509" custScaleY="3318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452FFC-CDD4-4CE6-99F3-9C5FB828482F}" type="pres">
      <dgm:prSet presAssocID="{7237EE25-AAC0-48BD-B6C0-8090AB9BC2D8}" presName="sibTrans" presStyleCnt="0"/>
      <dgm:spPr/>
      <dgm:t>
        <a:bodyPr/>
        <a:lstStyle/>
        <a:p>
          <a:endParaRPr lang="en-US"/>
        </a:p>
      </dgm:t>
    </dgm:pt>
    <dgm:pt modelId="{9FE44FB5-5CFA-4458-9B92-6AF96CDACB21}" type="pres">
      <dgm:prSet presAssocID="{0E1B3D54-5E61-4B7A-BFB6-64EFA4FBF6EA}" presName="node" presStyleLbl="node1" presStyleIdx="2" presStyleCnt="6" custScaleX="218509" custScaleY="3318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676987-FD81-4200-B095-4EAEEE1C63B0}" type="pres">
      <dgm:prSet presAssocID="{A9AE7D9E-7213-48E2-AC9E-B7D539B2F4CD}" presName="sibTrans" presStyleCnt="0"/>
      <dgm:spPr/>
      <dgm:t>
        <a:bodyPr/>
        <a:lstStyle/>
        <a:p>
          <a:endParaRPr lang="en-US"/>
        </a:p>
      </dgm:t>
    </dgm:pt>
    <dgm:pt modelId="{ABD513EF-4226-423B-8CAE-6D77FB371B58}" type="pres">
      <dgm:prSet presAssocID="{F5E184C0-283B-41FE-8AAB-0E41D2CBAC5C}" presName="node" presStyleLbl="node1" presStyleIdx="3" presStyleCnt="6" custScaleX="218509" custScaleY="3318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EF5922-1C36-4D89-8035-DDEAC80CC73B}" type="pres">
      <dgm:prSet presAssocID="{A66E709F-3387-4E8D-B977-F0A05560C618}" presName="sibTrans" presStyleCnt="0"/>
      <dgm:spPr/>
      <dgm:t>
        <a:bodyPr/>
        <a:lstStyle/>
        <a:p>
          <a:endParaRPr lang="en-US"/>
        </a:p>
      </dgm:t>
    </dgm:pt>
    <dgm:pt modelId="{D165834F-F8A1-4F1E-868F-5607354DA1EA}" type="pres">
      <dgm:prSet presAssocID="{97CEE0B7-B6DB-4887-99A4-1B6FE52353DF}" presName="node" presStyleLbl="node1" presStyleIdx="4" presStyleCnt="6" custScaleX="218509" custScaleY="3318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EE17D4-88FD-4599-BFDE-5E31362CEA2A}" type="pres">
      <dgm:prSet presAssocID="{66CE2EDD-0CD5-404C-A534-5760A9F08A56}" presName="sibTrans" presStyleCnt="0"/>
      <dgm:spPr/>
      <dgm:t>
        <a:bodyPr/>
        <a:lstStyle/>
        <a:p>
          <a:endParaRPr lang="en-US"/>
        </a:p>
      </dgm:t>
    </dgm:pt>
    <dgm:pt modelId="{FB5B2658-3D4B-4DC3-8AEB-DE7444C7A60F}" type="pres">
      <dgm:prSet presAssocID="{2949AFB9-CDC0-4748-AB0A-5E4CE16F91BE}" presName="node" presStyleLbl="node1" presStyleIdx="5" presStyleCnt="6" custScaleX="218509" custScaleY="3318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3E51A4-0089-4750-83CE-5E1A372FB45E}" type="presOf" srcId="{2949AFB9-CDC0-4748-AB0A-5E4CE16F91BE}" destId="{FB5B2658-3D4B-4DC3-8AEB-DE7444C7A60F}" srcOrd="0" destOrd="0" presId="urn:microsoft.com/office/officeart/2005/8/layout/default"/>
    <dgm:cxn modelId="{94B0910A-4FCF-4F28-A084-7C6F762D3927}" type="presOf" srcId="{0E1B3D54-5E61-4B7A-BFB6-64EFA4FBF6EA}" destId="{9FE44FB5-5CFA-4458-9B92-6AF96CDACB21}" srcOrd="0" destOrd="0" presId="urn:microsoft.com/office/officeart/2005/8/layout/default"/>
    <dgm:cxn modelId="{97848234-020A-4788-9C6F-3B8A6DD0D64D}" type="presOf" srcId="{97CEE0B7-B6DB-4887-99A4-1B6FE52353DF}" destId="{D165834F-F8A1-4F1E-868F-5607354DA1EA}" srcOrd="0" destOrd="0" presId="urn:microsoft.com/office/officeart/2005/8/layout/default"/>
    <dgm:cxn modelId="{7307EE69-9DC6-4A45-9C9C-F18B7D154068}" srcId="{502F3F50-E605-4A6C-93FE-141DAAA1403C}" destId="{F5E184C0-283B-41FE-8AAB-0E41D2CBAC5C}" srcOrd="3" destOrd="0" parTransId="{E9139241-0B63-4E63-9FDB-7BFEE424CC94}" sibTransId="{A66E709F-3387-4E8D-B977-F0A05560C618}"/>
    <dgm:cxn modelId="{7D9CCDAB-1E50-4878-9EF9-9DE76EA370FD}" srcId="{502F3F50-E605-4A6C-93FE-141DAAA1403C}" destId="{2949AFB9-CDC0-4748-AB0A-5E4CE16F91BE}" srcOrd="5" destOrd="0" parTransId="{56E404C6-A397-4937-BC0A-C97E62087762}" sibTransId="{1C8E0DEC-9152-41C5-9607-56D0417C6C8D}"/>
    <dgm:cxn modelId="{CE69A85D-7269-4958-BDF2-C276D01C8D65}" srcId="{502F3F50-E605-4A6C-93FE-141DAAA1403C}" destId="{3A92DAB1-8AD2-4A7A-9064-66A1B9497310}" srcOrd="0" destOrd="0" parTransId="{CE10640F-CBB2-4281-AB46-EAC0FAC42CB7}" sibTransId="{F3904CBE-6CC1-4083-9CFD-8FA5D074FCC4}"/>
    <dgm:cxn modelId="{FB2D4772-3A93-4B7D-96D9-D1C78662C568}" srcId="{502F3F50-E605-4A6C-93FE-141DAAA1403C}" destId="{97CEE0B7-B6DB-4887-99A4-1B6FE52353DF}" srcOrd="4" destOrd="0" parTransId="{214A3C1A-1557-41AF-8C52-A15D57DB1FFF}" sibTransId="{66CE2EDD-0CD5-404C-A534-5760A9F08A56}"/>
    <dgm:cxn modelId="{0A10B8A3-EED9-49E6-9CF9-6F501014AB83}" srcId="{502F3F50-E605-4A6C-93FE-141DAAA1403C}" destId="{0E1B3D54-5E61-4B7A-BFB6-64EFA4FBF6EA}" srcOrd="2" destOrd="0" parTransId="{A98FD0AD-BB64-4568-9B81-452EB8801D2F}" sibTransId="{A9AE7D9E-7213-48E2-AC9E-B7D539B2F4CD}"/>
    <dgm:cxn modelId="{E14D635E-FB2A-44E6-801F-DC20EB4BB0A5}" srcId="{502F3F50-E605-4A6C-93FE-141DAAA1403C}" destId="{C795BC7E-A831-4830-99BD-108E6406A643}" srcOrd="1" destOrd="0" parTransId="{2FEB4E40-7BFD-44BD-B77E-0333BCE310AD}" sibTransId="{7237EE25-AAC0-48BD-B6C0-8090AB9BC2D8}"/>
    <dgm:cxn modelId="{5F4B59CD-2F9E-4FA3-BA9E-969F356797E4}" type="presOf" srcId="{C795BC7E-A831-4830-99BD-108E6406A643}" destId="{E3C1CED3-5584-43F5-919C-464CBBFF2C69}" srcOrd="0" destOrd="0" presId="urn:microsoft.com/office/officeart/2005/8/layout/default"/>
    <dgm:cxn modelId="{4F7DDDE4-8B62-4A55-AAA5-A106D664A851}" type="presOf" srcId="{3A92DAB1-8AD2-4A7A-9064-66A1B9497310}" destId="{97755BEB-3435-4499-B1F5-8F4274514BE5}" srcOrd="0" destOrd="0" presId="urn:microsoft.com/office/officeart/2005/8/layout/default"/>
    <dgm:cxn modelId="{B173EF63-D87E-47A2-8AF2-593F55241F17}" type="presOf" srcId="{F5E184C0-283B-41FE-8AAB-0E41D2CBAC5C}" destId="{ABD513EF-4226-423B-8CAE-6D77FB371B58}" srcOrd="0" destOrd="0" presId="urn:microsoft.com/office/officeart/2005/8/layout/default"/>
    <dgm:cxn modelId="{EB622A6C-1443-48E4-BD6E-A0C978430230}" type="presOf" srcId="{502F3F50-E605-4A6C-93FE-141DAAA1403C}" destId="{8127B500-4481-46E9-98A1-6CD28F2BA4DC}" srcOrd="0" destOrd="0" presId="urn:microsoft.com/office/officeart/2005/8/layout/default"/>
    <dgm:cxn modelId="{D0123214-A49B-42DD-AC81-509B4497FBCB}" type="presParOf" srcId="{8127B500-4481-46E9-98A1-6CD28F2BA4DC}" destId="{97755BEB-3435-4499-B1F5-8F4274514BE5}" srcOrd="0" destOrd="0" presId="urn:microsoft.com/office/officeart/2005/8/layout/default"/>
    <dgm:cxn modelId="{B4DCD473-E5DC-4A86-B169-3A299C68D78D}" type="presParOf" srcId="{8127B500-4481-46E9-98A1-6CD28F2BA4DC}" destId="{35BD6E36-2B27-4ED8-A008-7062599BBF0E}" srcOrd="1" destOrd="0" presId="urn:microsoft.com/office/officeart/2005/8/layout/default"/>
    <dgm:cxn modelId="{BD24D2D3-67C5-473E-8032-88AEB6071B02}" type="presParOf" srcId="{8127B500-4481-46E9-98A1-6CD28F2BA4DC}" destId="{E3C1CED3-5584-43F5-919C-464CBBFF2C69}" srcOrd="2" destOrd="0" presId="urn:microsoft.com/office/officeart/2005/8/layout/default"/>
    <dgm:cxn modelId="{B2AF46DE-9D50-4911-8BF0-9F75B61360B0}" type="presParOf" srcId="{8127B500-4481-46E9-98A1-6CD28F2BA4DC}" destId="{C7452FFC-CDD4-4CE6-99F3-9C5FB828482F}" srcOrd="3" destOrd="0" presId="urn:microsoft.com/office/officeart/2005/8/layout/default"/>
    <dgm:cxn modelId="{1CDAAC01-31AD-47F3-A63F-3C1E31F97B3A}" type="presParOf" srcId="{8127B500-4481-46E9-98A1-6CD28F2BA4DC}" destId="{9FE44FB5-5CFA-4458-9B92-6AF96CDACB21}" srcOrd="4" destOrd="0" presId="urn:microsoft.com/office/officeart/2005/8/layout/default"/>
    <dgm:cxn modelId="{3AA240C9-82C9-47D6-B125-F71A49D641C8}" type="presParOf" srcId="{8127B500-4481-46E9-98A1-6CD28F2BA4DC}" destId="{5F676987-FD81-4200-B095-4EAEEE1C63B0}" srcOrd="5" destOrd="0" presId="urn:microsoft.com/office/officeart/2005/8/layout/default"/>
    <dgm:cxn modelId="{50F85E5C-E785-4013-A5BF-A7E8CD06D114}" type="presParOf" srcId="{8127B500-4481-46E9-98A1-6CD28F2BA4DC}" destId="{ABD513EF-4226-423B-8CAE-6D77FB371B58}" srcOrd="6" destOrd="0" presId="urn:microsoft.com/office/officeart/2005/8/layout/default"/>
    <dgm:cxn modelId="{DB80BDA9-E4B9-4BFB-85E9-0A329C51C01E}" type="presParOf" srcId="{8127B500-4481-46E9-98A1-6CD28F2BA4DC}" destId="{EBEF5922-1C36-4D89-8035-DDEAC80CC73B}" srcOrd="7" destOrd="0" presId="urn:microsoft.com/office/officeart/2005/8/layout/default"/>
    <dgm:cxn modelId="{A9EFAAEA-F843-4033-891F-CC7A0BAFBF98}" type="presParOf" srcId="{8127B500-4481-46E9-98A1-6CD28F2BA4DC}" destId="{D165834F-F8A1-4F1E-868F-5607354DA1EA}" srcOrd="8" destOrd="0" presId="urn:microsoft.com/office/officeart/2005/8/layout/default"/>
    <dgm:cxn modelId="{680A9C3B-61B5-41E4-9040-196EEC2EAEB1}" type="presParOf" srcId="{8127B500-4481-46E9-98A1-6CD28F2BA4DC}" destId="{4AEE17D4-88FD-4599-BFDE-5E31362CEA2A}" srcOrd="9" destOrd="0" presId="urn:microsoft.com/office/officeart/2005/8/layout/default"/>
    <dgm:cxn modelId="{8436CD59-D4D8-4864-B99D-CF80E0DAAA09}" type="presParOf" srcId="{8127B500-4481-46E9-98A1-6CD28F2BA4DC}" destId="{FB5B2658-3D4B-4DC3-8AEB-DE7444C7A60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2F3F50-E605-4A6C-93FE-141DAAA1403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92DAB1-8AD2-4A7A-9064-66A1B9497310}">
      <dgm:prSet phldrT="[Text]" custT="1"/>
      <dgm:spPr>
        <a:solidFill>
          <a:srgbClr val="0F5494"/>
        </a:solidFill>
      </dgm:spPr>
      <dgm:t>
        <a:bodyPr/>
        <a:lstStyle/>
        <a:p>
          <a:r>
            <a:rPr lang="en-US" sz="2500" dirty="0" smtClean="0">
              <a:latin typeface="Arial" panose="020B0604020202020204" pitchFamily="34" charset="0"/>
              <a:cs typeface="Arial" panose="020B0604020202020204" pitchFamily="34" charset="0"/>
            </a:rPr>
            <a:t>Doctoral Networks</a:t>
          </a:r>
        </a:p>
        <a:p>
          <a:r>
            <a:rPr kumimoji="0" lang="fr-BE" sz="2000" b="0" i="1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Doctoral programmes in and </a:t>
          </a:r>
          <a:r>
            <a:rPr kumimoji="0" lang="fr-BE" sz="2000" b="0" i="1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outside</a:t>
          </a:r>
          <a:r>
            <a:rPr kumimoji="0" lang="fr-BE" sz="2000" b="0" i="1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 </a:t>
          </a:r>
          <a:r>
            <a:rPr kumimoji="0" lang="fr-BE" sz="2000" b="0" i="1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academia</a:t>
          </a:r>
          <a:r>
            <a:rPr kumimoji="0" lang="fr-BE" sz="2000" b="0" i="1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 incl. </a:t>
          </a:r>
          <a:r>
            <a:rPr kumimoji="0" lang="fr-BE" sz="2000" b="0" i="1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joint &amp; </a:t>
          </a:r>
          <a:r>
            <a:rPr kumimoji="0" lang="fr-BE" sz="2000" b="0" i="1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industrial</a:t>
          </a:r>
          <a:r>
            <a:rPr kumimoji="0" lang="fr-BE" sz="2000" b="0" i="1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 </a:t>
          </a:r>
          <a:r>
            <a:rPr kumimoji="0" lang="fr-BE" sz="2000" b="0" i="1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doctorates</a:t>
          </a:r>
          <a:endParaRPr lang="en-US" sz="2000" b="1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10640F-CBB2-4281-AB46-EAC0FAC42CB7}" type="parTrans" cxnId="{CE69A85D-7269-4958-BDF2-C276D01C8D65}">
      <dgm:prSet/>
      <dgm:spPr/>
      <dgm:t>
        <a:bodyPr/>
        <a:lstStyle/>
        <a:p>
          <a:endParaRPr lang="en-US"/>
        </a:p>
      </dgm:t>
    </dgm:pt>
    <dgm:pt modelId="{F3904CBE-6CC1-4083-9CFD-8FA5D074FCC4}" type="sibTrans" cxnId="{CE69A85D-7269-4958-BDF2-C276D01C8D65}">
      <dgm:prSet/>
      <dgm:spPr/>
      <dgm:t>
        <a:bodyPr/>
        <a:lstStyle/>
        <a:p>
          <a:endParaRPr lang="en-US"/>
        </a:p>
      </dgm:t>
    </dgm:pt>
    <dgm:pt modelId="{F5E184C0-283B-41FE-8AAB-0E41D2CBAC5C}">
      <dgm:prSet phldrT="[Text]" custT="1"/>
      <dgm:spPr>
        <a:solidFill>
          <a:srgbClr val="0F5494"/>
        </a:solidFill>
      </dgm:spPr>
      <dgm:t>
        <a:bodyPr/>
        <a:lstStyle/>
        <a:p>
          <a:pPr>
            <a:spcAft>
              <a:spcPct val="35000"/>
            </a:spcAft>
          </a:pPr>
          <a:r>
            <a:rPr lang="en-US" sz="2900" dirty="0" smtClean="0">
              <a:latin typeface="Arial" panose="020B0604020202020204" pitchFamily="34" charset="0"/>
              <a:cs typeface="Arial" panose="020B0604020202020204" pitchFamily="34" charset="0"/>
            </a:rPr>
            <a:t>COFUND</a:t>
          </a:r>
        </a:p>
        <a:p>
          <a:pPr>
            <a:spcAft>
              <a:spcPct val="35000"/>
            </a:spcAft>
          </a:pPr>
          <a:r>
            <a:rPr kumimoji="0" lang="fr-BE" sz="2000" b="0" i="1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Co-</a:t>
          </a:r>
          <a:r>
            <a:rPr kumimoji="0" lang="fr-BE" sz="2000" b="0" i="1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funding</a:t>
          </a:r>
          <a:r>
            <a:rPr kumimoji="0" lang="fr-BE" sz="2000" b="0" i="1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 doctoral and postdoctoral programmes</a:t>
          </a:r>
          <a:endParaRPr kumimoji="0" lang="en-US" sz="2000" b="0" i="1" u="none" strike="noStrike" cap="none" spc="0" normalizeH="0" baseline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Arial"/>
            <a:ea typeface="+mn-ea"/>
            <a:cs typeface="+mn-cs"/>
          </a:endParaRPr>
        </a:p>
      </dgm:t>
    </dgm:pt>
    <dgm:pt modelId="{E9139241-0B63-4E63-9FDB-7BFEE424CC94}" type="parTrans" cxnId="{7307EE69-9DC6-4A45-9C9C-F18B7D154068}">
      <dgm:prSet/>
      <dgm:spPr/>
      <dgm:t>
        <a:bodyPr/>
        <a:lstStyle/>
        <a:p>
          <a:endParaRPr lang="en-US"/>
        </a:p>
      </dgm:t>
    </dgm:pt>
    <dgm:pt modelId="{A66E709F-3387-4E8D-B977-F0A05560C618}" type="sibTrans" cxnId="{7307EE69-9DC6-4A45-9C9C-F18B7D154068}">
      <dgm:prSet/>
      <dgm:spPr/>
      <dgm:t>
        <a:bodyPr/>
        <a:lstStyle/>
        <a:p>
          <a:endParaRPr lang="en-US"/>
        </a:p>
      </dgm:t>
    </dgm:pt>
    <dgm:pt modelId="{97CEE0B7-B6DB-4887-99A4-1B6FE52353DF}">
      <dgm:prSet phldrT="[Text]" custT="1"/>
      <dgm:spPr>
        <a:solidFill>
          <a:srgbClr val="0F5494"/>
        </a:solidFill>
      </dgm:spPr>
      <dgm:t>
        <a:bodyPr/>
        <a:lstStyle/>
        <a:p>
          <a:r>
            <a:rPr lang="en-US" sz="2500" dirty="0" smtClean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MSCA and Citizens</a:t>
          </a:r>
        </a:p>
        <a:p>
          <a:r>
            <a:rPr lang="en-US" sz="2000" i="1" dirty="0" smtClean="0">
              <a:latin typeface="Arial" panose="020B0604020202020204" pitchFamily="34" charset="0"/>
              <a:cs typeface="Arial" panose="020B0604020202020204" pitchFamily="34" charset="0"/>
            </a:rPr>
            <a:t>Public outreach events (Night)</a:t>
          </a:r>
        </a:p>
      </dgm:t>
    </dgm:pt>
    <dgm:pt modelId="{214A3C1A-1557-41AF-8C52-A15D57DB1FFF}" type="parTrans" cxnId="{FB2D4772-3A93-4B7D-96D9-D1C78662C568}">
      <dgm:prSet/>
      <dgm:spPr/>
      <dgm:t>
        <a:bodyPr/>
        <a:lstStyle/>
        <a:p>
          <a:endParaRPr lang="en-US"/>
        </a:p>
      </dgm:t>
    </dgm:pt>
    <dgm:pt modelId="{66CE2EDD-0CD5-404C-A534-5760A9F08A56}" type="sibTrans" cxnId="{FB2D4772-3A93-4B7D-96D9-D1C78662C568}">
      <dgm:prSet/>
      <dgm:spPr/>
      <dgm:t>
        <a:bodyPr/>
        <a:lstStyle/>
        <a:p>
          <a:endParaRPr lang="en-US"/>
        </a:p>
      </dgm:t>
    </dgm:pt>
    <dgm:pt modelId="{C795BC7E-A831-4830-99BD-108E6406A643}">
      <dgm:prSet custT="1"/>
      <dgm:spPr>
        <a:solidFill>
          <a:srgbClr val="0F5494"/>
        </a:solidFill>
      </dgm:spPr>
      <dgm:t>
        <a:bodyPr/>
        <a:lstStyle/>
        <a:p>
          <a:r>
            <a:rPr lang="en-US" sz="2500" dirty="0" smtClean="0">
              <a:latin typeface="Arial" panose="020B0604020202020204" pitchFamily="34" charset="0"/>
              <a:cs typeface="Arial" panose="020B0604020202020204" pitchFamily="34" charset="0"/>
            </a:rPr>
            <a:t>Postdoctoral Fellowships</a:t>
          </a:r>
        </a:p>
        <a:p>
          <a:r>
            <a:rPr kumimoji="0" lang="fr-BE" sz="2000" b="0" i="1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Support to excellent postdoctoral </a:t>
          </a:r>
          <a:r>
            <a:rPr kumimoji="0" lang="fr-BE" sz="2000" b="0" i="1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researchers</a:t>
          </a:r>
          <a:endParaRPr lang="en-US" sz="2000" b="1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EB4E40-7BFD-44BD-B77E-0333BCE310AD}" type="parTrans" cxnId="{E14D635E-FB2A-44E6-801F-DC20EB4BB0A5}">
      <dgm:prSet/>
      <dgm:spPr/>
      <dgm:t>
        <a:bodyPr/>
        <a:lstStyle/>
        <a:p>
          <a:endParaRPr lang="en-US"/>
        </a:p>
      </dgm:t>
    </dgm:pt>
    <dgm:pt modelId="{7237EE25-AAC0-48BD-B6C0-8090AB9BC2D8}" type="sibTrans" cxnId="{E14D635E-FB2A-44E6-801F-DC20EB4BB0A5}">
      <dgm:prSet/>
      <dgm:spPr/>
      <dgm:t>
        <a:bodyPr/>
        <a:lstStyle/>
        <a:p>
          <a:endParaRPr lang="en-US"/>
        </a:p>
      </dgm:t>
    </dgm:pt>
    <dgm:pt modelId="{0E1B3D54-5E61-4B7A-BFB6-64EFA4FBF6EA}">
      <dgm:prSet custT="1"/>
      <dgm:spPr>
        <a:solidFill>
          <a:srgbClr val="0F5494"/>
        </a:solidFill>
      </dgm:spPr>
      <dgm:t>
        <a:bodyPr/>
        <a:lstStyle/>
        <a:p>
          <a:r>
            <a:rPr lang="en-US" sz="2500" dirty="0" smtClean="0">
              <a:latin typeface="Arial" panose="020B0604020202020204" pitchFamily="34" charset="0"/>
              <a:cs typeface="Arial" panose="020B0604020202020204" pitchFamily="34" charset="0"/>
            </a:rPr>
            <a:t>Staff Exchanges</a:t>
          </a:r>
        </a:p>
        <a:p>
          <a:r>
            <a:rPr kumimoji="0" lang="fr-BE" sz="2000" b="0" i="1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Support for </a:t>
          </a:r>
          <a:r>
            <a:rPr kumimoji="0" lang="fr-BE" sz="2000" b="0" i="1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research</a:t>
          </a:r>
          <a:r>
            <a:rPr kumimoji="0" lang="fr-BE" sz="2000" b="0" i="1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 and innovation staff exchanges</a:t>
          </a:r>
          <a:endParaRPr kumimoji="0" lang="en-US" sz="2000" b="0" i="1" u="none" strike="noStrike" cap="none" spc="0" normalizeH="0" baseline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Arial"/>
            <a:ea typeface="+mn-ea"/>
            <a:cs typeface="+mn-cs"/>
          </a:endParaRPr>
        </a:p>
      </dgm:t>
    </dgm:pt>
    <dgm:pt modelId="{A98FD0AD-BB64-4568-9B81-452EB8801D2F}" type="parTrans" cxnId="{0A10B8A3-EED9-49E6-9CF9-6F501014AB83}">
      <dgm:prSet/>
      <dgm:spPr/>
      <dgm:t>
        <a:bodyPr/>
        <a:lstStyle/>
        <a:p>
          <a:endParaRPr lang="en-US"/>
        </a:p>
      </dgm:t>
    </dgm:pt>
    <dgm:pt modelId="{A9AE7D9E-7213-48E2-AC9E-B7D539B2F4CD}" type="sibTrans" cxnId="{0A10B8A3-EED9-49E6-9CF9-6F501014AB83}">
      <dgm:prSet/>
      <dgm:spPr/>
      <dgm:t>
        <a:bodyPr/>
        <a:lstStyle/>
        <a:p>
          <a:endParaRPr lang="en-US"/>
        </a:p>
      </dgm:t>
    </dgm:pt>
    <dgm:pt modelId="{8127B500-4481-46E9-98A1-6CD28F2BA4DC}" type="pres">
      <dgm:prSet presAssocID="{502F3F50-E605-4A6C-93FE-141DAAA1403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755BEB-3435-4499-B1F5-8F4274514BE5}" type="pres">
      <dgm:prSet presAssocID="{3A92DAB1-8AD2-4A7A-9064-66A1B9497310}" presName="node" presStyleLbl="node1" presStyleIdx="0" presStyleCnt="5" custScaleX="218509" custScaleY="3318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D6E36-2B27-4ED8-A008-7062599BBF0E}" type="pres">
      <dgm:prSet presAssocID="{F3904CBE-6CC1-4083-9CFD-8FA5D074FCC4}" presName="sibTrans" presStyleCnt="0"/>
      <dgm:spPr/>
      <dgm:t>
        <a:bodyPr/>
        <a:lstStyle/>
        <a:p>
          <a:endParaRPr lang="en-US"/>
        </a:p>
      </dgm:t>
    </dgm:pt>
    <dgm:pt modelId="{E3C1CED3-5584-43F5-919C-464CBBFF2C69}" type="pres">
      <dgm:prSet presAssocID="{C795BC7E-A831-4830-99BD-108E6406A643}" presName="node" presStyleLbl="node1" presStyleIdx="1" presStyleCnt="5" custScaleX="218509" custScaleY="3318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452FFC-CDD4-4CE6-99F3-9C5FB828482F}" type="pres">
      <dgm:prSet presAssocID="{7237EE25-AAC0-48BD-B6C0-8090AB9BC2D8}" presName="sibTrans" presStyleCnt="0"/>
      <dgm:spPr/>
      <dgm:t>
        <a:bodyPr/>
        <a:lstStyle/>
        <a:p>
          <a:endParaRPr lang="en-US"/>
        </a:p>
      </dgm:t>
    </dgm:pt>
    <dgm:pt modelId="{9FE44FB5-5CFA-4458-9B92-6AF96CDACB21}" type="pres">
      <dgm:prSet presAssocID="{0E1B3D54-5E61-4B7A-BFB6-64EFA4FBF6EA}" presName="node" presStyleLbl="node1" presStyleIdx="2" presStyleCnt="5" custScaleX="218509" custScaleY="3318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676987-FD81-4200-B095-4EAEEE1C63B0}" type="pres">
      <dgm:prSet presAssocID="{A9AE7D9E-7213-48E2-AC9E-B7D539B2F4CD}" presName="sibTrans" presStyleCnt="0"/>
      <dgm:spPr/>
      <dgm:t>
        <a:bodyPr/>
        <a:lstStyle/>
        <a:p>
          <a:endParaRPr lang="en-US"/>
        </a:p>
      </dgm:t>
    </dgm:pt>
    <dgm:pt modelId="{ABD513EF-4226-423B-8CAE-6D77FB371B58}" type="pres">
      <dgm:prSet presAssocID="{F5E184C0-283B-41FE-8AAB-0E41D2CBAC5C}" presName="node" presStyleLbl="node1" presStyleIdx="3" presStyleCnt="5" custScaleX="218509" custScaleY="3318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EF5922-1C36-4D89-8035-DDEAC80CC73B}" type="pres">
      <dgm:prSet presAssocID="{A66E709F-3387-4E8D-B977-F0A05560C618}" presName="sibTrans" presStyleCnt="0"/>
      <dgm:spPr/>
      <dgm:t>
        <a:bodyPr/>
        <a:lstStyle/>
        <a:p>
          <a:endParaRPr lang="en-US"/>
        </a:p>
      </dgm:t>
    </dgm:pt>
    <dgm:pt modelId="{D165834F-F8A1-4F1E-868F-5607354DA1EA}" type="pres">
      <dgm:prSet presAssocID="{97CEE0B7-B6DB-4887-99A4-1B6FE52353DF}" presName="node" presStyleLbl="node1" presStyleIdx="4" presStyleCnt="5" custScaleX="218509" custScaleY="3318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4B0910A-4FCF-4F28-A084-7C6F762D3927}" type="presOf" srcId="{0E1B3D54-5E61-4B7A-BFB6-64EFA4FBF6EA}" destId="{9FE44FB5-5CFA-4458-9B92-6AF96CDACB21}" srcOrd="0" destOrd="0" presId="urn:microsoft.com/office/officeart/2005/8/layout/default"/>
    <dgm:cxn modelId="{97848234-020A-4788-9C6F-3B8A6DD0D64D}" type="presOf" srcId="{97CEE0B7-B6DB-4887-99A4-1B6FE52353DF}" destId="{D165834F-F8A1-4F1E-868F-5607354DA1EA}" srcOrd="0" destOrd="0" presId="urn:microsoft.com/office/officeart/2005/8/layout/default"/>
    <dgm:cxn modelId="{7307EE69-9DC6-4A45-9C9C-F18B7D154068}" srcId="{502F3F50-E605-4A6C-93FE-141DAAA1403C}" destId="{F5E184C0-283B-41FE-8AAB-0E41D2CBAC5C}" srcOrd="3" destOrd="0" parTransId="{E9139241-0B63-4E63-9FDB-7BFEE424CC94}" sibTransId="{A66E709F-3387-4E8D-B977-F0A05560C618}"/>
    <dgm:cxn modelId="{CE69A85D-7269-4958-BDF2-C276D01C8D65}" srcId="{502F3F50-E605-4A6C-93FE-141DAAA1403C}" destId="{3A92DAB1-8AD2-4A7A-9064-66A1B9497310}" srcOrd="0" destOrd="0" parTransId="{CE10640F-CBB2-4281-AB46-EAC0FAC42CB7}" sibTransId="{F3904CBE-6CC1-4083-9CFD-8FA5D074FCC4}"/>
    <dgm:cxn modelId="{FB2D4772-3A93-4B7D-96D9-D1C78662C568}" srcId="{502F3F50-E605-4A6C-93FE-141DAAA1403C}" destId="{97CEE0B7-B6DB-4887-99A4-1B6FE52353DF}" srcOrd="4" destOrd="0" parTransId="{214A3C1A-1557-41AF-8C52-A15D57DB1FFF}" sibTransId="{66CE2EDD-0CD5-404C-A534-5760A9F08A56}"/>
    <dgm:cxn modelId="{0A10B8A3-EED9-49E6-9CF9-6F501014AB83}" srcId="{502F3F50-E605-4A6C-93FE-141DAAA1403C}" destId="{0E1B3D54-5E61-4B7A-BFB6-64EFA4FBF6EA}" srcOrd="2" destOrd="0" parTransId="{A98FD0AD-BB64-4568-9B81-452EB8801D2F}" sibTransId="{A9AE7D9E-7213-48E2-AC9E-B7D539B2F4CD}"/>
    <dgm:cxn modelId="{E14D635E-FB2A-44E6-801F-DC20EB4BB0A5}" srcId="{502F3F50-E605-4A6C-93FE-141DAAA1403C}" destId="{C795BC7E-A831-4830-99BD-108E6406A643}" srcOrd="1" destOrd="0" parTransId="{2FEB4E40-7BFD-44BD-B77E-0333BCE310AD}" sibTransId="{7237EE25-AAC0-48BD-B6C0-8090AB9BC2D8}"/>
    <dgm:cxn modelId="{5F4B59CD-2F9E-4FA3-BA9E-969F356797E4}" type="presOf" srcId="{C795BC7E-A831-4830-99BD-108E6406A643}" destId="{E3C1CED3-5584-43F5-919C-464CBBFF2C69}" srcOrd="0" destOrd="0" presId="urn:microsoft.com/office/officeart/2005/8/layout/default"/>
    <dgm:cxn modelId="{4F7DDDE4-8B62-4A55-AAA5-A106D664A851}" type="presOf" srcId="{3A92DAB1-8AD2-4A7A-9064-66A1B9497310}" destId="{97755BEB-3435-4499-B1F5-8F4274514BE5}" srcOrd="0" destOrd="0" presId="urn:microsoft.com/office/officeart/2005/8/layout/default"/>
    <dgm:cxn modelId="{B173EF63-D87E-47A2-8AF2-593F55241F17}" type="presOf" srcId="{F5E184C0-283B-41FE-8AAB-0E41D2CBAC5C}" destId="{ABD513EF-4226-423B-8CAE-6D77FB371B58}" srcOrd="0" destOrd="0" presId="urn:microsoft.com/office/officeart/2005/8/layout/default"/>
    <dgm:cxn modelId="{EB622A6C-1443-48E4-BD6E-A0C978430230}" type="presOf" srcId="{502F3F50-E605-4A6C-93FE-141DAAA1403C}" destId="{8127B500-4481-46E9-98A1-6CD28F2BA4DC}" srcOrd="0" destOrd="0" presId="urn:microsoft.com/office/officeart/2005/8/layout/default"/>
    <dgm:cxn modelId="{D0123214-A49B-42DD-AC81-509B4497FBCB}" type="presParOf" srcId="{8127B500-4481-46E9-98A1-6CD28F2BA4DC}" destId="{97755BEB-3435-4499-B1F5-8F4274514BE5}" srcOrd="0" destOrd="0" presId="urn:microsoft.com/office/officeart/2005/8/layout/default"/>
    <dgm:cxn modelId="{B4DCD473-E5DC-4A86-B169-3A299C68D78D}" type="presParOf" srcId="{8127B500-4481-46E9-98A1-6CD28F2BA4DC}" destId="{35BD6E36-2B27-4ED8-A008-7062599BBF0E}" srcOrd="1" destOrd="0" presId="urn:microsoft.com/office/officeart/2005/8/layout/default"/>
    <dgm:cxn modelId="{BD24D2D3-67C5-473E-8032-88AEB6071B02}" type="presParOf" srcId="{8127B500-4481-46E9-98A1-6CD28F2BA4DC}" destId="{E3C1CED3-5584-43F5-919C-464CBBFF2C69}" srcOrd="2" destOrd="0" presId="urn:microsoft.com/office/officeart/2005/8/layout/default"/>
    <dgm:cxn modelId="{B2AF46DE-9D50-4911-8BF0-9F75B61360B0}" type="presParOf" srcId="{8127B500-4481-46E9-98A1-6CD28F2BA4DC}" destId="{C7452FFC-CDD4-4CE6-99F3-9C5FB828482F}" srcOrd="3" destOrd="0" presId="urn:microsoft.com/office/officeart/2005/8/layout/default"/>
    <dgm:cxn modelId="{1CDAAC01-31AD-47F3-A63F-3C1E31F97B3A}" type="presParOf" srcId="{8127B500-4481-46E9-98A1-6CD28F2BA4DC}" destId="{9FE44FB5-5CFA-4458-9B92-6AF96CDACB21}" srcOrd="4" destOrd="0" presId="urn:microsoft.com/office/officeart/2005/8/layout/default"/>
    <dgm:cxn modelId="{3AA240C9-82C9-47D6-B125-F71A49D641C8}" type="presParOf" srcId="{8127B500-4481-46E9-98A1-6CD28F2BA4DC}" destId="{5F676987-FD81-4200-B095-4EAEEE1C63B0}" srcOrd="5" destOrd="0" presId="urn:microsoft.com/office/officeart/2005/8/layout/default"/>
    <dgm:cxn modelId="{50F85E5C-E785-4013-A5BF-A7E8CD06D114}" type="presParOf" srcId="{8127B500-4481-46E9-98A1-6CD28F2BA4DC}" destId="{ABD513EF-4226-423B-8CAE-6D77FB371B58}" srcOrd="6" destOrd="0" presId="urn:microsoft.com/office/officeart/2005/8/layout/default"/>
    <dgm:cxn modelId="{DB80BDA9-E4B9-4BFB-85E9-0A329C51C01E}" type="presParOf" srcId="{8127B500-4481-46E9-98A1-6CD28F2BA4DC}" destId="{EBEF5922-1C36-4D89-8035-DDEAC80CC73B}" srcOrd="7" destOrd="0" presId="urn:microsoft.com/office/officeart/2005/8/layout/default"/>
    <dgm:cxn modelId="{A9EFAAEA-F843-4033-891F-CC7A0BAFBF98}" type="presParOf" srcId="{8127B500-4481-46E9-98A1-6CD28F2BA4DC}" destId="{D165834F-F8A1-4F1E-868F-5607354DA1E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060B17-41FB-4104-A467-366E1FFC95E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90D2A4-F1B3-44AA-859D-7CBAD776E8C7}" type="pres">
      <dgm:prSet presAssocID="{0D060B17-41FB-4104-A467-366E1FFC95E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9D0852AE-20A2-4B65-ACEF-017D55EE7541}" type="presOf" srcId="{0D060B17-41FB-4104-A467-366E1FFC95E1}" destId="{1E90D2A4-F1B3-44AA-859D-7CBAD776E8C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060B17-41FB-4104-A467-366E1FFC95E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90D2A4-F1B3-44AA-859D-7CBAD776E8C7}" type="pres">
      <dgm:prSet presAssocID="{0D060B17-41FB-4104-A467-366E1FFC95E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9D0852AE-20A2-4B65-ACEF-017D55EE7541}" type="presOf" srcId="{0D060B17-41FB-4104-A467-366E1FFC95E1}" destId="{1E90D2A4-F1B3-44AA-859D-7CBAD776E8C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D060B17-41FB-4104-A467-366E1FFC95E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90D2A4-F1B3-44AA-859D-7CBAD776E8C7}" type="pres">
      <dgm:prSet presAssocID="{0D060B17-41FB-4104-A467-366E1FFC95E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9D0852AE-20A2-4B65-ACEF-017D55EE7541}" type="presOf" srcId="{0D060B17-41FB-4104-A467-366E1FFC95E1}" destId="{1E90D2A4-F1B3-44AA-859D-7CBAD776E8C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D060B17-41FB-4104-A467-366E1FFC95E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90D2A4-F1B3-44AA-859D-7CBAD776E8C7}" type="pres">
      <dgm:prSet presAssocID="{0D060B17-41FB-4104-A467-366E1FFC95E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9D0852AE-20A2-4B65-ACEF-017D55EE7541}" type="presOf" srcId="{0D060B17-41FB-4104-A467-366E1FFC95E1}" destId="{1E90D2A4-F1B3-44AA-859D-7CBAD776E8C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D060B17-41FB-4104-A467-366E1FFC95E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90D2A4-F1B3-44AA-859D-7CBAD776E8C7}" type="pres">
      <dgm:prSet presAssocID="{0D060B17-41FB-4104-A467-366E1FFC95E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9D0852AE-20A2-4B65-ACEF-017D55EE7541}" type="presOf" srcId="{0D060B17-41FB-4104-A467-366E1FFC95E1}" destId="{1E90D2A4-F1B3-44AA-859D-7CBAD776E8C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E0CF24D-CA47-41E2-870C-67FA82B54641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F60351F-E6AD-484F-84BF-165AAF741AA3}">
      <dgm:prSet phldrT="[Text]"/>
      <dgm:spPr>
        <a:solidFill>
          <a:srgbClr val="0F5494"/>
        </a:solidFill>
        <a:ln>
          <a:solidFill>
            <a:srgbClr val="0F5494"/>
          </a:solidFill>
        </a:ln>
      </dgm:spPr>
      <dgm:t>
        <a:bodyPr/>
        <a:lstStyle/>
        <a:p>
          <a:endParaRPr lang="en-US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D7984C-3E90-4181-BFA7-9B25450FF680}" type="parTrans" cxnId="{EC0AF9A0-534D-4728-8C37-463279751B70}">
      <dgm:prSet/>
      <dgm:spPr/>
      <dgm:t>
        <a:bodyPr/>
        <a:lstStyle/>
        <a:p>
          <a:endParaRPr lang="en-US"/>
        </a:p>
      </dgm:t>
    </dgm:pt>
    <dgm:pt modelId="{563151ED-987B-42B6-8E45-8E3DA7CDCF7E}" type="sibTrans" cxnId="{EC0AF9A0-534D-4728-8C37-463279751B70}">
      <dgm:prSet/>
      <dgm:spPr/>
      <dgm:t>
        <a:bodyPr/>
        <a:lstStyle/>
        <a:p>
          <a:endParaRPr lang="en-US"/>
        </a:p>
      </dgm:t>
    </dgm:pt>
    <dgm:pt modelId="{C5194A4E-2F61-4A31-9C68-C6E15E6C78CE}">
      <dgm:prSet phldrT="[Text]" custT="1"/>
      <dgm:spPr>
        <a:solidFill>
          <a:srgbClr val="D2D2E1"/>
        </a:solidFill>
        <a:ln>
          <a:solidFill>
            <a:srgbClr val="FFFFFF"/>
          </a:solidFill>
        </a:ln>
      </dgm:spPr>
      <dgm:t>
        <a:bodyPr/>
        <a:lstStyle/>
        <a:p>
          <a:r>
            <a:rPr lang="en-US" sz="2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Ask for advice to your </a:t>
          </a:r>
          <a:r>
            <a:rPr lang="en-US" sz="2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MSCA National Contact Point</a:t>
          </a:r>
          <a:endParaRPr lang="en-US" sz="26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19A2D8-C9DB-4781-B1DC-2B6CC4D0908E}" type="parTrans" cxnId="{B2C15228-6D03-4500-8FF1-EF2E76F1CD12}">
      <dgm:prSet/>
      <dgm:spPr/>
      <dgm:t>
        <a:bodyPr/>
        <a:lstStyle/>
        <a:p>
          <a:endParaRPr lang="en-US"/>
        </a:p>
      </dgm:t>
    </dgm:pt>
    <dgm:pt modelId="{898AC237-3F4B-4BF6-8796-636494E5CDD4}" type="sibTrans" cxnId="{B2C15228-6D03-4500-8FF1-EF2E76F1CD12}">
      <dgm:prSet/>
      <dgm:spPr/>
      <dgm:t>
        <a:bodyPr/>
        <a:lstStyle/>
        <a:p>
          <a:endParaRPr lang="en-US"/>
        </a:p>
      </dgm:t>
    </dgm:pt>
    <dgm:pt modelId="{148FF561-DB64-4859-A5D2-721B4F5C2D6B}">
      <dgm:prSet phldrT="[Text]"/>
      <dgm:spPr>
        <a:solidFill>
          <a:srgbClr val="0F5494"/>
        </a:solidFill>
        <a:ln>
          <a:solidFill>
            <a:srgbClr val="0F5494"/>
          </a:solidFill>
        </a:ln>
      </dgm:spPr>
      <dgm:t>
        <a:bodyPr/>
        <a:lstStyle/>
        <a:p>
          <a:endParaRPr lang="en-US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F1C42B-B21B-4A99-ADCB-43674809A80C}" type="parTrans" cxnId="{2BC84C5D-EC67-4F6D-B341-E4A3AF9B43FF}">
      <dgm:prSet/>
      <dgm:spPr/>
      <dgm:t>
        <a:bodyPr/>
        <a:lstStyle/>
        <a:p>
          <a:endParaRPr lang="en-US"/>
        </a:p>
      </dgm:t>
    </dgm:pt>
    <dgm:pt modelId="{564D60B1-3933-4E4D-9A31-AD4461A1D2D7}" type="sibTrans" cxnId="{2BC84C5D-EC67-4F6D-B341-E4A3AF9B43FF}">
      <dgm:prSet/>
      <dgm:spPr/>
      <dgm:t>
        <a:bodyPr/>
        <a:lstStyle/>
        <a:p>
          <a:endParaRPr lang="en-US"/>
        </a:p>
      </dgm:t>
    </dgm:pt>
    <dgm:pt modelId="{1E23C336-DE5A-46B1-8DF7-7B59AE2F35DB}">
      <dgm:prSet phldrT="[Text]" custT="1"/>
      <dgm:spPr>
        <a:solidFill>
          <a:srgbClr val="D2D2E1"/>
        </a:solidFill>
        <a:ln>
          <a:solidFill>
            <a:srgbClr val="FFFFFF"/>
          </a:solidFill>
        </a:ln>
      </dgm:spPr>
      <dgm:t>
        <a:bodyPr/>
        <a:lstStyle/>
        <a:p>
          <a:r>
            <a:rPr lang="en-US" sz="26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Check</a:t>
          </a:r>
          <a:r>
            <a:rPr lang="en-US" sz="2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6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the </a:t>
          </a:r>
          <a:r>
            <a:rPr lang="en-US" sz="2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project’s requirements </a:t>
          </a:r>
          <a:r>
            <a:rPr lang="en-US" sz="26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and </a:t>
          </a:r>
          <a:r>
            <a:rPr lang="en-US" sz="2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apply</a:t>
          </a:r>
          <a:r>
            <a:rPr lang="en-US" sz="2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to your institution </a:t>
          </a:r>
          <a:r>
            <a:rPr lang="en-US" sz="2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of interest</a:t>
          </a:r>
          <a:endParaRPr lang="en-US" sz="26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3C48C7-DCAA-4F10-80EF-36D5BAA856DF}" type="parTrans" cxnId="{55AF7E1D-F19E-4721-849A-D901CE18A25A}">
      <dgm:prSet/>
      <dgm:spPr/>
      <dgm:t>
        <a:bodyPr/>
        <a:lstStyle/>
        <a:p>
          <a:endParaRPr lang="en-US"/>
        </a:p>
      </dgm:t>
    </dgm:pt>
    <dgm:pt modelId="{C674BF1B-EE63-46BF-A777-7B7FC4209D4C}" type="sibTrans" cxnId="{55AF7E1D-F19E-4721-849A-D901CE18A25A}">
      <dgm:prSet/>
      <dgm:spPr/>
      <dgm:t>
        <a:bodyPr/>
        <a:lstStyle/>
        <a:p>
          <a:endParaRPr lang="en-US"/>
        </a:p>
      </dgm:t>
    </dgm:pt>
    <dgm:pt modelId="{C36DE7E4-AB48-4A4E-B2DF-F97235100192}">
      <dgm:prSet phldrT="[Text]"/>
      <dgm:spPr>
        <a:solidFill>
          <a:srgbClr val="0F5494"/>
        </a:solidFill>
        <a:ln>
          <a:solidFill>
            <a:srgbClr val="0F5494"/>
          </a:solidFill>
        </a:ln>
      </dgm:spPr>
      <dgm:t>
        <a:bodyPr/>
        <a:lstStyle/>
        <a:p>
          <a:endParaRPr lang="en-US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6CEF06-2B86-498A-8D36-2412C0539D99}" type="sibTrans" cxnId="{2CE57C39-F0FA-43B3-9D8C-76DD9F87FF88}">
      <dgm:prSet/>
      <dgm:spPr/>
      <dgm:t>
        <a:bodyPr/>
        <a:lstStyle/>
        <a:p>
          <a:endParaRPr lang="en-US"/>
        </a:p>
      </dgm:t>
    </dgm:pt>
    <dgm:pt modelId="{19CA3EFA-4B72-453D-B55F-8DF2B4F3D77D}" type="parTrans" cxnId="{2CE57C39-F0FA-43B3-9D8C-76DD9F87FF88}">
      <dgm:prSet/>
      <dgm:spPr/>
      <dgm:t>
        <a:bodyPr/>
        <a:lstStyle/>
        <a:p>
          <a:endParaRPr lang="en-US"/>
        </a:p>
      </dgm:t>
    </dgm:pt>
    <dgm:pt modelId="{00B06256-8592-4842-8302-AAFCB4A6D166}">
      <dgm:prSet phldrT="[Text]" custT="1"/>
      <dgm:spPr>
        <a:solidFill>
          <a:srgbClr val="D2D2E1"/>
        </a:solidFill>
        <a:ln>
          <a:solidFill>
            <a:srgbClr val="FFFFFF"/>
          </a:solidFill>
        </a:ln>
      </dgm:spPr>
      <dgm:t>
        <a:bodyPr/>
        <a:lstStyle/>
        <a:p>
          <a:r>
            <a: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Look for PhD and </a:t>
          </a:r>
          <a:r>
            <a:rPr lang="en-US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postdoctorate</a:t>
          </a:r>
          <a:r>
            <a: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opportunities and hosting offers </a:t>
          </a:r>
          <a:r>
            <a: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on </a:t>
          </a:r>
          <a:r>
            <a:rPr lang="en-US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EURAXESS / Job portals</a:t>
          </a:r>
          <a:endParaRPr lang="en-US" sz="2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9795EC-8035-422B-B41D-D914B1FA1640}" type="sibTrans" cxnId="{D84E2408-4A69-4365-A83B-0394B0B14C13}">
      <dgm:prSet/>
      <dgm:spPr/>
      <dgm:t>
        <a:bodyPr/>
        <a:lstStyle/>
        <a:p>
          <a:endParaRPr lang="en-US"/>
        </a:p>
      </dgm:t>
    </dgm:pt>
    <dgm:pt modelId="{BCE6066E-55B8-4A4F-BF12-944223C51E3D}" type="parTrans" cxnId="{D84E2408-4A69-4365-A83B-0394B0B14C13}">
      <dgm:prSet/>
      <dgm:spPr/>
      <dgm:t>
        <a:bodyPr/>
        <a:lstStyle/>
        <a:p>
          <a:endParaRPr lang="en-US"/>
        </a:p>
      </dgm:t>
    </dgm:pt>
    <dgm:pt modelId="{AEAF0ADF-BBD4-40FD-B582-17773BDF9FBF}">
      <dgm:prSet phldrT="[Text]" custT="1"/>
      <dgm:spPr>
        <a:solidFill>
          <a:srgbClr val="D2D2E1"/>
        </a:solidFill>
        <a:ln>
          <a:solidFill>
            <a:srgbClr val="FFFFFF"/>
          </a:solidFill>
        </a:ln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https://euraxess.ec.europa.eu/</a:t>
          </a:r>
          <a:endParaRPr lang="en-US" sz="2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0059DD-EE5C-49A1-9674-890A28943BE5}" type="parTrans" cxnId="{FBF23E3A-BEF3-495E-9660-DE2C2B332224}">
      <dgm:prSet/>
      <dgm:spPr/>
    </dgm:pt>
    <dgm:pt modelId="{55BE7DB8-C1D4-4DA8-A373-322CD359C1B9}" type="sibTrans" cxnId="{FBF23E3A-BEF3-495E-9660-DE2C2B332224}">
      <dgm:prSet/>
      <dgm:spPr/>
    </dgm:pt>
    <dgm:pt modelId="{3EAC3191-3744-4450-92AC-13326461DAEB}" type="pres">
      <dgm:prSet presAssocID="{2E0CF24D-CA47-41E2-870C-67FA82B5464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28368A-882B-4E6D-9CB0-87FB63DBCB9E}" type="pres">
      <dgm:prSet presAssocID="{C36DE7E4-AB48-4A4E-B2DF-F97235100192}" presName="composite" presStyleCnt="0"/>
      <dgm:spPr/>
    </dgm:pt>
    <dgm:pt modelId="{CC833938-3D83-4E49-9BF6-477A03BCCE1C}" type="pres">
      <dgm:prSet presAssocID="{C36DE7E4-AB48-4A4E-B2DF-F97235100192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94061F-779E-4C0D-84BE-09B1BF52737A}" type="pres">
      <dgm:prSet presAssocID="{C36DE7E4-AB48-4A4E-B2DF-F97235100192}" presName="descendantText" presStyleLbl="alignAcc1" presStyleIdx="0" presStyleCnt="3" custLinFactNeighborX="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D7975AF-CFE4-4BD8-82D0-4E725542EB54}" type="pres">
      <dgm:prSet presAssocID="{DD6CEF06-2B86-498A-8D36-2412C0539D99}" presName="sp" presStyleCnt="0"/>
      <dgm:spPr/>
    </dgm:pt>
    <dgm:pt modelId="{C8F23AE4-23F4-452F-A0B8-D81C264DE26E}" type="pres">
      <dgm:prSet presAssocID="{DF60351F-E6AD-484F-84BF-165AAF741AA3}" presName="composite" presStyleCnt="0"/>
      <dgm:spPr/>
    </dgm:pt>
    <dgm:pt modelId="{9D32F120-7431-4F72-B66B-EA6B04426F83}" type="pres">
      <dgm:prSet presAssocID="{DF60351F-E6AD-484F-84BF-165AAF741AA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30FB26-A7AE-4D41-B6EF-04D743AFAA0D}" type="pres">
      <dgm:prSet presAssocID="{DF60351F-E6AD-484F-84BF-165AAF741AA3}" presName="descendantText" presStyleLbl="alignAcc1" presStyleIdx="1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28686344-C0AD-4101-AC0D-B4E0F15D04E0}" type="pres">
      <dgm:prSet presAssocID="{563151ED-987B-42B6-8E45-8E3DA7CDCF7E}" presName="sp" presStyleCnt="0"/>
      <dgm:spPr/>
    </dgm:pt>
    <dgm:pt modelId="{0396FA52-A0B3-434B-A343-EE167282889D}" type="pres">
      <dgm:prSet presAssocID="{148FF561-DB64-4859-A5D2-721B4F5C2D6B}" presName="composite" presStyleCnt="0"/>
      <dgm:spPr/>
    </dgm:pt>
    <dgm:pt modelId="{B6D9C046-EF7E-4B54-9A5C-366AF201662F}" type="pres">
      <dgm:prSet presAssocID="{148FF561-DB64-4859-A5D2-721B4F5C2D6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5E3534-43B9-40FD-B3CA-B444ACF9E6F7}" type="pres">
      <dgm:prSet presAssocID="{148FF561-DB64-4859-A5D2-721B4F5C2D6B}" presName="descendantText" presStyleLbl="alignAcc1" presStyleIdx="2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EC0AF9A0-534D-4728-8C37-463279751B70}" srcId="{2E0CF24D-CA47-41E2-870C-67FA82B54641}" destId="{DF60351F-E6AD-484F-84BF-165AAF741AA3}" srcOrd="1" destOrd="0" parTransId="{E2D7984C-3E90-4181-BFA7-9B25450FF680}" sibTransId="{563151ED-987B-42B6-8E45-8E3DA7CDCF7E}"/>
    <dgm:cxn modelId="{2BC84C5D-EC67-4F6D-B341-E4A3AF9B43FF}" srcId="{2E0CF24D-CA47-41E2-870C-67FA82B54641}" destId="{148FF561-DB64-4859-A5D2-721B4F5C2D6B}" srcOrd="2" destOrd="0" parTransId="{29F1C42B-B21B-4A99-ADCB-43674809A80C}" sibTransId="{564D60B1-3933-4E4D-9A31-AD4461A1D2D7}"/>
    <dgm:cxn modelId="{7B4943C0-4AB9-4732-BB05-0861FD280C20}" type="presOf" srcId="{AEAF0ADF-BBD4-40FD-B582-17773BDF9FBF}" destId="{2894061F-779E-4C0D-84BE-09B1BF52737A}" srcOrd="0" destOrd="1" presId="urn:microsoft.com/office/officeart/2005/8/layout/chevron2"/>
    <dgm:cxn modelId="{FBF23E3A-BEF3-495E-9660-DE2C2B332224}" srcId="{C36DE7E4-AB48-4A4E-B2DF-F97235100192}" destId="{AEAF0ADF-BBD4-40FD-B582-17773BDF9FBF}" srcOrd="1" destOrd="0" parTransId="{100059DD-EE5C-49A1-9674-890A28943BE5}" sibTransId="{55BE7DB8-C1D4-4DA8-A373-322CD359C1B9}"/>
    <dgm:cxn modelId="{55AF7E1D-F19E-4721-849A-D901CE18A25A}" srcId="{148FF561-DB64-4859-A5D2-721B4F5C2D6B}" destId="{1E23C336-DE5A-46B1-8DF7-7B59AE2F35DB}" srcOrd="0" destOrd="0" parTransId="{383C48C7-DCAA-4F10-80EF-36D5BAA856DF}" sibTransId="{C674BF1B-EE63-46BF-A777-7B7FC4209D4C}"/>
    <dgm:cxn modelId="{E5981B00-7CF8-4452-8CE3-CCBBA778A3D8}" type="presOf" srcId="{00B06256-8592-4842-8302-AAFCB4A6D166}" destId="{2894061F-779E-4C0D-84BE-09B1BF52737A}" srcOrd="0" destOrd="0" presId="urn:microsoft.com/office/officeart/2005/8/layout/chevron2"/>
    <dgm:cxn modelId="{E561330D-9BEF-4D12-A648-574D05282B2E}" type="presOf" srcId="{2E0CF24D-CA47-41E2-870C-67FA82B54641}" destId="{3EAC3191-3744-4450-92AC-13326461DAEB}" srcOrd="0" destOrd="0" presId="urn:microsoft.com/office/officeart/2005/8/layout/chevron2"/>
    <dgm:cxn modelId="{6DD3F4E9-FCCD-40D3-92E4-C702F9DC544F}" type="presOf" srcId="{DF60351F-E6AD-484F-84BF-165AAF741AA3}" destId="{9D32F120-7431-4F72-B66B-EA6B04426F83}" srcOrd="0" destOrd="0" presId="urn:microsoft.com/office/officeart/2005/8/layout/chevron2"/>
    <dgm:cxn modelId="{C08744A2-6113-493D-8D98-DF6DB0D5DC1C}" type="presOf" srcId="{C36DE7E4-AB48-4A4E-B2DF-F97235100192}" destId="{CC833938-3D83-4E49-9BF6-477A03BCCE1C}" srcOrd="0" destOrd="0" presId="urn:microsoft.com/office/officeart/2005/8/layout/chevron2"/>
    <dgm:cxn modelId="{D84E2408-4A69-4365-A83B-0394B0B14C13}" srcId="{C36DE7E4-AB48-4A4E-B2DF-F97235100192}" destId="{00B06256-8592-4842-8302-AAFCB4A6D166}" srcOrd="0" destOrd="0" parTransId="{BCE6066E-55B8-4A4F-BF12-944223C51E3D}" sibTransId="{4E9795EC-8035-422B-B41D-D914B1FA1640}"/>
    <dgm:cxn modelId="{3701DD02-747A-4ADA-8296-4C7153BB66B7}" type="presOf" srcId="{1E23C336-DE5A-46B1-8DF7-7B59AE2F35DB}" destId="{795E3534-43B9-40FD-B3CA-B444ACF9E6F7}" srcOrd="0" destOrd="0" presId="urn:microsoft.com/office/officeart/2005/8/layout/chevron2"/>
    <dgm:cxn modelId="{2CE57C39-F0FA-43B3-9D8C-76DD9F87FF88}" srcId="{2E0CF24D-CA47-41E2-870C-67FA82B54641}" destId="{C36DE7E4-AB48-4A4E-B2DF-F97235100192}" srcOrd="0" destOrd="0" parTransId="{19CA3EFA-4B72-453D-B55F-8DF2B4F3D77D}" sibTransId="{DD6CEF06-2B86-498A-8D36-2412C0539D99}"/>
    <dgm:cxn modelId="{C164237E-9393-4A9D-AE93-7201F5C1669A}" type="presOf" srcId="{148FF561-DB64-4859-A5D2-721B4F5C2D6B}" destId="{B6D9C046-EF7E-4B54-9A5C-366AF201662F}" srcOrd="0" destOrd="0" presId="urn:microsoft.com/office/officeart/2005/8/layout/chevron2"/>
    <dgm:cxn modelId="{52F5341E-874D-4445-BED3-EDB77D329F7F}" type="presOf" srcId="{C5194A4E-2F61-4A31-9C68-C6E15E6C78CE}" destId="{AE30FB26-A7AE-4D41-B6EF-04D743AFAA0D}" srcOrd="0" destOrd="0" presId="urn:microsoft.com/office/officeart/2005/8/layout/chevron2"/>
    <dgm:cxn modelId="{B2C15228-6D03-4500-8FF1-EF2E76F1CD12}" srcId="{DF60351F-E6AD-484F-84BF-165AAF741AA3}" destId="{C5194A4E-2F61-4A31-9C68-C6E15E6C78CE}" srcOrd="0" destOrd="0" parTransId="{D019A2D8-C9DB-4781-B1DC-2B6CC4D0908E}" sibTransId="{898AC237-3F4B-4BF6-8796-636494E5CDD4}"/>
    <dgm:cxn modelId="{D22FB7CA-CA9C-46BD-94F5-C6B8D4A47B6B}" type="presParOf" srcId="{3EAC3191-3744-4450-92AC-13326461DAEB}" destId="{3C28368A-882B-4E6D-9CB0-87FB63DBCB9E}" srcOrd="0" destOrd="0" presId="urn:microsoft.com/office/officeart/2005/8/layout/chevron2"/>
    <dgm:cxn modelId="{1AB97BD3-3D5C-4849-97D1-17930B0A6136}" type="presParOf" srcId="{3C28368A-882B-4E6D-9CB0-87FB63DBCB9E}" destId="{CC833938-3D83-4E49-9BF6-477A03BCCE1C}" srcOrd="0" destOrd="0" presId="urn:microsoft.com/office/officeart/2005/8/layout/chevron2"/>
    <dgm:cxn modelId="{A0C74A2D-62CB-40FC-A47C-A52041B89B36}" type="presParOf" srcId="{3C28368A-882B-4E6D-9CB0-87FB63DBCB9E}" destId="{2894061F-779E-4C0D-84BE-09B1BF52737A}" srcOrd="1" destOrd="0" presId="urn:microsoft.com/office/officeart/2005/8/layout/chevron2"/>
    <dgm:cxn modelId="{EAE52F2A-8085-4CA0-A587-F8CF231C5DE4}" type="presParOf" srcId="{3EAC3191-3744-4450-92AC-13326461DAEB}" destId="{1D7975AF-CFE4-4BD8-82D0-4E725542EB54}" srcOrd="1" destOrd="0" presId="urn:microsoft.com/office/officeart/2005/8/layout/chevron2"/>
    <dgm:cxn modelId="{AA8BA240-3D38-4F20-944D-579291D5DF49}" type="presParOf" srcId="{3EAC3191-3744-4450-92AC-13326461DAEB}" destId="{C8F23AE4-23F4-452F-A0B8-D81C264DE26E}" srcOrd="2" destOrd="0" presId="urn:microsoft.com/office/officeart/2005/8/layout/chevron2"/>
    <dgm:cxn modelId="{14F9FB01-677A-45E1-B52A-50C749E9501C}" type="presParOf" srcId="{C8F23AE4-23F4-452F-A0B8-D81C264DE26E}" destId="{9D32F120-7431-4F72-B66B-EA6B04426F83}" srcOrd="0" destOrd="0" presId="urn:microsoft.com/office/officeart/2005/8/layout/chevron2"/>
    <dgm:cxn modelId="{D897EDBE-0AEA-43B0-B032-FDAF0A7F01B2}" type="presParOf" srcId="{C8F23AE4-23F4-452F-A0B8-D81C264DE26E}" destId="{AE30FB26-A7AE-4D41-B6EF-04D743AFAA0D}" srcOrd="1" destOrd="0" presId="urn:microsoft.com/office/officeart/2005/8/layout/chevron2"/>
    <dgm:cxn modelId="{A393CCDC-813C-4530-BC4C-C051247B684E}" type="presParOf" srcId="{3EAC3191-3744-4450-92AC-13326461DAEB}" destId="{28686344-C0AD-4101-AC0D-B4E0F15D04E0}" srcOrd="3" destOrd="0" presId="urn:microsoft.com/office/officeart/2005/8/layout/chevron2"/>
    <dgm:cxn modelId="{F11C0EBA-8DA0-4584-AFA6-7E3193E083EB}" type="presParOf" srcId="{3EAC3191-3744-4450-92AC-13326461DAEB}" destId="{0396FA52-A0B3-434B-A343-EE167282889D}" srcOrd="4" destOrd="0" presId="urn:microsoft.com/office/officeart/2005/8/layout/chevron2"/>
    <dgm:cxn modelId="{0668CD51-72E1-4925-B6D4-11516E655B0B}" type="presParOf" srcId="{0396FA52-A0B3-434B-A343-EE167282889D}" destId="{B6D9C046-EF7E-4B54-9A5C-366AF201662F}" srcOrd="0" destOrd="0" presId="urn:microsoft.com/office/officeart/2005/8/layout/chevron2"/>
    <dgm:cxn modelId="{1E767845-F1C2-41CC-BD99-496011877BB9}" type="presParOf" srcId="{0396FA52-A0B3-434B-A343-EE167282889D}" destId="{795E3534-43B9-40FD-B3CA-B444ACF9E6F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02F3F50-E605-4A6C-93FE-141DAAA1403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92DAB1-8AD2-4A7A-9064-66A1B9497310}">
      <dgm:prSet phldrT="[Text]" custT="1"/>
      <dgm:spPr>
        <a:solidFill>
          <a:srgbClr val="0F5494"/>
        </a:solidFill>
      </dgm:spPr>
      <dgm:t>
        <a:bodyPr/>
        <a:lstStyle/>
        <a:p>
          <a:endParaRPr lang="en-US" sz="10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sz="10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sz="10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sz="10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sz="10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sz="10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sz="10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800" b="1" dirty="0" smtClean="0">
              <a:latin typeface="Arial" panose="020B0604020202020204" pitchFamily="34" charset="0"/>
              <a:cs typeface="Arial" panose="020B0604020202020204" pitchFamily="34" charset="0"/>
            </a:rPr>
            <a:t>ec.europa.eu/research/</a:t>
          </a:r>
          <a:r>
            <a:rPr lang="en-US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mariecurieactions</a:t>
          </a:r>
          <a:r>
            <a:rPr lang="en-US" sz="1800" b="1" dirty="0" smtClean="0">
              <a:latin typeface="Arial" panose="020B0604020202020204" pitchFamily="34" charset="0"/>
              <a:cs typeface="Arial" panose="020B0604020202020204" pitchFamily="34" charset="0"/>
            </a:rPr>
            <a:t>/</a:t>
          </a:r>
        </a:p>
        <a:p>
          <a:r>
            <a:rPr lang="en-US" sz="1800" b="1" dirty="0" smtClean="0">
              <a:latin typeface="Arial" panose="020B0604020202020204" pitchFamily="34" charset="0"/>
              <a:cs typeface="Arial" panose="020B0604020202020204" pitchFamily="34" charset="0"/>
            </a:rPr>
            <a:t>MSCA Website</a:t>
          </a:r>
        </a:p>
      </dgm:t>
    </dgm:pt>
    <dgm:pt modelId="{CE10640F-CBB2-4281-AB46-EAC0FAC42CB7}" type="parTrans" cxnId="{CE69A85D-7269-4958-BDF2-C276D01C8D65}">
      <dgm:prSet/>
      <dgm:spPr/>
      <dgm:t>
        <a:bodyPr/>
        <a:lstStyle/>
        <a:p>
          <a:endParaRPr lang="en-US"/>
        </a:p>
      </dgm:t>
    </dgm:pt>
    <dgm:pt modelId="{F3904CBE-6CC1-4083-9CFD-8FA5D074FCC4}" type="sibTrans" cxnId="{CE69A85D-7269-4958-BDF2-C276D01C8D65}">
      <dgm:prSet/>
      <dgm:spPr/>
      <dgm:t>
        <a:bodyPr/>
        <a:lstStyle/>
        <a:p>
          <a:endParaRPr lang="en-US"/>
        </a:p>
      </dgm:t>
    </dgm:pt>
    <dgm:pt modelId="{97CEE0B7-B6DB-4887-99A4-1B6FE52353DF}">
      <dgm:prSet phldrT="[Text]" custT="1"/>
      <dgm:spPr>
        <a:solidFill>
          <a:srgbClr val="0F5494"/>
        </a:solidFill>
      </dgm:spPr>
      <dgm:t>
        <a:bodyPr/>
        <a:lstStyle/>
        <a:p>
          <a:endParaRPr lang="en-US" sz="28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sz="28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sz="18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800" b="1" dirty="0" smtClean="0">
              <a:latin typeface="Arial" panose="020B0604020202020204" pitchFamily="34" charset="0"/>
              <a:cs typeface="Arial" panose="020B0604020202020204" pitchFamily="34" charset="0"/>
            </a:rPr>
            <a:t>@</a:t>
          </a:r>
          <a:r>
            <a:rPr lang="en-US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MSCActions</a:t>
          </a:r>
          <a:endParaRPr lang="en-US" sz="18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800" b="1" dirty="0" smtClean="0">
              <a:latin typeface="Arial" panose="020B0604020202020204" pitchFamily="34" charset="0"/>
              <a:cs typeface="Arial" panose="020B0604020202020204" pitchFamily="34" charset="0"/>
            </a:rPr>
            <a:t>Twitter</a:t>
          </a:r>
        </a:p>
      </dgm:t>
    </dgm:pt>
    <dgm:pt modelId="{214A3C1A-1557-41AF-8C52-A15D57DB1FFF}" type="parTrans" cxnId="{FB2D4772-3A93-4B7D-96D9-D1C78662C568}">
      <dgm:prSet/>
      <dgm:spPr/>
      <dgm:t>
        <a:bodyPr/>
        <a:lstStyle/>
        <a:p>
          <a:endParaRPr lang="en-US"/>
        </a:p>
      </dgm:t>
    </dgm:pt>
    <dgm:pt modelId="{66CE2EDD-0CD5-404C-A534-5760A9F08A56}" type="sibTrans" cxnId="{FB2D4772-3A93-4B7D-96D9-D1C78662C568}">
      <dgm:prSet/>
      <dgm:spPr/>
      <dgm:t>
        <a:bodyPr/>
        <a:lstStyle/>
        <a:p>
          <a:endParaRPr lang="en-US"/>
        </a:p>
      </dgm:t>
    </dgm:pt>
    <dgm:pt modelId="{C795BC7E-A831-4830-99BD-108E6406A643}">
      <dgm:prSet custT="1"/>
      <dgm:spPr>
        <a:solidFill>
          <a:srgbClr val="0F5494"/>
        </a:solidFill>
      </dgm:spPr>
      <dgm:t>
        <a:bodyPr/>
        <a:lstStyle/>
        <a:p>
          <a:endParaRPr lang="en-US" sz="20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sz="20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sz="18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sz="18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Marie.Curie.Actions</a:t>
          </a:r>
          <a:endParaRPr lang="en-US" sz="18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800" b="1" dirty="0" smtClean="0">
              <a:latin typeface="Arial" panose="020B0604020202020204" pitchFamily="34" charset="0"/>
              <a:cs typeface="Arial" panose="020B0604020202020204" pitchFamily="34" charset="0"/>
            </a:rPr>
            <a:t>Facebook</a:t>
          </a:r>
        </a:p>
      </dgm:t>
    </dgm:pt>
    <dgm:pt modelId="{7237EE25-AAC0-48BD-B6C0-8090AB9BC2D8}" type="sibTrans" cxnId="{E14D635E-FB2A-44E6-801F-DC20EB4BB0A5}">
      <dgm:prSet/>
      <dgm:spPr/>
      <dgm:t>
        <a:bodyPr/>
        <a:lstStyle/>
        <a:p>
          <a:endParaRPr lang="en-US"/>
        </a:p>
      </dgm:t>
    </dgm:pt>
    <dgm:pt modelId="{2FEB4E40-7BFD-44BD-B77E-0333BCE310AD}" type="parTrans" cxnId="{E14D635E-FB2A-44E6-801F-DC20EB4BB0A5}">
      <dgm:prSet/>
      <dgm:spPr/>
      <dgm:t>
        <a:bodyPr/>
        <a:lstStyle/>
        <a:p>
          <a:endParaRPr lang="en-US"/>
        </a:p>
      </dgm:t>
    </dgm:pt>
    <dgm:pt modelId="{8127B500-4481-46E9-98A1-6CD28F2BA4DC}" type="pres">
      <dgm:prSet presAssocID="{502F3F50-E605-4A6C-93FE-141DAAA1403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755BEB-3435-4499-B1F5-8F4274514BE5}" type="pres">
      <dgm:prSet presAssocID="{3A92DAB1-8AD2-4A7A-9064-66A1B9497310}" presName="node" presStyleLbl="node1" presStyleIdx="0" presStyleCnt="3" custScaleX="218509" custScaleY="3318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D6E36-2B27-4ED8-A008-7062599BBF0E}" type="pres">
      <dgm:prSet presAssocID="{F3904CBE-6CC1-4083-9CFD-8FA5D074FCC4}" presName="sibTrans" presStyleCnt="0"/>
      <dgm:spPr/>
      <dgm:t>
        <a:bodyPr/>
        <a:lstStyle/>
        <a:p>
          <a:endParaRPr lang="en-US"/>
        </a:p>
      </dgm:t>
    </dgm:pt>
    <dgm:pt modelId="{E3C1CED3-5584-43F5-919C-464CBBFF2C69}" type="pres">
      <dgm:prSet presAssocID="{C795BC7E-A831-4830-99BD-108E6406A643}" presName="node" presStyleLbl="node1" presStyleIdx="1" presStyleCnt="3" custScaleX="218509" custScaleY="3318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452FFC-CDD4-4CE6-99F3-9C5FB828482F}" type="pres">
      <dgm:prSet presAssocID="{7237EE25-AAC0-48BD-B6C0-8090AB9BC2D8}" presName="sibTrans" presStyleCnt="0"/>
      <dgm:spPr/>
      <dgm:t>
        <a:bodyPr/>
        <a:lstStyle/>
        <a:p>
          <a:endParaRPr lang="en-US"/>
        </a:p>
      </dgm:t>
    </dgm:pt>
    <dgm:pt modelId="{D165834F-F8A1-4F1E-868F-5607354DA1EA}" type="pres">
      <dgm:prSet presAssocID="{97CEE0B7-B6DB-4887-99A4-1B6FE52353DF}" presName="node" presStyleLbl="node1" presStyleIdx="2" presStyleCnt="3" custScaleX="218509" custScaleY="3318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B622A6C-1443-48E4-BD6E-A0C978430230}" type="presOf" srcId="{502F3F50-E605-4A6C-93FE-141DAAA1403C}" destId="{8127B500-4481-46E9-98A1-6CD28F2BA4DC}" srcOrd="0" destOrd="0" presId="urn:microsoft.com/office/officeart/2005/8/layout/default"/>
    <dgm:cxn modelId="{97848234-020A-4788-9C6F-3B8A6DD0D64D}" type="presOf" srcId="{97CEE0B7-B6DB-4887-99A4-1B6FE52353DF}" destId="{D165834F-F8A1-4F1E-868F-5607354DA1EA}" srcOrd="0" destOrd="0" presId="urn:microsoft.com/office/officeart/2005/8/layout/default"/>
    <dgm:cxn modelId="{5F4B59CD-2F9E-4FA3-BA9E-969F356797E4}" type="presOf" srcId="{C795BC7E-A831-4830-99BD-108E6406A643}" destId="{E3C1CED3-5584-43F5-919C-464CBBFF2C69}" srcOrd="0" destOrd="0" presId="urn:microsoft.com/office/officeart/2005/8/layout/default"/>
    <dgm:cxn modelId="{E14D635E-FB2A-44E6-801F-DC20EB4BB0A5}" srcId="{502F3F50-E605-4A6C-93FE-141DAAA1403C}" destId="{C795BC7E-A831-4830-99BD-108E6406A643}" srcOrd="1" destOrd="0" parTransId="{2FEB4E40-7BFD-44BD-B77E-0333BCE310AD}" sibTransId="{7237EE25-AAC0-48BD-B6C0-8090AB9BC2D8}"/>
    <dgm:cxn modelId="{FB2D4772-3A93-4B7D-96D9-D1C78662C568}" srcId="{502F3F50-E605-4A6C-93FE-141DAAA1403C}" destId="{97CEE0B7-B6DB-4887-99A4-1B6FE52353DF}" srcOrd="2" destOrd="0" parTransId="{214A3C1A-1557-41AF-8C52-A15D57DB1FFF}" sibTransId="{66CE2EDD-0CD5-404C-A534-5760A9F08A56}"/>
    <dgm:cxn modelId="{CE69A85D-7269-4958-BDF2-C276D01C8D65}" srcId="{502F3F50-E605-4A6C-93FE-141DAAA1403C}" destId="{3A92DAB1-8AD2-4A7A-9064-66A1B9497310}" srcOrd="0" destOrd="0" parTransId="{CE10640F-CBB2-4281-AB46-EAC0FAC42CB7}" sibTransId="{F3904CBE-6CC1-4083-9CFD-8FA5D074FCC4}"/>
    <dgm:cxn modelId="{4F7DDDE4-8B62-4A55-AAA5-A106D664A851}" type="presOf" srcId="{3A92DAB1-8AD2-4A7A-9064-66A1B9497310}" destId="{97755BEB-3435-4499-B1F5-8F4274514BE5}" srcOrd="0" destOrd="0" presId="urn:microsoft.com/office/officeart/2005/8/layout/default"/>
    <dgm:cxn modelId="{D0123214-A49B-42DD-AC81-509B4497FBCB}" type="presParOf" srcId="{8127B500-4481-46E9-98A1-6CD28F2BA4DC}" destId="{97755BEB-3435-4499-B1F5-8F4274514BE5}" srcOrd="0" destOrd="0" presId="urn:microsoft.com/office/officeart/2005/8/layout/default"/>
    <dgm:cxn modelId="{B4DCD473-E5DC-4A86-B169-3A299C68D78D}" type="presParOf" srcId="{8127B500-4481-46E9-98A1-6CD28F2BA4DC}" destId="{35BD6E36-2B27-4ED8-A008-7062599BBF0E}" srcOrd="1" destOrd="0" presId="urn:microsoft.com/office/officeart/2005/8/layout/default"/>
    <dgm:cxn modelId="{BD24D2D3-67C5-473E-8032-88AEB6071B02}" type="presParOf" srcId="{8127B500-4481-46E9-98A1-6CD28F2BA4DC}" destId="{E3C1CED3-5584-43F5-919C-464CBBFF2C69}" srcOrd="2" destOrd="0" presId="urn:microsoft.com/office/officeart/2005/8/layout/default"/>
    <dgm:cxn modelId="{B2AF46DE-9D50-4911-8BF0-9F75B61360B0}" type="presParOf" srcId="{8127B500-4481-46E9-98A1-6CD28F2BA4DC}" destId="{C7452FFC-CDD4-4CE6-99F3-9C5FB828482F}" srcOrd="3" destOrd="0" presId="urn:microsoft.com/office/officeart/2005/8/layout/default"/>
    <dgm:cxn modelId="{A9EFAAEA-F843-4033-891F-CC7A0BAFBF98}" type="presParOf" srcId="{8127B500-4481-46E9-98A1-6CD28F2BA4DC}" destId="{D165834F-F8A1-4F1E-868F-5607354DA1EA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55BEB-3435-4499-B1F5-8F4274514BE5}">
      <dsp:nvSpPr>
        <dsp:cNvPr id="0" name=""/>
        <dsp:cNvSpPr/>
      </dsp:nvSpPr>
      <dsp:spPr>
        <a:xfrm>
          <a:off x="219477" y="874"/>
          <a:ext cx="2519996" cy="2295997"/>
        </a:xfrm>
        <a:prstGeom prst="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Researchers’ training, skills and career development (all stages of career)</a:t>
          </a:r>
        </a:p>
      </dsp:txBody>
      <dsp:txXfrm>
        <a:off x="219477" y="874"/>
        <a:ext cx="2519996" cy="2295997"/>
      </dsp:txXfrm>
    </dsp:sp>
    <dsp:sp modelId="{E3C1CED3-5584-43F5-919C-464CBBFF2C69}">
      <dsp:nvSpPr>
        <dsp:cNvPr id="0" name=""/>
        <dsp:cNvSpPr/>
      </dsp:nvSpPr>
      <dsp:spPr>
        <a:xfrm>
          <a:off x="2854801" y="874"/>
          <a:ext cx="2519996" cy="2295997"/>
        </a:xfrm>
        <a:prstGeom prst="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Excellent research in all domains (bottom-up approach)</a:t>
          </a:r>
        </a:p>
      </dsp:txBody>
      <dsp:txXfrm>
        <a:off x="2854801" y="874"/>
        <a:ext cx="2519996" cy="2295997"/>
      </dsp:txXfrm>
    </dsp:sp>
    <dsp:sp modelId="{9FE44FB5-5CFA-4458-9B92-6AF96CDACB21}">
      <dsp:nvSpPr>
        <dsp:cNvPr id="0" name=""/>
        <dsp:cNvSpPr/>
      </dsp:nvSpPr>
      <dsp:spPr>
        <a:xfrm>
          <a:off x="5490125" y="874"/>
          <a:ext cx="2519996" cy="2295997"/>
        </a:xfrm>
        <a:prstGeom prst="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International, cross-sectoral &amp; interdisciplinary mobility</a:t>
          </a:r>
        </a:p>
      </dsp:txBody>
      <dsp:txXfrm>
        <a:off x="5490125" y="874"/>
        <a:ext cx="2519996" cy="2295997"/>
      </dsp:txXfrm>
    </dsp:sp>
    <dsp:sp modelId="{ABD513EF-4226-423B-8CAE-6D77FB371B58}">
      <dsp:nvSpPr>
        <dsp:cNvPr id="0" name=""/>
        <dsp:cNvSpPr/>
      </dsp:nvSpPr>
      <dsp:spPr>
        <a:xfrm>
          <a:off x="219477" y="2412198"/>
          <a:ext cx="2519996" cy="2295997"/>
        </a:xfrm>
        <a:prstGeom prst="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Attractive working and employment conditions</a:t>
          </a:r>
        </a:p>
      </dsp:txBody>
      <dsp:txXfrm>
        <a:off x="219477" y="2412198"/>
        <a:ext cx="2519996" cy="2295997"/>
      </dsp:txXfrm>
    </dsp:sp>
    <dsp:sp modelId="{D165834F-F8A1-4F1E-868F-5607354DA1EA}">
      <dsp:nvSpPr>
        <dsp:cNvPr id="0" name=""/>
        <dsp:cNvSpPr/>
      </dsp:nvSpPr>
      <dsp:spPr>
        <a:xfrm>
          <a:off x="2854801" y="2412198"/>
          <a:ext cx="2519996" cy="2295997"/>
        </a:xfrm>
        <a:prstGeom prst="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Structuring impact on </a:t>
          </a:r>
          <a:r>
            <a:rPr lang="en-US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organisations</a:t>
          </a:r>
          <a:r>
            <a:rPr lang="en-U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through excellent </a:t>
          </a:r>
          <a:r>
            <a:rPr lang="en-US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programmes</a:t>
          </a:r>
          <a:endParaRPr lang="en-US" sz="2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54801" y="2412198"/>
        <a:ext cx="2519996" cy="2295997"/>
      </dsp:txXfrm>
    </dsp:sp>
    <dsp:sp modelId="{FB5B2658-3D4B-4DC3-8AEB-DE7444C7A60F}">
      <dsp:nvSpPr>
        <dsp:cNvPr id="0" name=""/>
        <dsp:cNvSpPr/>
      </dsp:nvSpPr>
      <dsp:spPr>
        <a:xfrm>
          <a:off x="5490125" y="2412198"/>
          <a:ext cx="2519996" cy="2295997"/>
        </a:xfrm>
        <a:prstGeom prst="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Strong collaboration </a:t>
          </a:r>
          <a:r>
            <a:rPr lang="en-U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beyond academia</a:t>
          </a:r>
          <a:endParaRPr lang="en-US" sz="2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90125" y="2412198"/>
        <a:ext cx="2519996" cy="22959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55BEB-3435-4499-B1F5-8F4274514BE5}">
      <dsp:nvSpPr>
        <dsp:cNvPr id="0" name=""/>
        <dsp:cNvSpPr/>
      </dsp:nvSpPr>
      <dsp:spPr>
        <a:xfrm>
          <a:off x="219477" y="874"/>
          <a:ext cx="2519996" cy="2295997"/>
        </a:xfrm>
        <a:prstGeom prst="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latin typeface="Arial" panose="020B0604020202020204" pitchFamily="34" charset="0"/>
              <a:cs typeface="Arial" panose="020B0604020202020204" pitchFamily="34" charset="0"/>
            </a:rPr>
            <a:t>Doctoral Networks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fr-BE" sz="2000" b="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Doctoral programmes in and </a:t>
          </a:r>
          <a:r>
            <a:rPr kumimoji="0" lang="fr-BE" sz="2000" b="0" i="1" u="none" strike="noStrike" kern="1200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outside</a:t>
          </a:r>
          <a:r>
            <a:rPr kumimoji="0" lang="fr-BE" sz="2000" b="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 </a:t>
          </a:r>
          <a:r>
            <a:rPr kumimoji="0" lang="fr-BE" sz="2000" b="0" i="1" u="none" strike="noStrike" kern="1200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academia</a:t>
          </a:r>
          <a:r>
            <a:rPr kumimoji="0" lang="fr-BE" sz="2000" b="0" i="1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 incl. </a:t>
          </a:r>
          <a:r>
            <a:rPr kumimoji="0" lang="fr-BE" sz="2000" b="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joint &amp; </a:t>
          </a:r>
          <a:r>
            <a:rPr kumimoji="0" lang="fr-BE" sz="2000" b="0" i="1" u="none" strike="noStrike" kern="1200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industrial</a:t>
          </a:r>
          <a:r>
            <a:rPr kumimoji="0" lang="fr-BE" sz="2000" b="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 </a:t>
          </a:r>
          <a:r>
            <a:rPr kumimoji="0" lang="fr-BE" sz="2000" b="0" i="1" u="none" strike="noStrike" kern="1200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doctorates</a:t>
          </a:r>
          <a:endParaRPr lang="en-US" sz="2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9477" y="874"/>
        <a:ext cx="2519996" cy="2295997"/>
      </dsp:txXfrm>
    </dsp:sp>
    <dsp:sp modelId="{E3C1CED3-5584-43F5-919C-464CBBFF2C69}">
      <dsp:nvSpPr>
        <dsp:cNvPr id="0" name=""/>
        <dsp:cNvSpPr/>
      </dsp:nvSpPr>
      <dsp:spPr>
        <a:xfrm>
          <a:off x="2854801" y="874"/>
          <a:ext cx="2519996" cy="2295997"/>
        </a:xfrm>
        <a:prstGeom prst="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latin typeface="Arial" panose="020B0604020202020204" pitchFamily="34" charset="0"/>
              <a:cs typeface="Arial" panose="020B0604020202020204" pitchFamily="34" charset="0"/>
            </a:rPr>
            <a:t>Postdoctoral Fellowships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fr-BE" sz="2000" b="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Support to excellent postdoctoral </a:t>
          </a:r>
          <a:r>
            <a:rPr kumimoji="0" lang="fr-BE" sz="2000" b="0" i="1" u="none" strike="noStrike" kern="1200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researchers</a:t>
          </a:r>
          <a:endParaRPr lang="en-US" sz="2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54801" y="874"/>
        <a:ext cx="2519996" cy="2295997"/>
      </dsp:txXfrm>
    </dsp:sp>
    <dsp:sp modelId="{9FE44FB5-5CFA-4458-9B92-6AF96CDACB21}">
      <dsp:nvSpPr>
        <dsp:cNvPr id="0" name=""/>
        <dsp:cNvSpPr/>
      </dsp:nvSpPr>
      <dsp:spPr>
        <a:xfrm>
          <a:off x="5490125" y="874"/>
          <a:ext cx="2519996" cy="2295997"/>
        </a:xfrm>
        <a:prstGeom prst="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latin typeface="Arial" panose="020B0604020202020204" pitchFamily="34" charset="0"/>
              <a:cs typeface="Arial" panose="020B0604020202020204" pitchFamily="34" charset="0"/>
            </a:rPr>
            <a:t>Staff Exchanges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fr-BE" sz="2000" b="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Support for </a:t>
          </a:r>
          <a:r>
            <a:rPr kumimoji="0" lang="fr-BE" sz="2000" b="0" i="1" u="none" strike="noStrike" kern="1200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research</a:t>
          </a:r>
          <a:r>
            <a:rPr kumimoji="0" lang="fr-BE" sz="2000" b="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 and innovation staff exchanges</a:t>
          </a:r>
          <a:endParaRPr kumimoji="0" lang="en-US" sz="2000" b="0" i="1" u="none" strike="noStrike" kern="1200" cap="none" spc="0" normalizeH="0" baseline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Arial"/>
            <a:ea typeface="+mn-ea"/>
            <a:cs typeface="+mn-cs"/>
          </a:endParaRPr>
        </a:p>
      </dsp:txBody>
      <dsp:txXfrm>
        <a:off x="5490125" y="874"/>
        <a:ext cx="2519996" cy="2295997"/>
      </dsp:txXfrm>
    </dsp:sp>
    <dsp:sp modelId="{ABD513EF-4226-423B-8CAE-6D77FB371B58}">
      <dsp:nvSpPr>
        <dsp:cNvPr id="0" name=""/>
        <dsp:cNvSpPr/>
      </dsp:nvSpPr>
      <dsp:spPr>
        <a:xfrm>
          <a:off x="1537139" y="2412198"/>
          <a:ext cx="2519996" cy="2295997"/>
        </a:xfrm>
        <a:prstGeom prst="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latin typeface="Arial" panose="020B0604020202020204" pitchFamily="34" charset="0"/>
              <a:cs typeface="Arial" panose="020B0604020202020204" pitchFamily="34" charset="0"/>
            </a:rPr>
            <a:t>COFUND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fr-BE" sz="2000" b="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Co-</a:t>
          </a:r>
          <a:r>
            <a:rPr kumimoji="0" lang="fr-BE" sz="2000" b="0" i="1" u="none" strike="noStrike" kern="1200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funding</a:t>
          </a:r>
          <a:r>
            <a:rPr kumimoji="0" lang="fr-BE" sz="2000" b="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  <a:sym typeface="Symbol"/>
            </a:rPr>
            <a:t> doctoral and postdoctoral programmes</a:t>
          </a:r>
          <a:endParaRPr kumimoji="0" lang="en-US" sz="2000" b="0" i="1" u="none" strike="noStrike" kern="1200" cap="none" spc="0" normalizeH="0" baseline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Arial"/>
            <a:ea typeface="+mn-ea"/>
            <a:cs typeface="+mn-cs"/>
          </a:endParaRPr>
        </a:p>
      </dsp:txBody>
      <dsp:txXfrm>
        <a:off x="1537139" y="2412198"/>
        <a:ext cx="2519996" cy="2295997"/>
      </dsp:txXfrm>
    </dsp:sp>
    <dsp:sp modelId="{D165834F-F8A1-4F1E-868F-5607354DA1EA}">
      <dsp:nvSpPr>
        <dsp:cNvPr id="0" name=""/>
        <dsp:cNvSpPr/>
      </dsp:nvSpPr>
      <dsp:spPr>
        <a:xfrm>
          <a:off x="4172463" y="2412198"/>
          <a:ext cx="2519996" cy="2295997"/>
        </a:xfrm>
        <a:prstGeom prst="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MSCA and Citizens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Public outreach events (Night)</a:t>
          </a:r>
        </a:p>
      </dsp:txBody>
      <dsp:txXfrm>
        <a:off x="4172463" y="2412198"/>
        <a:ext cx="2519996" cy="22959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833938-3D83-4E49-9BF6-477A03BCCE1C}">
      <dsp:nvSpPr>
        <dsp:cNvPr id="0" name=""/>
        <dsp:cNvSpPr/>
      </dsp:nvSpPr>
      <dsp:spPr>
        <a:xfrm rot="5400000">
          <a:off x="-265457" y="265606"/>
          <a:ext cx="1769715" cy="1238800"/>
        </a:xfrm>
        <a:prstGeom prst="chevron">
          <a:avLst/>
        </a:prstGeom>
        <a:solidFill>
          <a:srgbClr val="0F5494"/>
        </a:solidFill>
        <a:ln w="25400" cap="flat" cmpd="sng" algn="ctr">
          <a:solidFill>
            <a:srgbClr val="0F549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619548"/>
        <a:ext cx="1238800" cy="530915"/>
      </dsp:txXfrm>
    </dsp:sp>
    <dsp:sp modelId="{2894061F-779E-4C0D-84BE-09B1BF52737A}">
      <dsp:nvSpPr>
        <dsp:cNvPr id="0" name=""/>
        <dsp:cNvSpPr/>
      </dsp:nvSpPr>
      <dsp:spPr>
        <a:xfrm rot="5400000">
          <a:off x="4159042" y="-2920092"/>
          <a:ext cx="1150314" cy="6990799"/>
        </a:xfrm>
        <a:prstGeom prst="rect">
          <a:avLst/>
        </a:prstGeom>
        <a:solidFill>
          <a:srgbClr val="D2D2E1"/>
        </a:solidFill>
        <a:ln w="254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Look for PhD and </a:t>
          </a:r>
          <a:r>
            <a:rPr lang="en-US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postdoctorate</a:t>
          </a:r>
          <a:r>
            <a:rPr lang="en-US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opportunities and hosting offers </a:t>
          </a:r>
          <a:r>
            <a:rPr lang="en-US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on </a:t>
          </a:r>
          <a:r>
            <a:rPr lang="en-US" sz="2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EURAXESS / Job portals</a:t>
          </a:r>
          <a:endParaRPr lang="en-US" sz="2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https://euraxess.ec.europa.eu/</a:t>
          </a:r>
          <a:endParaRPr lang="en-US" sz="2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238800" y="150"/>
        <a:ext cx="6990799" cy="1150314"/>
      </dsp:txXfrm>
    </dsp:sp>
    <dsp:sp modelId="{9D32F120-7431-4F72-B66B-EA6B04426F83}">
      <dsp:nvSpPr>
        <dsp:cNvPr id="0" name=""/>
        <dsp:cNvSpPr/>
      </dsp:nvSpPr>
      <dsp:spPr>
        <a:xfrm rot="5400000">
          <a:off x="-265457" y="1842812"/>
          <a:ext cx="1769715" cy="1238800"/>
        </a:xfrm>
        <a:prstGeom prst="chevron">
          <a:avLst/>
        </a:prstGeom>
        <a:solidFill>
          <a:srgbClr val="0F5494"/>
        </a:solidFill>
        <a:ln w="25400" cap="flat" cmpd="sng" algn="ctr">
          <a:solidFill>
            <a:srgbClr val="0F549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2196754"/>
        <a:ext cx="1238800" cy="530915"/>
      </dsp:txXfrm>
    </dsp:sp>
    <dsp:sp modelId="{AE30FB26-A7AE-4D41-B6EF-04D743AFAA0D}">
      <dsp:nvSpPr>
        <dsp:cNvPr id="0" name=""/>
        <dsp:cNvSpPr/>
      </dsp:nvSpPr>
      <dsp:spPr>
        <a:xfrm rot="5400000">
          <a:off x="4159042" y="-1342887"/>
          <a:ext cx="1150314" cy="6990799"/>
        </a:xfrm>
        <a:prstGeom prst="rect">
          <a:avLst/>
        </a:prstGeom>
        <a:solidFill>
          <a:srgbClr val="D2D2E1"/>
        </a:solidFill>
        <a:ln w="254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Ask for advice to your </a:t>
          </a:r>
          <a:r>
            <a:rPr lang="en-US" sz="2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MSCA National Contact Point</a:t>
          </a:r>
          <a:endParaRPr lang="en-US" sz="26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238800" y="1577355"/>
        <a:ext cx="6990799" cy="1150314"/>
      </dsp:txXfrm>
    </dsp:sp>
    <dsp:sp modelId="{B6D9C046-EF7E-4B54-9A5C-366AF201662F}">
      <dsp:nvSpPr>
        <dsp:cNvPr id="0" name=""/>
        <dsp:cNvSpPr/>
      </dsp:nvSpPr>
      <dsp:spPr>
        <a:xfrm rot="5400000">
          <a:off x="-265457" y="3420017"/>
          <a:ext cx="1769715" cy="1238800"/>
        </a:xfrm>
        <a:prstGeom prst="chevron">
          <a:avLst/>
        </a:prstGeom>
        <a:solidFill>
          <a:srgbClr val="0F5494"/>
        </a:solidFill>
        <a:ln w="25400" cap="flat" cmpd="sng" algn="ctr">
          <a:solidFill>
            <a:srgbClr val="0F549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3773959"/>
        <a:ext cx="1238800" cy="530915"/>
      </dsp:txXfrm>
    </dsp:sp>
    <dsp:sp modelId="{795E3534-43B9-40FD-B3CA-B444ACF9E6F7}">
      <dsp:nvSpPr>
        <dsp:cNvPr id="0" name=""/>
        <dsp:cNvSpPr/>
      </dsp:nvSpPr>
      <dsp:spPr>
        <a:xfrm rot="5400000">
          <a:off x="4159042" y="234317"/>
          <a:ext cx="1150314" cy="6990799"/>
        </a:xfrm>
        <a:prstGeom prst="rect">
          <a:avLst/>
        </a:prstGeom>
        <a:solidFill>
          <a:srgbClr val="D2D2E1"/>
        </a:solidFill>
        <a:ln w="254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Check</a:t>
          </a:r>
          <a:r>
            <a:rPr lang="en-US" sz="2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6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the </a:t>
          </a:r>
          <a:r>
            <a:rPr lang="en-US" sz="2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project’s requirements </a:t>
          </a:r>
          <a:r>
            <a:rPr lang="en-US" sz="26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and </a:t>
          </a:r>
          <a:r>
            <a:rPr lang="en-US" sz="2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apply</a:t>
          </a:r>
          <a:r>
            <a:rPr lang="en-US" sz="2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to your institution </a:t>
          </a:r>
          <a:r>
            <a:rPr lang="en-US" sz="2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of interest</a:t>
          </a:r>
          <a:endParaRPr lang="en-US" sz="26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238800" y="3154559"/>
        <a:ext cx="6990799" cy="115031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55BEB-3435-4499-B1F5-8F4274514BE5}">
      <dsp:nvSpPr>
        <dsp:cNvPr id="0" name=""/>
        <dsp:cNvSpPr/>
      </dsp:nvSpPr>
      <dsp:spPr>
        <a:xfrm>
          <a:off x="2316" y="1142536"/>
          <a:ext cx="2660484" cy="2423997"/>
        </a:xfrm>
        <a:prstGeom prst="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ec.europa.eu/research/</a:t>
          </a:r>
          <a:r>
            <a:rPr lang="en-US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mariecurieactions</a:t>
          </a:r>
          <a:r>
            <a:rPr lang="en-US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/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MSCA Website</a:t>
          </a:r>
        </a:p>
      </dsp:txBody>
      <dsp:txXfrm>
        <a:off x="2316" y="1142536"/>
        <a:ext cx="2660484" cy="2423997"/>
      </dsp:txXfrm>
    </dsp:sp>
    <dsp:sp modelId="{E3C1CED3-5584-43F5-919C-464CBBFF2C69}">
      <dsp:nvSpPr>
        <dsp:cNvPr id="0" name=""/>
        <dsp:cNvSpPr/>
      </dsp:nvSpPr>
      <dsp:spPr>
        <a:xfrm>
          <a:off x="2784557" y="1142536"/>
          <a:ext cx="2660484" cy="2423997"/>
        </a:xfrm>
        <a:prstGeom prst="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Marie.Curie.Actions</a:t>
          </a:r>
          <a:endParaRPr lang="en-US" sz="18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Facebook</a:t>
          </a:r>
        </a:p>
      </dsp:txBody>
      <dsp:txXfrm>
        <a:off x="2784557" y="1142536"/>
        <a:ext cx="2660484" cy="2423997"/>
      </dsp:txXfrm>
    </dsp:sp>
    <dsp:sp modelId="{D165834F-F8A1-4F1E-868F-5607354DA1EA}">
      <dsp:nvSpPr>
        <dsp:cNvPr id="0" name=""/>
        <dsp:cNvSpPr/>
      </dsp:nvSpPr>
      <dsp:spPr>
        <a:xfrm>
          <a:off x="5566798" y="1142536"/>
          <a:ext cx="2660484" cy="2423997"/>
        </a:xfrm>
        <a:prstGeom prst="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@</a:t>
          </a:r>
          <a:r>
            <a:rPr lang="en-US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MSCActions</a:t>
          </a:r>
          <a:endParaRPr lang="en-US" sz="18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Twitter</a:t>
          </a:r>
        </a:p>
      </dsp:txBody>
      <dsp:txXfrm>
        <a:off x="5566798" y="1142536"/>
        <a:ext cx="2660484" cy="2423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 eaLnBrk="0" hangingPunct="0">
              <a:defRPr sz="1200">
                <a:latin typeface="Tahoma" pitchFamily="34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 eaLnBrk="0" hangingPunct="0">
              <a:defRPr sz="1200">
                <a:latin typeface="Tahoma" pitchFamily="34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EEC067E2-D552-437C-AEC3-F51056AA1F37}" type="datetimeFigureOut">
              <a:rPr lang="en-GB"/>
              <a:pPr>
                <a:defRPr/>
              </a:pPr>
              <a:t>09/06/2021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 eaLnBrk="0" hangingPunct="0">
              <a:defRPr sz="1200">
                <a:latin typeface="Tahoma" pitchFamily="34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 eaLnBrk="0" hangingPunct="0">
              <a:defRPr sz="1200">
                <a:latin typeface="Tahoma" pitchFamily="34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4198718E-25E8-4C77-9E76-E3204DB9F2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685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09" tIns="46205" rIns="92409" bIns="46205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ea typeface="ＭＳ Ｐゴシック" pitchFamily="6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09" tIns="46205" rIns="92409" bIns="4620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ＭＳ Ｐゴシック" pitchFamily="64" charset="-128"/>
                <a:cs typeface="+mn-cs"/>
              </a:defRPr>
            </a:lvl1pPr>
          </a:lstStyle>
          <a:p>
            <a:pPr>
              <a:defRPr/>
            </a:pPr>
            <a:fld id="{179570CE-5775-4931-BECE-E3BDA6D9D312}" type="datetimeFigureOut">
              <a:rPr lang="en-GB"/>
              <a:pPr>
                <a:defRPr/>
              </a:pPr>
              <a:t>09/06/2021</a:t>
            </a:fld>
            <a:endParaRPr lang="en-GB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73637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43537" cy="44751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09" tIns="46205" rIns="92409" bIns="462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625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09" tIns="46205" rIns="92409" bIns="46205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ea typeface="ＭＳ Ｐゴシック" pitchFamily="6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5625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09" tIns="46205" rIns="92409" bIns="4620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ＭＳ Ｐゴシック" pitchFamily="64" charset="-128"/>
                <a:cs typeface="+mn-cs"/>
              </a:defRPr>
            </a:lvl1pPr>
          </a:lstStyle>
          <a:p>
            <a:pPr>
              <a:defRPr/>
            </a:pPr>
            <a:fld id="{C5C5425F-2DED-4833-836F-243795A502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5050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72" charset="-128"/>
        <a:cs typeface="ＭＳ Ｐゴシック" pitchFamily="-7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7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7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7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7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73637" cy="37290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441B25-C4D1-47DB-817D-B9C4FC5392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4283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73637" cy="37290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441B25-C4D1-47DB-817D-B9C4FC5392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8836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73637" cy="37290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441B25-C4D1-47DB-817D-B9C4FC5392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835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700808"/>
            <a:ext cx="4536504" cy="2016224"/>
          </a:xfrm>
          <a:prstGeom prst="rect">
            <a:avLst/>
          </a:prstGeo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20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2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0" y="1086339"/>
            <a:ext cx="9144000" cy="5112568"/>
          </a:xfrm>
          <a:prstGeom prst="rect">
            <a:avLst/>
          </a:prstGeom>
          <a:gradFill flip="none" rotWithShape="1">
            <a:gsLst>
              <a:gs pos="100000">
                <a:srgbClr val="E3CDD9"/>
              </a:gs>
              <a:gs pos="59000">
                <a:srgbClr val="133176">
                  <a:tint val="44500"/>
                  <a:satMod val="160000"/>
                </a:srgbClr>
              </a:gs>
              <a:gs pos="0">
                <a:srgbClr val="FEEAD2"/>
              </a:gs>
            </a:gsLst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fr-BE" sz="1800" b="0"/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23"/>
          <a:stretch/>
        </p:blipFill>
        <p:spPr>
          <a:xfrm>
            <a:off x="1579645" y="313454"/>
            <a:ext cx="5984708" cy="108012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886" y="6413456"/>
            <a:ext cx="678227" cy="45487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111000"/>
                    </a14:imgEffect>
                    <a14:imgEffect>
                      <a14:brightnessContrast bright="36000" contrast="-5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828161"/>
            <a:ext cx="2750044" cy="3628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550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123952"/>
            <a:ext cx="8229600" cy="9366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387600"/>
            <a:ext cx="8229600" cy="36337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8375-5C84-4176-84A5-B6A3E0825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235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123950"/>
            <a:ext cx="6029325" cy="48974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7773-6390-40B5-8F3A-46FD9E5B70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039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25389" y="6045989"/>
            <a:ext cx="1286800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811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68366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0F5494"/>
              </a:buClr>
              <a:buFont typeface="Wingdings" panose="05000000000000000000" pitchFamily="2" charset="2"/>
              <a:buChar char="Ø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1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6121421"/>
            <a:ext cx="2015901" cy="536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3661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cxnSp>
        <p:nvCxnSpPr>
          <p:cNvPr id="16" name="Straight Connector 15"/>
          <p:cNvCxnSpPr/>
          <p:nvPr userDrawn="1"/>
        </p:nvCxnSpPr>
        <p:spPr bwMode="auto">
          <a:xfrm>
            <a:off x="539552" y="980207"/>
            <a:ext cx="8064896" cy="0"/>
          </a:xfrm>
          <a:prstGeom prst="line">
            <a:avLst/>
          </a:prstGeom>
          <a:ln w="28575">
            <a:solidFill>
              <a:srgbClr val="82075B"/>
            </a:solidFill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9290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8F9B-71EE-4D5C-B44E-012EF44E92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69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123952"/>
            <a:ext cx="8229600" cy="9366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DD1B-50E0-44E8-82B7-F85F69F6D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884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264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123952"/>
            <a:ext cx="8229600" cy="9366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5DDF-6655-40F2-8D9E-CA15739A7E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661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FC62-E3CF-4012-8A8B-ABF1C18EA0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080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00BF-55FD-4017-8F82-94A8DE4F57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37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47253-C9BC-4251-8AE3-8910CE9253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0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204652"/>
            <a:ext cx="8229600" cy="936625"/>
          </a:xfrm>
          <a:prstGeom prst="rect">
            <a:avLst/>
          </a:prstGeom>
        </p:spPr>
        <p:txBody>
          <a:bodyPr/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endParaRPr lang="en-GB" kern="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dolor 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7495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  <p:sldLayoutId id="2147483953" r:id="rId12"/>
  </p:sldLayoutIdLst>
  <p:hf sldNum="0"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diagramLayout" Target="../diagrams/layout8.xml"/><Relationship Id="rId7" Type="http://schemas.openxmlformats.org/officeDocument/2006/relationships/image" Target="../media/image13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diagramLayout" Target="../diagrams/layout9.xml"/><Relationship Id="rId7" Type="http://schemas.openxmlformats.org/officeDocument/2006/relationships/image" Target="../media/image15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Relationship Id="rId9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9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8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11113" y="1958930"/>
            <a:ext cx="413456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Marie </a:t>
            </a:r>
            <a:r>
              <a:rPr lang="es-ES" sz="3200" b="1" dirty="0" err="1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Skłodowska</a:t>
            </a:r>
            <a:r>
              <a:rPr lang="es-ES" sz="3200" b="1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-Curie </a:t>
            </a:r>
            <a:r>
              <a:rPr lang="es-ES" sz="3200" b="1" dirty="0" err="1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Actions</a:t>
            </a:r>
            <a:endParaRPr lang="es-ES" sz="2500" b="0" i="0" dirty="0" smtClean="0">
              <a:solidFill>
                <a:srgbClr val="0F54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600" b="0" dirty="0" err="1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Opportunities</a:t>
            </a:r>
            <a:r>
              <a:rPr lang="es-ES" sz="2600" b="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b="0" dirty="0" err="1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2600" b="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b="0" dirty="0" err="1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organisations</a:t>
            </a:r>
            <a:r>
              <a:rPr lang="es-ES" sz="2600" b="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2600" b="0" dirty="0" err="1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individuals</a:t>
            </a:r>
            <a:r>
              <a:rPr lang="es-ES" sz="2600" b="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2600" b="0" dirty="0" err="1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600" b="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b="0" dirty="0" err="1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OCTs</a:t>
            </a:r>
            <a:endParaRPr lang="es-ES" sz="2600" b="0" dirty="0" smtClean="0">
              <a:solidFill>
                <a:srgbClr val="0F54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11111" y="4581128"/>
            <a:ext cx="39813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i="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 </a:t>
            </a:r>
            <a:r>
              <a:rPr lang="es-ES" sz="2000" b="1" i="0" dirty="0" err="1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Bros</a:t>
            </a:r>
            <a:endParaRPr lang="es-ES" sz="2000" b="1" i="0" dirty="0" smtClean="0">
              <a:solidFill>
                <a:srgbClr val="0F54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600" b="0" dirty="0" err="1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es-ES" sz="1600" b="0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0" dirty="0" err="1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</a:t>
            </a:r>
            <a:r>
              <a:rPr lang="es-ES" sz="1600" b="0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600" b="0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600" b="0" dirty="0" err="1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Directorate</a:t>
            </a:r>
            <a:r>
              <a:rPr lang="es-ES" sz="1600" b="0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-General </a:t>
            </a:r>
            <a:r>
              <a:rPr lang="es-ES" sz="1600" b="0" dirty="0" err="1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1600" b="0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0" dirty="0" err="1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r>
              <a:rPr lang="es-ES" sz="1600" b="0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600" b="0" dirty="0" err="1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Youth</a:t>
            </a:r>
            <a:r>
              <a:rPr lang="es-ES" sz="1600" b="0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Sport and Culture</a:t>
            </a:r>
          </a:p>
          <a:p>
            <a:r>
              <a:rPr lang="es-ES" sz="1600" b="0" dirty="0" err="1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ES" sz="1600" b="0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C2. Marie </a:t>
            </a:r>
            <a:r>
              <a:rPr lang="es-ES" sz="1600" b="0" dirty="0" err="1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Skłodowska</a:t>
            </a:r>
            <a:r>
              <a:rPr lang="es-ES" sz="1600" b="0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-Curie </a:t>
            </a:r>
            <a:r>
              <a:rPr lang="es-ES" sz="1600" b="0" dirty="0" err="1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Actions</a:t>
            </a:r>
            <a:endParaRPr lang="es-ES" sz="1600" b="0" dirty="0">
              <a:solidFill>
                <a:srgbClr val="0F54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06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 to high added value collaborative </a:t>
            </a:r>
            <a:r>
              <a:rPr lang="en-US" dirty="0" smtClean="0"/>
              <a:t>research and innovation </a:t>
            </a:r>
            <a:r>
              <a:rPr lang="en-US" dirty="0"/>
              <a:t>projects to exchange staff in </a:t>
            </a:r>
            <a:r>
              <a:rPr lang="en-US" dirty="0" smtClean="0"/>
              <a:t>Europe/OCTs </a:t>
            </a:r>
            <a:r>
              <a:rPr lang="en-US" dirty="0"/>
              <a:t>and beyond</a:t>
            </a:r>
          </a:p>
          <a:p>
            <a:r>
              <a:rPr lang="en-US" dirty="0"/>
              <a:t>International, </a:t>
            </a:r>
            <a:r>
              <a:rPr lang="en-US" dirty="0" err="1"/>
              <a:t>intersectoral</a:t>
            </a:r>
            <a:r>
              <a:rPr lang="en-US" dirty="0"/>
              <a:t>, interdisciplinary </a:t>
            </a:r>
            <a:r>
              <a:rPr lang="en-US" dirty="0" err="1"/>
              <a:t>secondments</a:t>
            </a:r>
            <a:r>
              <a:rPr lang="en-US" dirty="0"/>
              <a:t> </a:t>
            </a:r>
          </a:p>
          <a:p>
            <a:r>
              <a:rPr lang="fr-BE" dirty="0"/>
              <a:t>Support to </a:t>
            </a:r>
            <a:r>
              <a:rPr lang="fr-BE" dirty="0" err="1"/>
              <a:t>partnerships</a:t>
            </a:r>
            <a:r>
              <a:rPr lang="fr-BE" dirty="0"/>
              <a:t> of </a:t>
            </a:r>
            <a:r>
              <a:rPr lang="fr-BE" dirty="0" err="1"/>
              <a:t>universities</a:t>
            </a:r>
            <a:r>
              <a:rPr lang="fr-BE" dirty="0"/>
              <a:t>, </a:t>
            </a:r>
            <a:r>
              <a:rPr lang="fr-BE" dirty="0" err="1"/>
              <a:t>research</a:t>
            </a:r>
            <a:r>
              <a:rPr lang="fr-BE" dirty="0"/>
              <a:t> organisations, </a:t>
            </a:r>
            <a:r>
              <a:rPr lang="fr-BE" dirty="0" smtClean="0"/>
              <a:t>businesses, etc.</a:t>
            </a:r>
            <a:endParaRPr lang="en-US" dirty="0"/>
          </a:p>
          <a:p>
            <a:r>
              <a:rPr lang="en-US" dirty="0"/>
              <a:t>Target group: research, technical, administrative and managerial staff</a:t>
            </a:r>
          </a:p>
          <a:p>
            <a:pPr lvl="1"/>
            <a:r>
              <a:rPr lang="en-US" sz="1600" b="0" dirty="0"/>
              <a:t>Share knowledge and ideas at all stages of the innovation chain</a:t>
            </a:r>
          </a:p>
          <a:p>
            <a:pPr lvl="1"/>
            <a:r>
              <a:rPr lang="en-US" sz="1600" b="0" dirty="0"/>
              <a:t>Turn ideas into innovative products, services or processes</a:t>
            </a:r>
          </a:p>
          <a:p>
            <a:pPr lvl="1"/>
            <a:r>
              <a:rPr lang="fr-BE" sz="1600" b="0" dirty="0" err="1"/>
              <a:t>Interdisciplinary</a:t>
            </a:r>
            <a:r>
              <a:rPr lang="fr-BE" sz="1600" b="0" dirty="0"/>
              <a:t> </a:t>
            </a:r>
            <a:r>
              <a:rPr lang="fr-BE" sz="1600" b="0" dirty="0" err="1"/>
              <a:t>secondments</a:t>
            </a:r>
            <a:r>
              <a:rPr lang="fr-BE" sz="1600" b="0" dirty="0"/>
              <a:t> in the </a:t>
            </a:r>
            <a:r>
              <a:rPr lang="fr-BE" sz="1600" b="0" dirty="0" err="1"/>
              <a:t>same</a:t>
            </a:r>
            <a:r>
              <a:rPr lang="fr-BE" sz="1600" b="0" dirty="0"/>
              <a:t> </a:t>
            </a:r>
            <a:r>
              <a:rPr lang="fr-BE" sz="1600" b="0" dirty="0" err="1"/>
              <a:t>sector</a:t>
            </a:r>
            <a:r>
              <a:rPr lang="fr-BE" sz="1600" b="0" dirty="0"/>
              <a:t> </a:t>
            </a:r>
            <a:r>
              <a:rPr lang="fr-BE" sz="1600" b="0" dirty="0" err="1"/>
              <a:t>now</a:t>
            </a:r>
            <a:r>
              <a:rPr lang="fr-BE" sz="1600" b="0" dirty="0"/>
              <a:t> possible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fr-BE" sz="2400" b="0" dirty="0"/>
              <a:t>Duration: 48 </a:t>
            </a:r>
            <a:r>
              <a:rPr lang="fr-BE" sz="2400" b="0" dirty="0" err="1"/>
              <a:t>months</a:t>
            </a:r>
            <a:r>
              <a:rPr lang="fr-BE" sz="2400" b="0" dirty="0"/>
              <a:t>- max 360 </a:t>
            </a:r>
            <a:r>
              <a:rPr lang="fr-BE" sz="2400" b="0" dirty="0" err="1"/>
              <a:t>person-months</a:t>
            </a:r>
            <a:endParaRPr lang="fr-BE" sz="2400" b="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fr-BE" sz="2400" b="0" dirty="0" err="1"/>
              <a:t>Who</a:t>
            </a:r>
            <a:r>
              <a:rPr lang="fr-BE" sz="2400" b="0" dirty="0"/>
              <a:t> </a:t>
            </a:r>
            <a:r>
              <a:rPr lang="fr-BE" sz="2400" b="0" dirty="0" err="1"/>
              <a:t>applies</a:t>
            </a:r>
            <a:r>
              <a:rPr lang="fr-BE" sz="2400" b="0" dirty="0"/>
              <a:t>: consortia of at least 3 </a:t>
            </a:r>
            <a:r>
              <a:rPr lang="fr-BE" sz="2400" b="0" dirty="0" err="1"/>
              <a:t>legal</a:t>
            </a:r>
            <a:r>
              <a:rPr lang="fr-BE" sz="2400" b="0" dirty="0"/>
              <a:t> </a:t>
            </a:r>
            <a:r>
              <a:rPr lang="fr-BE" sz="2400" b="0" dirty="0" err="1" smtClean="0"/>
              <a:t>entities</a:t>
            </a:r>
            <a:endParaRPr lang="en-US" sz="24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36613"/>
          </a:xfrm>
        </p:spPr>
        <p:txBody>
          <a:bodyPr/>
          <a:lstStyle/>
          <a:p>
            <a:r>
              <a:rPr lang="fr-BE" dirty="0" smtClean="0"/>
              <a:t>MSCA Staff Exchanges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13166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36613"/>
          </a:xfrm>
        </p:spPr>
        <p:txBody>
          <a:bodyPr/>
          <a:lstStyle/>
          <a:p>
            <a:r>
              <a:rPr lang="fr-BE" dirty="0" smtClean="0"/>
              <a:t>MSCA Staff </a:t>
            </a:r>
            <a:r>
              <a:rPr lang="fr-BE" dirty="0"/>
              <a:t>E</a:t>
            </a:r>
            <a:r>
              <a:rPr lang="fr-BE" dirty="0" smtClean="0"/>
              <a:t>xchanges: </a:t>
            </a:r>
            <a:r>
              <a:rPr lang="fr-BE" dirty="0"/>
              <a:t>how </a:t>
            </a:r>
            <a:r>
              <a:rPr lang="fr-BE" dirty="0" smtClean="0"/>
              <a:t>to</a:t>
            </a:r>
            <a:r>
              <a:rPr lang="fr-BE" dirty="0" smtClean="0"/>
              <a:t> </a:t>
            </a:r>
            <a:r>
              <a:rPr lang="fr-BE" dirty="0" err="1"/>
              <a:t>join</a:t>
            </a:r>
            <a:endParaRPr lang="fr-BE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/>
          </p:nvPr>
        </p:nvGraphicFramePr>
        <p:xfrm>
          <a:off x="457200" y="1268413"/>
          <a:ext cx="8229600" cy="4997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96358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fr-BE" sz="2400" u="sng" dirty="0">
                <a:ea typeface="+mn-ea"/>
              </a:rPr>
              <a:t>I</a:t>
            </a:r>
            <a:r>
              <a:rPr lang="fr-BE" sz="2400" u="sng" dirty="0" smtClean="0">
                <a:ea typeface="+mn-ea"/>
              </a:rPr>
              <a:t>nstitutions</a:t>
            </a:r>
          </a:p>
          <a:p>
            <a:pPr marL="0" lvl="1" indent="0">
              <a:buNone/>
            </a:pPr>
            <a:r>
              <a:rPr lang="fr-BE" sz="2400" b="0" dirty="0" smtClean="0">
                <a:ea typeface="+mn-ea"/>
              </a:rPr>
              <a:t>I</a:t>
            </a:r>
            <a:r>
              <a:rPr lang="fr-BE" sz="2400" b="0" dirty="0" smtClean="0">
                <a:ea typeface="+mn-ea"/>
              </a:rPr>
              <a:t>nstitutions in </a:t>
            </a:r>
            <a:r>
              <a:rPr lang="fr-BE" sz="2400" b="0" dirty="0" err="1" smtClean="0">
                <a:ea typeface="+mn-ea"/>
              </a:rPr>
              <a:t>OCTs</a:t>
            </a:r>
            <a:r>
              <a:rPr lang="fr-BE" sz="2400" b="0" dirty="0" smtClean="0">
                <a:ea typeface="+mn-ea"/>
              </a:rPr>
              <a:t> </a:t>
            </a:r>
            <a:r>
              <a:rPr lang="fr-BE" sz="2400" b="0" dirty="0" smtClean="0">
                <a:ea typeface="+mn-ea"/>
              </a:rPr>
              <a:t>(</a:t>
            </a:r>
            <a:r>
              <a:rPr lang="fr-BE" sz="2400" b="0" dirty="0" err="1" smtClean="0">
                <a:ea typeface="+mn-ea"/>
              </a:rPr>
              <a:t>universities</a:t>
            </a:r>
            <a:r>
              <a:rPr lang="fr-BE" sz="2400" b="0" dirty="0" smtClean="0">
                <a:ea typeface="+mn-ea"/>
              </a:rPr>
              <a:t>, </a:t>
            </a:r>
            <a:r>
              <a:rPr lang="fr-BE" sz="2400" b="0" dirty="0" err="1" smtClean="0">
                <a:ea typeface="+mn-ea"/>
              </a:rPr>
              <a:t>research</a:t>
            </a:r>
            <a:r>
              <a:rPr lang="fr-BE" sz="2400" b="0" dirty="0" smtClean="0">
                <a:ea typeface="+mn-ea"/>
              </a:rPr>
              <a:t> centres, </a:t>
            </a:r>
            <a:r>
              <a:rPr lang="fr-BE" sz="2400" b="0" dirty="0" err="1" smtClean="0">
                <a:ea typeface="+mn-ea"/>
              </a:rPr>
              <a:t>enterprises</a:t>
            </a:r>
            <a:r>
              <a:rPr lang="fr-BE" sz="2400" b="0" dirty="0" smtClean="0">
                <a:ea typeface="+mn-ea"/>
              </a:rPr>
              <a:t>…) </a:t>
            </a:r>
            <a:r>
              <a:rPr lang="fr-BE" sz="2400" b="0" dirty="0" err="1" smtClean="0">
                <a:ea typeface="+mn-ea"/>
              </a:rPr>
              <a:t>can</a:t>
            </a:r>
            <a:r>
              <a:rPr lang="fr-BE" sz="2400" b="0" dirty="0" smtClean="0">
                <a:ea typeface="+mn-ea"/>
              </a:rPr>
              <a:t> </a:t>
            </a:r>
            <a:r>
              <a:rPr lang="fr-BE" sz="2400" b="0" dirty="0" err="1" smtClean="0">
                <a:ea typeface="+mn-ea"/>
              </a:rPr>
              <a:t>apply</a:t>
            </a:r>
            <a:r>
              <a:rPr lang="fr-BE" sz="2400" b="0" dirty="0" smtClean="0">
                <a:ea typeface="+mn-ea"/>
              </a:rPr>
              <a:t> for </a:t>
            </a:r>
            <a:r>
              <a:rPr lang="fr-BE" sz="2400" b="0" dirty="0" err="1" smtClean="0">
                <a:ea typeface="+mn-ea"/>
              </a:rPr>
              <a:t>funding</a:t>
            </a:r>
            <a:r>
              <a:rPr lang="fr-BE" sz="2400" b="0" dirty="0">
                <a:ea typeface="+mn-ea"/>
              </a:rPr>
              <a:t>,</a:t>
            </a:r>
            <a:r>
              <a:rPr lang="fr-BE" sz="2400" b="0" dirty="0" smtClean="0">
                <a:ea typeface="+mn-ea"/>
              </a:rPr>
              <a:t> </a:t>
            </a:r>
            <a:r>
              <a:rPr lang="fr-BE" sz="2400" b="0" dirty="0" err="1" smtClean="0">
                <a:ea typeface="+mn-ea"/>
              </a:rPr>
              <a:t>send</a:t>
            </a:r>
            <a:r>
              <a:rPr lang="fr-BE" sz="2400" b="0" dirty="0" smtClean="0">
                <a:ea typeface="+mn-ea"/>
              </a:rPr>
              <a:t> </a:t>
            </a:r>
            <a:r>
              <a:rPr lang="fr-BE" sz="2400" b="0" dirty="0" smtClean="0">
                <a:ea typeface="+mn-ea"/>
              </a:rPr>
              <a:t>and host </a:t>
            </a:r>
            <a:r>
              <a:rPr lang="fr-BE" sz="2400" b="0" dirty="0" err="1" smtClean="0">
                <a:ea typeface="+mn-ea"/>
              </a:rPr>
              <a:t>researchers</a:t>
            </a:r>
            <a:endParaRPr lang="fr-BE" sz="2400" b="0" dirty="0" smtClean="0">
              <a:ea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2894" y="6500083"/>
            <a:ext cx="6007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800" b="0" i="1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800" b="0" i="1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in this presentation is still subject to change</a:t>
            </a:r>
            <a:endParaRPr lang="en-GB" sz="800" b="0" dirty="0">
              <a:solidFill>
                <a:srgbClr val="0F54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800" b="0" i="1" u="none" strike="noStrike" kern="1200" cap="none" spc="0" normalizeH="0" baseline="0" noProof="0" dirty="0" smtClean="0">
              <a:ln>
                <a:noFill/>
              </a:ln>
              <a:solidFill>
                <a:srgbClr val="878685">
                  <a:lumMod val="75000"/>
                </a:srgbClr>
              </a:solidFill>
              <a:effectLst/>
              <a:uLnTx/>
              <a:uFillTx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8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36613"/>
          </a:xfrm>
        </p:spPr>
        <p:txBody>
          <a:bodyPr/>
          <a:lstStyle/>
          <a:p>
            <a:r>
              <a:rPr lang="fr-BE" dirty="0" smtClean="0"/>
              <a:t>MSCA </a:t>
            </a:r>
            <a:r>
              <a:rPr lang="fr-BE" dirty="0" smtClean="0"/>
              <a:t>COFUND</a:t>
            </a:r>
            <a:endParaRPr lang="fr-BE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/>
          </p:nvPr>
        </p:nvGraphicFramePr>
        <p:xfrm>
          <a:off x="457200" y="1268413"/>
          <a:ext cx="8229600" cy="4997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96358"/>
          </a:xfrm>
        </p:spPr>
        <p:txBody>
          <a:bodyPr/>
          <a:lstStyle/>
          <a:p>
            <a:r>
              <a:rPr lang="fr-BE" dirty="0"/>
              <a:t>Support to </a:t>
            </a:r>
            <a:r>
              <a:rPr lang="en-US" b="1" dirty="0">
                <a:latin typeface="Arial"/>
                <a:ea typeface="ＭＳ Ｐゴシック" pitchFamily="34" charset="-128"/>
              </a:rPr>
              <a:t>new or existing doctoral </a:t>
            </a:r>
            <a:r>
              <a:rPr lang="en-US" b="1" dirty="0" err="1">
                <a:latin typeface="Arial"/>
                <a:ea typeface="ＭＳ Ｐゴシック" pitchFamily="34" charset="-128"/>
              </a:rPr>
              <a:t>programmes</a:t>
            </a:r>
            <a:r>
              <a:rPr lang="en-US" b="1" dirty="0">
                <a:latin typeface="Arial"/>
                <a:ea typeface="ＭＳ Ｐゴシック" pitchFamily="34" charset="-128"/>
              </a:rPr>
              <a:t> and postdoctoral fellowship schemes </a:t>
            </a:r>
            <a:r>
              <a:rPr lang="en-US" dirty="0">
                <a:latin typeface="Arial"/>
                <a:ea typeface="ＭＳ Ｐゴシック" pitchFamily="34" charset="-128"/>
              </a:rPr>
              <a:t>at national, regional or international level</a:t>
            </a:r>
          </a:p>
          <a:p>
            <a:r>
              <a:rPr lang="en-US" dirty="0">
                <a:latin typeface="Arial"/>
                <a:ea typeface="ＭＳ Ｐゴシック" pitchFamily="34" charset="-128"/>
              </a:rPr>
              <a:t>Spread the best practices of the MSCA and excellent working conditions</a:t>
            </a:r>
          </a:p>
          <a:p>
            <a:r>
              <a:rPr lang="en-US" dirty="0">
                <a:latin typeface="Arial"/>
                <a:ea typeface="ＭＳ Ｐゴシック" pitchFamily="34" charset="-128"/>
              </a:rPr>
              <a:t>Target groups: doctoral candidates and postdoctoral researchers</a:t>
            </a:r>
          </a:p>
          <a:p>
            <a:pPr lvl="1"/>
            <a:r>
              <a:rPr lang="en-GB" b="0" dirty="0">
                <a:solidFill>
                  <a:srgbClr val="0E4194"/>
                </a:solidFill>
                <a:latin typeface="Arial"/>
              </a:rPr>
              <a:t>International mobility, interdisciplinary and inter-sectoral experience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b="0" dirty="0">
                <a:latin typeface="Arial"/>
              </a:rPr>
              <a:t>EU contribution to cover minimum remuneration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400" b="0" dirty="0">
                <a:latin typeface="Arial"/>
              </a:rPr>
              <a:t>Duration: </a:t>
            </a:r>
            <a:r>
              <a:rPr lang="en-GB" sz="2400" b="0" dirty="0" smtClean="0">
                <a:latin typeface="Arial"/>
              </a:rPr>
              <a:t>max. </a:t>
            </a:r>
            <a:r>
              <a:rPr lang="en-GB" sz="2400" b="0" dirty="0">
                <a:latin typeface="Arial"/>
              </a:rPr>
              <a:t>60 months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400" b="0" dirty="0">
                <a:latin typeface="Arial"/>
              </a:rPr>
              <a:t>Who applies: a single legal entity</a:t>
            </a:r>
            <a:endParaRPr lang="en-US" sz="2400" b="0" dirty="0">
              <a:latin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2894" y="6500083"/>
            <a:ext cx="6007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800" b="0" i="1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800" b="0" i="1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in this presentation is still subject to change</a:t>
            </a:r>
            <a:endParaRPr lang="en-GB" sz="800" b="0" dirty="0">
              <a:solidFill>
                <a:srgbClr val="0F54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800" b="0" i="1" u="none" strike="noStrike" kern="1200" cap="none" spc="0" normalizeH="0" baseline="0" noProof="0" dirty="0" smtClean="0">
              <a:ln>
                <a:noFill/>
              </a:ln>
              <a:solidFill>
                <a:srgbClr val="878685">
                  <a:lumMod val="75000"/>
                </a:srgbClr>
              </a:solidFill>
              <a:effectLst/>
              <a:uLnTx/>
              <a:uFillTx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52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36613"/>
          </a:xfrm>
        </p:spPr>
        <p:txBody>
          <a:bodyPr/>
          <a:lstStyle/>
          <a:p>
            <a:r>
              <a:rPr lang="fr-BE" dirty="0" smtClean="0"/>
              <a:t>MSCA COFUND: how </a:t>
            </a:r>
            <a:r>
              <a:rPr lang="fr-BE" dirty="0" smtClean="0"/>
              <a:t>to</a:t>
            </a:r>
            <a:r>
              <a:rPr lang="fr-BE" dirty="0" smtClean="0"/>
              <a:t> </a:t>
            </a:r>
            <a:r>
              <a:rPr lang="fr-BE" dirty="0" err="1" smtClean="0"/>
              <a:t>join</a:t>
            </a:r>
            <a:endParaRPr lang="fr-BE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/>
          </p:nvPr>
        </p:nvGraphicFramePr>
        <p:xfrm>
          <a:off x="457200" y="1268413"/>
          <a:ext cx="8229600" cy="4997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40954"/>
            <a:ext cx="8229600" cy="4996358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fr-BE" u="sng" dirty="0" smtClean="0"/>
              <a:t>Institutions</a:t>
            </a:r>
          </a:p>
          <a:p>
            <a:pPr marL="342900" lvl="1" indent="-342900"/>
            <a:r>
              <a:rPr lang="fr-BE" b="0" dirty="0" smtClean="0"/>
              <a:t>Institutions in </a:t>
            </a:r>
            <a:r>
              <a:rPr lang="fr-BE" b="0" dirty="0" err="1" smtClean="0"/>
              <a:t>OCTs</a:t>
            </a:r>
            <a:r>
              <a:rPr lang="fr-BE" b="0" dirty="0" smtClean="0"/>
              <a:t> </a:t>
            </a:r>
            <a:r>
              <a:rPr lang="fr-BE" b="0" dirty="0" err="1" smtClean="0"/>
              <a:t>can</a:t>
            </a:r>
            <a:r>
              <a:rPr lang="fr-BE" b="0" dirty="0" smtClean="0"/>
              <a:t> </a:t>
            </a:r>
            <a:r>
              <a:rPr lang="fr-BE" b="0" dirty="0" err="1" smtClean="0"/>
              <a:t>apply</a:t>
            </a:r>
            <a:r>
              <a:rPr lang="fr-BE" b="0" dirty="0" smtClean="0"/>
              <a:t> for </a:t>
            </a:r>
            <a:r>
              <a:rPr lang="fr-BE" b="0" dirty="0" err="1" smtClean="0"/>
              <a:t>funding</a:t>
            </a:r>
            <a:endParaRPr lang="fr-BE" b="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fr-BE" u="sng" dirty="0" err="1" smtClean="0"/>
              <a:t>Students</a:t>
            </a:r>
            <a:r>
              <a:rPr lang="fr-BE" u="sng" dirty="0" smtClean="0"/>
              <a:t> </a:t>
            </a:r>
            <a:r>
              <a:rPr lang="fr-BE" u="sng" dirty="0" err="1"/>
              <a:t>wanting</a:t>
            </a:r>
            <a:r>
              <a:rPr lang="fr-BE" u="sng" dirty="0"/>
              <a:t> to do a PhD</a:t>
            </a:r>
          </a:p>
          <a:p>
            <a:pPr marL="342900" lvl="1" indent="-342900"/>
            <a:r>
              <a:rPr lang="fr-BE" b="0" dirty="0" err="1"/>
              <a:t>Students</a:t>
            </a:r>
            <a:r>
              <a:rPr lang="fr-BE" b="0" dirty="0"/>
              <a:t> </a:t>
            </a:r>
            <a:r>
              <a:rPr lang="fr-BE" b="0" dirty="0" err="1"/>
              <a:t>can</a:t>
            </a:r>
            <a:r>
              <a:rPr lang="fr-BE" b="0" dirty="0"/>
              <a:t> </a:t>
            </a:r>
            <a:r>
              <a:rPr lang="fr-BE" b="0" dirty="0" err="1"/>
              <a:t>apply</a:t>
            </a:r>
            <a:r>
              <a:rPr lang="fr-BE" b="0" dirty="0"/>
              <a:t> to </a:t>
            </a:r>
            <a:r>
              <a:rPr lang="fr-BE" b="0" dirty="0" err="1"/>
              <a:t>selected</a:t>
            </a:r>
            <a:r>
              <a:rPr lang="fr-BE" b="0" dirty="0"/>
              <a:t> </a:t>
            </a:r>
            <a:r>
              <a:rPr lang="fr-BE" b="0" dirty="0" smtClean="0"/>
              <a:t>COFUND doctoral programmes </a:t>
            </a:r>
            <a:r>
              <a:rPr lang="fr-BE" b="0" dirty="0"/>
              <a:t>on Euraxess, </a:t>
            </a:r>
            <a:r>
              <a:rPr lang="fr-BE" b="0" dirty="0" err="1"/>
              <a:t>directly</a:t>
            </a:r>
            <a:r>
              <a:rPr lang="fr-BE" b="0" dirty="0"/>
              <a:t> </a:t>
            </a:r>
            <a:r>
              <a:rPr lang="en-US" b="0" dirty="0"/>
              <a:t>to host institutions </a:t>
            </a:r>
            <a:r>
              <a:rPr lang="en-US" b="0" dirty="0" smtClean="0"/>
              <a:t>to </a:t>
            </a:r>
            <a:r>
              <a:rPr lang="en-US" b="0" dirty="0"/>
              <a:t>work on personalized projects</a:t>
            </a:r>
          </a:p>
          <a:p>
            <a:pPr marL="342900" lvl="1" indent="-342900"/>
            <a:r>
              <a:rPr lang="fr-BE" b="0" dirty="0" err="1" smtClean="0"/>
              <a:t>They</a:t>
            </a:r>
            <a:r>
              <a:rPr lang="fr-BE" b="0" dirty="0" smtClean="0"/>
              <a:t> </a:t>
            </a:r>
            <a:r>
              <a:rPr lang="fr-BE" b="0" dirty="0" err="1" smtClean="0"/>
              <a:t>receive</a:t>
            </a:r>
            <a:r>
              <a:rPr lang="fr-BE" b="0" dirty="0" smtClean="0"/>
              <a:t> </a:t>
            </a:r>
            <a:r>
              <a:rPr lang="fr-BE" b="0" dirty="0" err="1" smtClean="0"/>
              <a:t>funding</a:t>
            </a:r>
            <a:r>
              <a:rPr lang="fr-BE" b="0" dirty="0" smtClean="0"/>
              <a:t> </a:t>
            </a:r>
            <a:r>
              <a:rPr lang="fr-BE" b="0" dirty="0"/>
              <a:t>for living, </a:t>
            </a:r>
            <a:r>
              <a:rPr lang="fr-BE" b="0" dirty="0" err="1"/>
              <a:t>mobility</a:t>
            </a:r>
            <a:r>
              <a:rPr lang="fr-BE" b="0" dirty="0"/>
              <a:t>, </a:t>
            </a:r>
            <a:r>
              <a:rPr lang="fr-BE" b="0" dirty="0" err="1"/>
              <a:t>family</a:t>
            </a:r>
            <a:r>
              <a:rPr lang="fr-BE" b="0" dirty="0"/>
              <a:t> </a:t>
            </a:r>
            <a:r>
              <a:rPr lang="fr-BE" b="0" dirty="0" err="1"/>
              <a:t>allowance</a:t>
            </a:r>
            <a:r>
              <a:rPr lang="fr-BE" b="0" dirty="0"/>
              <a:t> (and </a:t>
            </a:r>
            <a:r>
              <a:rPr lang="fr-BE" b="0" dirty="0" err="1"/>
              <a:t>possibly</a:t>
            </a:r>
            <a:r>
              <a:rPr lang="fr-BE" b="0" dirty="0"/>
              <a:t> long-</a:t>
            </a:r>
            <a:r>
              <a:rPr lang="fr-BE" b="0" dirty="0" err="1"/>
              <a:t>term</a:t>
            </a:r>
            <a:r>
              <a:rPr lang="fr-BE" b="0" dirty="0"/>
              <a:t> </a:t>
            </a:r>
            <a:r>
              <a:rPr lang="fr-BE" b="0" dirty="0" err="1"/>
              <a:t>leave</a:t>
            </a:r>
            <a:r>
              <a:rPr lang="fr-BE" b="0" dirty="0"/>
              <a:t> and </a:t>
            </a:r>
            <a:r>
              <a:rPr lang="fr-BE" b="0" dirty="0" err="1"/>
              <a:t>special</a:t>
            </a:r>
            <a:r>
              <a:rPr lang="fr-BE" b="0" dirty="0"/>
              <a:t> </a:t>
            </a:r>
            <a:r>
              <a:rPr lang="fr-BE" b="0" dirty="0" err="1"/>
              <a:t>needs</a:t>
            </a:r>
            <a:r>
              <a:rPr lang="fr-BE" b="0" dirty="0"/>
              <a:t> </a:t>
            </a:r>
            <a:r>
              <a:rPr lang="fr-BE" b="0" dirty="0" err="1"/>
              <a:t>allowance</a:t>
            </a:r>
            <a:r>
              <a:rPr lang="fr-BE" b="0" dirty="0"/>
              <a:t>)</a:t>
            </a:r>
            <a:endParaRPr lang="en-GB" b="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fr-BE" u="sng" dirty="0"/>
              <a:t>For </a:t>
            </a:r>
            <a:r>
              <a:rPr lang="fr-BE" u="sng" dirty="0" err="1"/>
              <a:t>experienced</a:t>
            </a:r>
            <a:r>
              <a:rPr lang="fr-BE" u="sng" dirty="0"/>
              <a:t> </a:t>
            </a:r>
            <a:r>
              <a:rPr lang="fr-BE" u="sng" dirty="0" err="1"/>
              <a:t>researchers</a:t>
            </a:r>
            <a:endParaRPr lang="fr-BE" u="sng" dirty="0"/>
          </a:p>
          <a:p>
            <a:pPr marL="342900" lvl="1" indent="-342900"/>
            <a:r>
              <a:rPr lang="fr-BE" b="0" dirty="0" err="1" smtClean="0"/>
              <a:t>Researchers</a:t>
            </a:r>
            <a:r>
              <a:rPr lang="fr-BE" b="0" dirty="0" smtClean="0"/>
              <a:t> </a:t>
            </a:r>
            <a:r>
              <a:rPr lang="fr-BE" b="0" dirty="0" err="1"/>
              <a:t>with</a:t>
            </a:r>
            <a:r>
              <a:rPr lang="fr-BE" b="0" dirty="0"/>
              <a:t> a PhD </a:t>
            </a:r>
            <a:r>
              <a:rPr lang="fr-BE" b="0" dirty="0" err="1"/>
              <a:t>can</a:t>
            </a:r>
            <a:r>
              <a:rPr lang="fr-BE" b="0" dirty="0"/>
              <a:t> </a:t>
            </a:r>
            <a:r>
              <a:rPr lang="fr-BE" b="0" dirty="0" err="1"/>
              <a:t>apply</a:t>
            </a:r>
            <a:r>
              <a:rPr lang="fr-BE" b="0" dirty="0"/>
              <a:t> to </a:t>
            </a:r>
            <a:r>
              <a:rPr lang="fr-BE" b="0" dirty="0" err="1"/>
              <a:t>selected</a:t>
            </a:r>
            <a:r>
              <a:rPr lang="fr-BE" b="0" dirty="0"/>
              <a:t> COFUND </a:t>
            </a:r>
            <a:r>
              <a:rPr lang="fr-BE" b="0" dirty="0" smtClean="0"/>
              <a:t>postdoctoral </a:t>
            </a:r>
            <a:r>
              <a:rPr lang="fr-BE" b="0" dirty="0"/>
              <a:t>programmes on </a:t>
            </a:r>
            <a:r>
              <a:rPr lang="fr-BE" b="0" dirty="0" err="1"/>
              <a:t>Euraxess</a:t>
            </a:r>
            <a:r>
              <a:rPr lang="fr-BE" b="0" dirty="0"/>
              <a:t>, </a:t>
            </a:r>
            <a:r>
              <a:rPr lang="fr-BE" b="0" dirty="0" err="1"/>
              <a:t>directly</a:t>
            </a:r>
            <a:r>
              <a:rPr lang="fr-BE" b="0" dirty="0"/>
              <a:t> </a:t>
            </a:r>
            <a:r>
              <a:rPr lang="en-US" b="0" dirty="0"/>
              <a:t>to host institutions </a:t>
            </a:r>
            <a:r>
              <a:rPr lang="fr-BE" b="0" dirty="0" err="1" smtClean="0"/>
              <a:t>based</a:t>
            </a:r>
            <a:r>
              <a:rPr lang="fr-BE" b="0" dirty="0" smtClean="0"/>
              <a:t> </a:t>
            </a:r>
            <a:r>
              <a:rPr lang="fr-BE" b="0" dirty="0"/>
              <a:t>in </a:t>
            </a:r>
            <a:r>
              <a:rPr lang="fr-BE" b="0" dirty="0" smtClean="0"/>
              <a:t>Europe</a:t>
            </a:r>
          </a:p>
          <a:p>
            <a:pPr marL="342900" lvl="1" indent="-342900"/>
            <a:r>
              <a:rPr lang="fr-BE" b="0" dirty="0" err="1" smtClean="0"/>
              <a:t>They</a:t>
            </a:r>
            <a:r>
              <a:rPr lang="fr-BE" b="0" dirty="0" smtClean="0"/>
              <a:t> </a:t>
            </a:r>
            <a:r>
              <a:rPr lang="fr-BE" b="0" dirty="0" err="1" smtClean="0"/>
              <a:t>receive</a:t>
            </a:r>
            <a:r>
              <a:rPr lang="fr-BE" b="0" dirty="0" smtClean="0"/>
              <a:t> </a:t>
            </a:r>
            <a:r>
              <a:rPr lang="fr-BE" b="0" dirty="0" err="1" smtClean="0"/>
              <a:t>funding</a:t>
            </a:r>
            <a:r>
              <a:rPr lang="fr-BE" b="0" dirty="0" smtClean="0"/>
              <a:t> for living, </a:t>
            </a:r>
            <a:r>
              <a:rPr lang="fr-BE" b="0" dirty="0" err="1" smtClean="0"/>
              <a:t>mobility</a:t>
            </a:r>
            <a:r>
              <a:rPr lang="fr-BE" b="0" dirty="0" smtClean="0"/>
              <a:t>, </a:t>
            </a:r>
            <a:r>
              <a:rPr lang="fr-BE" b="0" dirty="0" err="1" smtClean="0"/>
              <a:t>family</a:t>
            </a:r>
            <a:r>
              <a:rPr lang="fr-BE" b="0" dirty="0" smtClean="0"/>
              <a:t> </a:t>
            </a:r>
            <a:r>
              <a:rPr lang="fr-BE" b="0" dirty="0" err="1" smtClean="0"/>
              <a:t>allowance</a:t>
            </a:r>
            <a:r>
              <a:rPr lang="fr-BE" b="0" dirty="0" smtClean="0"/>
              <a:t> (and </a:t>
            </a:r>
            <a:r>
              <a:rPr lang="fr-BE" b="0" dirty="0" err="1" smtClean="0"/>
              <a:t>possibly</a:t>
            </a:r>
            <a:r>
              <a:rPr lang="fr-BE" b="0" dirty="0" smtClean="0"/>
              <a:t> long-</a:t>
            </a:r>
            <a:r>
              <a:rPr lang="fr-BE" b="0" dirty="0" err="1" smtClean="0"/>
              <a:t>term</a:t>
            </a:r>
            <a:r>
              <a:rPr lang="fr-BE" b="0" dirty="0" smtClean="0"/>
              <a:t> </a:t>
            </a:r>
            <a:r>
              <a:rPr lang="fr-BE" b="0" dirty="0" err="1" smtClean="0"/>
              <a:t>leave</a:t>
            </a:r>
            <a:r>
              <a:rPr lang="fr-BE" b="0" dirty="0" smtClean="0"/>
              <a:t> and </a:t>
            </a:r>
            <a:r>
              <a:rPr lang="fr-BE" b="0" dirty="0" err="1" smtClean="0"/>
              <a:t>special</a:t>
            </a:r>
            <a:r>
              <a:rPr lang="fr-BE" b="0" dirty="0" smtClean="0"/>
              <a:t> </a:t>
            </a:r>
            <a:r>
              <a:rPr lang="fr-BE" b="0" dirty="0" err="1" smtClean="0"/>
              <a:t>needs</a:t>
            </a:r>
            <a:r>
              <a:rPr lang="fr-BE" b="0" dirty="0" smtClean="0"/>
              <a:t> </a:t>
            </a:r>
            <a:r>
              <a:rPr lang="fr-BE" b="0" dirty="0" err="1" smtClean="0"/>
              <a:t>allowances</a:t>
            </a:r>
            <a:r>
              <a:rPr lang="fr-BE" b="0" dirty="0" smtClean="0"/>
              <a:t>)</a:t>
            </a:r>
            <a:endParaRPr lang="en-GB" b="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12894" y="6500083"/>
            <a:ext cx="6007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800" b="0" i="1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800" b="0" i="1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in this presentation is still subject to change</a:t>
            </a:r>
            <a:endParaRPr lang="en-GB" sz="800" b="0" dirty="0">
              <a:solidFill>
                <a:srgbClr val="0F54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800" b="0" i="1" u="none" strike="noStrike" kern="1200" cap="none" spc="0" normalizeH="0" baseline="0" noProof="0" dirty="0" smtClean="0">
              <a:ln>
                <a:noFill/>
              </a:ln>
              <a:solidFill>
                <a:srgbClr val="878685">
                  <a:lumMod val="75000"/>
                </a:srgbClr>
              </a:solidFill>
              <a:effectLst/>
              <a:uLnTx/>
              <a:uFillTx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65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Support </a:t>
            </a:r>
            <a:r>
              <a:rPr lang="en-US" sz="2000" dirty="0"/>
              <a:t>to </a:t>
            </a:r>
            <a:r>
              <a:rPr lang="en-US" sz="2000" dirty="0" err="1"/>
              <a:t>organise</a:t>
            </a:r>
            <a:r>
              <a:rPr lang="en-US" sz="2000" dirty="0"/>
              <a:t> science outreach </a:t>
            </a:r>
            <a:r>
              <a:rPr lang="en-US" sz="2000" dirty="0" smtClean="0"/>
              <a:t>events - </a:t>
            </a:r>
            <a:r>
              <a:rPr lang="en-US" sz="2000" dirty="0"/>
              <a:t>European Researchers’ </a:t>
            </a:r>
            <a:r>
              <a:rPr lang="en-US" sz="2000" dirty="0" smtClean="0"/>
              <a:t>Night</a:t>
            </a:r>
            <a:endParaRPr lang="en-US" sz="2000" dirty="0"/>
          </a:p>
          <a:p>
            <a:r>
              <a:rPr lang="en-US" sz="2000" dirty="0" smtClean="0"/>
              <a:t>Target </a:t>
            </a:r>
            <a:r>
              <a:rPr lang="en-US" sz="2000" dirty="0"/>
              <a:t>groups: large public, citizens, youngsters</a:t>
            </a:r>
          </a:p>
          <a:p>
            <a:r>
              <a:rPr lang="en-US" sz="2000" dirty="0" smtClean="0"/>
              <a:t>Goals:</a:t>
            </a:r>
          </a:p>
          <a:p>
            <a:pPr lvl="1"/>
            <a:r>
              <a:rPr lang="en-US" sz="1600" dirty="0" smtClean="0"/>
              <a:t>Raise </a:t>
            </a:r>
            <a:r>
              <a:rPr lang="en-US" sz="1600" dirty="0"/>
              <a:t>young people’s interest for research and science</a:t>
            </a:r>
          </a:p>
          <a:p>
            <a:pPr lvl="1"/>
            <a:r>
              <a:rPr lang="en-US" sz="1600" dirty="0"/>
              <a:t>Show the impact of research and innovation for daily lives</a:t>
            </a:r>
          </a:p>
          <a:p>
            <a:pPr lvl="1"/>
            <a:r>
              <a:rPr lang="en-US" sz="1600" dirty="0"/>
              <a:t>Recognition for researchers’ role in society and economy</a:t>
            </a:r>
          </a:p>
          <a:p>
            <a:r>
              <a:rPr lang="en-US" sz="2000" dirty="0"/>
              <a:t>Lump Sum contributions: estimated between 50-150k€ per annual edition </a:t>
            </a:r>
          </a:p>
          <a:p>
            <a:r>
              <a:rPr lang="en-US" sz="2000" dirty="0"/>
              <a:t>Applicants encouraged to submit proposals covering two successive editions (2022/2023) of the Night</a:t>
            </a:r>
          </a:p>
          <a:p>
            <a:r>
              <a:rPr lang="en-US" sz="2000" dirty="0"/>
              <a:t>Who applies: one or more legal </a:t>
            </a:r>
            <a:r>
              <a:rPr lang="en-US" sz="2000" dirty="0" smtClean="0"/>
              <a:t>entities based in Europe/OCTs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36613"/>
          </a:xfrm>
        </p:spPr>
        <p:txBody>
          <a:bodyPr/>
          <a:lstStyle/>
          <a:p>
            <a:r>
              <a:rPr lang="fr-BE" dirty="0" smtClean="0"/>
              <a:t>MSCA and </a:t>
            </a:r>
            <a:r>
              <a:rPr lang="fr-BE" dirty="0" err="1" smtClean="0"/>
              <a:t>Citizens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559608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36613"/>
          </a:xfrm>
        </p:spPr>
        <p:txBody>
          <a:bodyPr/>
          <a:lstStyle/>
          <a:p>
            <a:r>
              <a:rPr lang="es-ES" dirty="0" err="1" smtClean="0"/>
              <a:t>Call</a:t>
            </a:r>
            <a:r>
              <a:rPr lang="es-ES" dirty="0" smtClean="0"/>
              <a:t> calendar</a:t>
            </a:r>
            <a:endParaRPr lang="fr-BE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6021288"/>
            <a:ext cx="44644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0" i="1" dirty="0" smtClean="0">
                <a:solidFill>
                  <a:srgbClr val="0F5494"/>
                </a:solidFill>
                <a:latin typeface="+mn-lt"/>
              </a:rPr>
              <a:t>*Dates to be </a:t>
            </a:r>
            <a:r>
              <a:rPr lang="es-ES" sz="1000" b="0" i="1" dirty="0" err="1" smtClean="0">
                <a:solidFill>
                  <a:srgbClr val="0F5494"/>
                </a:solidFill>
                <a:latin typeface="+mn-lt"/>
              </a:rPr>
              <a:t>confirmed</a:t>
            </a:r>
            <a:r>
              <a:rPr lang="es-ES" sz="1000" b="0" i="1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es-ES" sz="1000" b="0" i="1" dirty="0" err="1" smtClean="0">
                <a:solidFill>
                  <a:srgbClr val="0F5494"/>
                </a:solidFill>
                <a:latin typeface="+mn-lt"/>
              </a:rPr>
              <a:t>with</a:t>
            </a:r>
            <a:r>
              <a:rPr lang="es-ES" sz="1000" b="0" i="1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es-ES" sz="1000" b="0" i="1" dirty="0" err="1" smtClean="0">
                <a:solidFill>
                  <a:srgbClr val="0F5494"/>
                </a:solidFill>
                <a:latin typeface="+mn-lt"/>
              </a:rPr>
              <a:t>the</a:t>
            </a:r>
            <a:r>
              <a:rPr lang="es-ES" sz="1000" b="0" i="1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es-ES" sz="1000" b="0" i="1" dirty="0" err="1" smtClean="0">
                <a:solidFill>
                  <a:srgbClr val="0F5494"/>
                </a:solidFill>
                <a:latin typeface="+mn-lt"/>
              </a:rPr>
              <a:t>adoption</a:t>
            </a:r>
            <a:r>
              <a:rPr lang="es-ES" sz="1000" b="0" i="1" dirty="0" smtClean="0">
                <a:solidFill>
                  <a:srgbClr val="0F5494"/>
                </a:solidFill>
                <a:latin typeface="+mn-lt"/>
              </a:rPr>
              <a:t> of </a:t>
            </a:r>
            <a:r>
              <a:rPr lang="es-ES" sz="1000" b="0" i="1" dirty="0" err="1" smtClean="0">
                <a:solidFill>
                  <a:srgbClr val="0F5494"/>
                </a:solidFill>
                <a:latin typeface="+mn-lt"/>
              </a:rPr>
              <a:t>the</a:t>
            </a:r>
            <a:r>
              <a:rPr lang="es-ES" sz="1000" b="0" i="1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es-ES" sz="1000" b="0" i="1" dirty="0" err="1" smtClean="0">
                <a:solidFill>
                  <a:srgbClr val="0F5494"/>
                </a:solidFill>
                <a:latin typeface="+mn-lt"/>
              </a:rPr>
              <a:t>Work</a:t>
            </a:r>
            <a:r>
              <a:rPr lang="es-ES" sz="1000" b="0" i="1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es-ES" sz="1000" b="0" i="1" dirty="0" err="1" smtClean="0">
                <a:solidFill>
                  <a:srgbClr val="0F5494"/>
                </a:solidFill>
                <a:latin typeface="+mn-lt"/>
              </a:rPr>
              <a:t>Programme</a:t>
            </a:r>
            <a:endParaRPr lang="fr-BE" sz="1000" b="0" i="1" dirty="0" err="1" smtClean="0">
              <a:solidFill>
                <a:srgbClr val="0F5494"/>
              </a:solidFill>
              <a:latin typeface="+mn-lt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5593796"/>
              </p:ext>
            </p:extLst>
          </p:nvPr>
        </p:nvGraphicFramePr>
        <p:xfrm>
          <a:off x="457201" y="1341289"/>
          <a:ext cx="8075239" cy="4630631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647851">
                  <a:extLst>
                    <a:ext uri="{9D8B030D-6E8A-4147-A177-3AD203B41FA5}">
                      <a16:colId xmlns:a16="http://schemas.microsoft.com/office/drawing/2014/main" val="4108161823"/>
                    </a:ext>
                  </a:extLst>
                </a:gridCol>
                <a:gridCol w="211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39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3957">
                  <a:extLst>
                    <a:ext uri="{9D8B030D-6E8A-4147-A177-3AD203B41FA5}">
                      <a16:colId xmlns:a16="http://schemas.microsoft.com/office/drawing/2014/main" val="2381932388"/>
                    </a:ext>
                  </a:extLst>
                </a:gridCol>
              </a:tblGrid>
              <a:tr h="6490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Year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0F54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Action</a:t>
                      </a:r>
                      <a:endParaRPr lang="en-GB" sz="16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0F54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Estimated</a:t>
                      </a:r>
                      <a:r>
                        <a:rPr lang="fr-F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opening</a:t>
                      </a:r>
                      <a:r>
                        <a:rPr lang="fr-FR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0F54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Estimated deadline*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0F54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559"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2021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54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Doctoral</a:t>
                      </a:r>
                      <a:r>
                        <a:rPr lang="fr-FR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Networks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2B8F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</a:t>
                      </a:r>
                      <a:r>
                        <a:rPr lang="fr-FR" sz="16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</a:t>
                      </a:r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2021</a:t>
                      </a:r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D2D2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</a:t>
                      </a:r>
                      <a:r>
                        <a:rPr lang="fr-FR" sz="16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November</a:t>
                      </a:r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2021</a:t>
                      </a:r>
                      <a:endParaRPr lang="en-GB" sz="16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D2D2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0F54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Postdoctoral 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Fellowships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2B8F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</a:t>
                      </a:r>
                      <a:r>
                        <a:rPr lang="fr-FR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2021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D2D2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</a:t>
                      </a:r>
                      <a:r>
                        <a:rPr lang="fr-FR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2021</a:t>
                      </a:r>
                      <a:endParaRPr lang="en-GB" sz="16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D2D2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0F54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Exchanges</a:t>
                      </a:r>
                      <a:r>
                        <a:rPr lang="fr-FR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2B8F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r>
                        <a:rPr lang="fr-FR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2021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D2D2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March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n-GB" sz="16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D2D2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COFUND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2B8F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</a:t>
                      </a:r>
                      <a:r>
                        <a:rPr lang="fr-FR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2021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D2D2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fr-FR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February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2022</a:t>
                      </a:r>
                      <a:endParaRPr lang="en-GB" sz="16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D2D2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74048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0F54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MSCA and 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Citizens</a:t>
                      </a:r>
                      <a:r>
                        <a:rPr lang="fr-FR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covers</a:t>
                      </a:r>
                      <a:r>
                        <a:rPr lang="fr-FR" sz="16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 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editions</a:t>
                      </a:r>
                      <a:r>
                        <a:rPr lang="fr-FR" sz="16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8F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</a:t>
                      </a:r>
                      <a:r>
                        <a:rPr lang="fr-FR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2021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2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r>
                        <a:rPr lang="fr-FR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2021</a:t>
                      </a:r>
                      <a:endParaRPr lang="en-GB" sz="16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2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2022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F54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Doctoral</a:t>
                      </a:r>
                      <a:r>
                        <a:rPr lang="fr-FR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Networks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B8F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May 2022</a:t>
                      </a:r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2D2E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</a:t>
                      </a:r>
                      <a:r>
                        <a:rPr lang="fr-FR" sz="16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November</a:t>
                      </a:r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2022</a:t>
                      </a:r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2D2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70279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0F54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Postdoctoral 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Fellowships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2B8F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April 2022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D2D2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</a:t>
                      </a:r>
                      <a:r>
                        <a:rPr lang="fr-FR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September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2022</a:t>
                      </a:r>
                      <a:endParaRPr lang="en-GB" sz="16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D2D2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052998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0F54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Exchanges</a:t>
                      </a:r>
                      <a:r>
                        <a:rPr lang="fr-FR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2B8F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fr-FR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2022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D2D2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March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en-GB" sz="16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D2D2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78674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COFUND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2B8F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</a:t>
                      </a:r>
                      <a:r>
                        <a:rPr lang="fr-FR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2022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D2D2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</a:t>
                      </a:r>
                      <a:r>
                        <a:rPr lang="fr-FR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February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2023</a:t>
                      </a:r>
                      <a:endParaRPr lang="en-GB" sz="16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D2D2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382427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0F54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MSCA and 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Citizens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2B8FE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call </a:t>
                      </a:r>
                      <a:r>
                        <a:rPr lang="fr-FR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foreseen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2022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D2D2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4" marR="63504" marT="0" marB="0" anchor="ctr">
                    <a:solidFill>
                      <a:srgbClr val="D2D2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516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162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All</a:t>
            </a:r>
            <a:r>
              <a:rPr lang="es-ES" dirty="0" smtClean="0"/>
              <a:t> </a:t>
            </a:r>
            <a:r>
              <a:rPr lang="es-ES" dirty="0" err="1" smtClean="0"/>
              <a:t>calls</a:t>
            </a:r>
            <a:r>
              <a:rPr lang="es-ES" dirty="0" smtClean="0"/>
              <a:t> are </a:t>
            </a:r>
            <a:r>
              <a:rPr lang="es-ES" dirty="0" err="1" smtClean="0"/>
              <a:t>published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b="1" dirty="0" err="1" smtClean="0"/>
              <a:t>Funding</a:t>
            </a:r>
            <a:r>
              <a:rPr lang="es-ES" b="1" dirty="0" smtClean="0"/>
              <a:t> and Tender </a:t>
            </a:r>
            <a:r>
              <a:rPr lang="es-ES" b="1" dirty="0" err="1" smtClean="0"/>
              <a:t>Opportunities</a:t>
            </a:r>
            <a:r>
              <a:rPr lang="es-ES" b="1" dirty="0" smtClean="0"/>
              <a:t> Portal</a:t>
            </a:r>
          </a:p>
          <a:p>
            <a:r>
              <a:rPr lang="es-ES" dirty="0" err="1" smtClean="0"/>
              <a:t>Applications</a:t>
            </a:r>
            <a:r>
              <a:rPr lang="es-ES" dirty="0" smtClean="0"/>
              <a:t> are </a:t>
            </a:r>
            <a:r>
              <a:rPr lang="es-ES" dirty="0" err="1" smtClean="0"/>
              <a:t>submitted</a:t>
            </a:r>
            <a:r>
              <a:rPr lang="es-ES" dirty="0" smtClean="0"/>
              <a:t> </a:t>
            </a:r>
            <a:r>
              <a:rPr lang="es-ES" dirty="0" err="1" smtClean="0"/>
              <a:t>through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portal:</a:t>
            </a:r>
          </a:p>
          <a:p>
            <a:pPr lvl="1"/>
            <a:r>
              <a:rPr lang="es-ES" b="0" dirty="0" err="1" smtClean="0"/>
              <a:t>Find</a:t>
            </a:r>
            <a:r>
              <a:rPr lang="es-ES" b="0" dirty="0" smtClean="0"/>
              <a:t> </a:t>
            </a:r>
            <a:r>
              <a:rPr lang="es-ES" b="0" dirty="0" err="1" smtClean="0"/>
              <a:t>your</a:t>
            </a:r>
            <a:r>
              <a:rPr lang="es-ES" b="0" dirty="0" smtClean="0"/>
              <a:t> </a:t>
            </a:r>
            <a:r>
              <a:rPr lang="es-ES" b="0" dirty="0" err="1" smtClean="0"/>
              <a:t>call</a:t>
            </a:r>
            <a:endParaRPr lang="es-ES" b="0" dirty="0" smtClean="0"/>
          </a:p>
          <a:p>
            <a:pPr lvl="1"/>
            <a:r>
              <a:rPr lang="es-ES" b="0" dirty="0" err="1" smtClean="0"/>
              <a:t>Sign</a:t>
            </a:r>
            <a:r>
              <a:rPr lang="es-ES" b="0" dirty="0" smtClean="0"/>
              <a:t> in to </a:t>
            </a:r>
            <a:r>
              <a:rPr lang="es-ES" b="0" dirty="0" err="1" smtClean="0"/>
              <a:t>the</a:t>
            </a:r>
            <a:r>
              <a:rPr lang="es-ES" b="0" dirty="0" smtClean="0"/>
              <a:t> portal and </a:t>
            </a:r>
            <a:r>
              <a:rPr lang="es-ES" b="0" dirty="0" err="1" smtClean="0"/>
              <a:t>register</a:t>
            </a:r>
            <a:r>
              <a:rPr lang="es-ES" b="0" dirty="0" smtClean="0"/>
              <a:t> </a:t>
            </a:r>
            <a:r>
              <a:rPr lang="es-ES" b="0" dirty="0" err="1" smtClean="0"/>
              <a:t>your</a:t>
            </a:r>
            <a:r>
              <a:rPr lang="es-ES" b="0" dirty="0" smtClean="0"/>
              <a:t> </a:t>
            </a:r>
            <a:r>
              <a:rPr lang="es-ES" b="0" dirty="0" err="1" smtClean="0"/>
              <a:t>organisation</a:t>
            </a:r>
            <a:r>
              <a:rPr lang="es-ES" b="0" dirty="0" smtClean="0"/>
              <a:t> (</a:t>
            </a:r>
            <a:r>
              <a:rPr lang="es-ES" b="0" dirty="0" err="1" smtClean="0"/>
              <a:t>get</a:t>
            </a:r>
            <a:r>
              <a:rPr lang="es-ES" b="0" dirty="0" smtClean="0"/>
              <a:t> a PIC </a:t>
            </a:r>
            <a:r>
              <a:rPr lang="es-ES" b="0" dirty="0" err="1" smtClean="0"/>
              <a:t>number</a:t>
            </a:r>
            <a:r>
              <a:rPr lang="es-ES" b="0" dirty="0" smtClean="0"/>
              <a:t>)</a:t>
            </a:r>
            <a:endParaRPr lang="es-ES" b="0" dirty="0"/>
          </a:p>
          <a:p>
            <a:pPr lvl="1"/>
            <a:r>
              <a:rPr lang="es-ES" b="0" dirty="0" err="1" smtClean="0"/>
              <a:t>Find</a:t>
            </a:r>
            <a:r>
              <a:rPr lang="es-ES" b="0" dirty="0" smtClean="0"/>
              <a:t> </a:t>
            </a:r>
            <a:r>
              <a:rPr lang="es-ES" b="0" dirty="0" err="1" smtClean="0"/>
              <a:t>partners</a:t>
            </a:r>
            <a:endParaRPr lang="es-ES" b="0" dirty="0" smtClean="0"/>
          </a:p>
          <a:p>
            <a:pPr lvl="1"/>
            <a:r>
              <a:rPr lang="es-ES" b="0" dirty="0" err="1" smtClean="0"/>
              <a:t>Apply</a:t>
            </a:r>
            <a:endParaRPr lang="es-ES" b="0" dirty="0" smtClean="0"/>
          </a:p>
          <a:p>
            <a:pPr lvl="1"/>
            <a:endParaRPr lang="fr-B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36613"/>
          </a:xfrm>
        </p:spPr>
        <p:txBody>
          <a:bodyPr/>
          <a:lstStyle/>
          <a:p>
            <a:r>
              <a:rPr lang="es-ES" dirty="0" err="1" smtClean="0"/>
              <a:t>Funding</a:t>
            </a:r>
            <a:r>
              <a:rPr lang="es-ES" dirty="0" smtClean="0"/>
              <a:t> </a:t>
            </a:r>
            <a:r>
              <a:rPr lang="es-ES" dirty="0" err="1" smtClean="0"/>
              <a:t>opportunities</a:t>
            </a:r>
            <a:endParaRPr lang="fr-B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4194"/>
          <a:stretch/>
        </p:blipFill>
        <p:spPr>
          <a:xfrm>
            <a:off x="594555" y="4221089"/>
            <a:ext cx="7954889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540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Check</a:t>
            </a:r>
            <a:r>
              <a:rPr lang="es-ES" dirty="0" smtClean="0"/>
              <a:t> </a:t>
            </a:r>
            <a:r>
              <a:rPr lang="es-ES" dirty="0" err="1" smtClean="0"/>
              <a:t>all</a:t>
            </a:r>
            <a:r>
              <a:rPr lang="es-ES" dirty="0" smtClean="0"/>
              <a:t> </a:t>
            </a:r>
            <a:r>
              <a:rPr lang="es-ES" b="1" dirty="0" err="1" smtClean="0"/>
              <a:t>guidance</a:t>
            </a:r>
            <a:r>
              <a:rPr lang="es-ES" b="1" dirty="0" smtClean="0"/>
              <a:t> </a:t>
            </a:r>
            <a:r>
              <a:rPr lang="es-ES" b="1" dirty="0" err="1" smtClean="0"/>
              <a:t>documents</a:t>
            </a:r>
            <a:r>
              <a:rPr lang="es-ES" dirty="0" smtClean="0"/>
              <a:t>:</a:t>
            </a:r>
            <a:endParaRPr lang="es-ES" dirty="0"/>
          </a:p>
          <a:p>
            <a:pPr lvl="1"/>
            <a:r>
              <a:rPr lang="es-ES" dirty="0" err="1"/>
              <a:t>Guide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 smtClean="0"/>
              <a:t>applicants</a:t>
            </a:r>
            <a:r>
              <a:rPr lang="es-ES" b="0" dirty="0" smtClean="0"/>
              <a:t>: </a:t>
            </a:r>
            <a:r>
              <a:rPr lang="es-ES" b="0" dirty="0" err="1" smtClean="0"/>
              <a:t>overview</a:t>
            </a:r>
            <a:r>
              <a:rPr lang="es-ES" b="0" dirty="0" smtClean="0"/>
              <a:t> of rules, </a:t>
            </a:r>
            <a:r>
              <a:rPr lang="es-ES" b="0" dirty="0" err="1" smtClean="0"/>
              <a:t>financial</a:t>
            </a:r>
            <a:r>
              <a:rPr lang="es-ES" b="0" dirty="0" smtClean="0"/>
              <a:t> </a:t>
            </a:r>
            <a:r>
              <a:rPr lang="es-ES" b="0" dirty="0" err="1" smtClean="0"/>
              <a:t>aspects</a:t>
            </a:r>
            <a:r>
              <a:rPr lang="es-ES" b="0" dirty="0" smtClean="0"/>
              <a:t>, etc.</a:t>
            </a:r>
          </a:p>
          <a:p>
            <a:pPr lvl="1"/>
            <a:r>
              <a:rPr lang="es-ES" b="0" dirty="0" smtClean="0"/>
              <a:t>MSCA </a:t>
            </a:r>
            <a:r>
              <a:rPr lang="es-ES" b="0" dirty="0" err="1"/>
              <a:t>Work</a:t>
            </a:r>
            <a:r>
              <a:rPr lang="es-ES" b="0" dirty="0"/>
              <a:t> </a:t>
            </a:r>
            <a:r>
              <a:rPr lang="es-ES" b="0" dirty="0" err="1" smtClean="0"/>
              <a:t>Programme</a:t>
            </a:r>
            <a:r>
              <a:rPr lang="es-ES" b="0" dirty="0" smtClean="0"/>
              <a:t> and </a:t>
            </a:r>
            <a:r>
              <a:rPr lang="es-ES" b="0" dirty="0" err="1" smtClean="0"/>
              <a:t>annexes</a:t>
            </a:r>
            <a:endParaRPr lang="es-ES" b="0" dirty="0" smtClean="0"/>
          </a:p>
          <a:p>
            <a:pPr lvl="1"/>
            <a:r>
              <a:rPr lang="es-ES" b="0" dirty="0" err="1" smtClean="0"/>
              <a:t>Proposal</a:t>
            </a:r>
            <a:r>
              <a:rPr lang="es-ES" b="0" dirty="0" smtClean="0"/>
              <a:t> </a:t>
            </a:r>
            <a:r>
              <a:rPr lang="es-ES" b="0" dirty="0" err="1" smtClean="0"/>
              <a:t>templates</a:t>
            </a:r>
            <a:endParaRPr lang="es-ES" b="0" dirty="0" smtClean="0"/>
          </a:p>
          <a:p>
            <a:pPr lvl="1"/>
            <a:r>
              <a:rPr lang="es-ES" b="0" dirty="0" err="1" smtClean="0"/>
              <a:t>Model</a:t>
            </a:r>
            <a:r>
              <a:rPr lang="es-ES" b="0" dirty="0" smtClean="0"/>
              <a:t> </a:t>
            </a:r>
            <a:r>
              <a:rPr lang="es-ES" b="0" dirty="0" err="1" smtClean="0"/>
              <a:t>Grant</a:t>
            </a:r>
            <a:r>
              <a:rPr lang="es-ES" b="0" dirty="0" smtClean="0"/>
              <a:t> </a:t>
            </a:r>
            <a:r>
              <a:rPr lang="es-ES" b="0" dirty="0" err="1" smtClean="0"/>
              <a:t>Agreements</a:t>
            </a:r>
            <a:endParaRPr lang="es-ES" b="0" dirty="0" smtClean="0"/>
          </a:p>
          <a:p>
            <a:pPr lvl="1"/>
            <a:r>
              <a:rPr lang="es-ES" b="0" dirty="0" smtClean="0"/>
              <a:t>Online manual </a:t>
            </a:r>
            <a:r>
              <a:rPr lang="es-ES" b="0" dirty="0" err="1" smtClean="0"/>
              <a:t>on</a:t>
            </a:r>
            <a:r>
              <a:rPr lang="es-ES" b="0" dirty="0" smtClean="0"/>
              <a:t> </a:t>
            </a:r>
            <a:r>
              <a:rPr lang="es-ES" b="0" dirty="0" err="1" smtClean="0"/>
              <a:t>how</a:t>
            </a:r>
            <a:r>
              <a:rPr lang="es-ES" b="0" dirty="0" smtClean="0"/>
              <a:t> to </a:t>
            </a:r>
            <a:r>
              <a:rPr lang="es-ES" b="0" dirty="0" err="1" smtClean="0"/>
              <a:t>submit</a:t>
            </a:r>
            <a:r>
              <a:rPr lang="es-ES" b="0" dirty="0" smtClean="0"/>
              <a:t> </a:t>
            </a:r>
            <a:r>
              <a:rPr lang="es-ES" b="0" dirty="0" err="1" smtClean="0"/>
              <a:t>an</a:t>
            </a:r>
            <a:r>
              <a:rPr lang="es-ES" b="0" dirty="0" smtClean="0"/>
              <a:t> </a:t>
            </a:r>
            <a:r>
              <a:rPr lang="es-ES" b="0" dirty="0" err="1" smtClean="0"/>
              <a:t>application</a:t>
            </a:r>
            <a:endParaRPr lang="es-ES" b="0" dirty="0" smtClean="0"/>
          </a:p>
          <a:p>
            <a:pPr lvl="1"/>
            <a:r>
              <a:rPr lang="es-ES" b="0" dirty="0" err="1" smtClean="0"/>
              <a:t>Frequently</a:t>
            </a:r>
            <a:r>
              <a:rPr lang="es-ES" b="0" dirty="0" smtClean="0"/>
              <a:t> </a:t>
            </a:r>
            <a:r>
              <a:rPr lang="es-ES" b="0" dirty="0" err="1" smtClean="0"/>
              <a:t>Asked</a:t>
            </a:r>
            <a:r>
              <a:rPr lang="es-ES" b="0" dirty="0" smtClean="0"/>
              <a:t> </a:t>
            </a:r>
            <a:r>
              <a:rPr lang="es-ES" b="0" dirty="0" err="1" smtClean="0"/>
              <a:t>Questions</a:t>
            </a:r>
            <a:endParaRPr lang="es-ES" b="0" dirty="0" smtClean="0"/>
          </a:p>
          <a:p>
            <a:r>
              <a:rPr lang="es-ES" dirty="0" smtClean="0"/>
              <a:t>Ask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advice</a:t>
            </a:r>
            <a:r>
              <a:rPr lang="es-ES" dirty="0" smtClean="0"/>
              <a:t> to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b="1" dirty="0" smtClean="0"/>
              <a:t>MSCA </a:t>
            </a:r>
            <a:r>
              <a:rPr lang="es-ES" b="1" dirty="0" err="1" smtClean="0"/>
              <a:t>National</a:t>
            </a:r>
            <a:r>
              <a:rPr lang="es-ES" b="1" dirty="0" smtClean="0"/>
              <a:t> </a:t>
            </a:r>
            <a:r>
              <a:rPr lang="es-ES" b="1" dirty="0" err="1" smtClean="0"/>
              <a:t>Contact</a:t>
            </a:r>
            <a:r>
              <a:rPr lang="es-ES" b="1" dirty="0" smtClean="0"/>
              <a:t> Point</a:t>
            </a:r>
            <a:r>
              <a:rPr lang="es-ES" dirty="0" smtClean="0"/>
              <a:t> (</a:t>
            </a:r>
            <a:r>
              <a:rPr lang="es-ES" dirty="0" err="1" smtClean="0"/>
              <a:t>list</a:t>
            </a:r>
            <a:r>
              <a:rPr lang="es-ES" dirty="0" smtClean="0"/>
              <a:t> </a:t>
            </a:r>
            <a:r>
              <a:rPr lang="es-ES" dirty="0" err="1" smtClean="0"/>
              <a:t>available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Funding</a:t>
            </a:r>
            <a:r>
              <a:rPr lang="es-ES" dirty="0" smtClean="0"/>
              <a:t> and </a:t>
            </a:r>
            <a:r>
              <a:rPr lang="es-ES" dirty="0" err="1" smtClean="0"/>
              <a:t>Tenders</a:t>
            </a:r>
            <a:r>
              <a:rPr lang="es-ES" dirty="0" smtClean="0"/>
              <a:t> Portal)</a:t>
            </a:r>
          </a:p>
          <a:p>
            <a:r>
              <a:rPr lang="es-ES" dirty="0" err="1" smtClean="0"/>
              <a:t>Submit</a:t>
            </a:r>
            <a:r>
              <a:rPr lang="es-ES" dirty="0" smtClean="0"/>
              <a:t> </a:t>
            </a:r>
            <a:r>
              <a:rPr lang="es-ES" dirty="0" err="1" smtClean="0"/>
              <a:t>specific</a:t>
            </a:r>
            <a:r>
              <a:rPr lang="es-ES" dirty="0" smtClean="0"/>
              <a:t> </a:t>
            </a:r>
            <a:r>
              <a:rPr lang="es-ES" dirty="0" err="1" smtClean="0"/>
              <a:t>queries</a:t>
            </a:r>
            <a:r>
              <a:rPr lang="es-ES" dirty="0" smtClean="0"/>
              <a:t> to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b="1" dirty="0" err="1" smtClean="0"/>
              <a:t>Research</a:t>
            </a:r>
            <a:r>
              <a:rPr lang="es-ES" b="1" dirty="0" smtClean="0"/>
              <a:t> </a:t>
            </a:r>
            <a:r>
              <a:rPr lang="es-ES" b="1" dirty="0" err="1" smtClean="0"/>
              <a:t>Enquiry</a:t>
            </a:r>
            <a:r>
              <a:rPr lang="es-ES" b="1" dirty="0" smtClean="0"/>
              <a:t> </a:t>
            </a:r>
            <a:r>
              <a:rPr lang="es-ES" b="1" dirty="0" err="1" smtClean="0"/>
              <a:t>Service</a:t>
            </a:r>
            <a:r>
              <a:rPr lang="es-ES" b="1" dirty="0" smtClean="0"/>
              <a:t> </a:t>
            </a:r>
            <a:r>
              <a:rPr lang="es-ES" dirty="0" smtClean="0"/>
              <a:t>(</a:t>
            </a:r>
            <a:r>
              <a:rPr lang="es-ES" dirty="0" err="1" smtClean="0"/>
              <a:t>funding</a:t>
            </a:r>
            <a:r>
              <a:rPr lang="es-ES" dirty="0" smtClean="0"/>
              <a:t>, </a:t>
            </a:r>
            <a:r>
              <a:rPr lang="es-ES" dirty="0" err="1" smtClean="0"/>
              <a:t>validation</a:t>
            </a:r>
            <a:r>
              <a:rPr lang="es-ES" dirty="0" smtClean="0"/>
              <a:t> of </a:t>
            </a:r>
            <a:r>
              <a:rPr lang="es-ES" dirty="0" err="1" smtClean="0"/>
              <a:t>participants</a:t>
            </a:r>
            <a:r>
              <a:rPr lang="es-ES" dirty="0" smtClean="0"/>
              <a:t>, etc.)</a:t>
            </a:r>
            <a:endParaRPr lang="es-ES" dirty="0"/>
          </a:p>
          <a:p>
            <a:endParaRPr lang="fr-B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36613"/>
          </a:xfrm>
        </p:spPr>
        <p:txBody>
          <a:bodyPr/>
          <a:lstStyle/>
          <a:p>
            <a:r>
              <a:rPr lang="es-ES" dirty="0" smtClean="0"/>
              <a:t>Key </a:t>
            </a:r>
            <a:r>
              <a:rPr lang="es-ES" dirty="0" err="1" smtClean="0"/>
              <a:t>resources</a:t>
            </a:r>
            <a:r>
              <a:rPr lang="es-ES" dirty="0" smtClean="0"/>
              <a:t> and </a:t>
            </a:r>
            <a:r>
              <a:rPr lang="es-ES" dirty="0" err="1" smtClean="0"/>
              <a:t>guidance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16267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Check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your</a:t>
            </a:r>
            <a:r>
              <a:rPr lang="es-ES" dirty="0" smtClean="0"/>
              <a:t> NCP to </a:t>
            </a:r>
            <a:r>
              <a:rPr lang="es-ES" dirty="0" err="1" smtClean="0"/>
              <a:t>find</a:t>
            </a:r>
            <a:r>
              <a:rPr lang="es-ES" dirty="0" smtClean="0"/>
              <a:t> </a:t>
            </a:r>
            <a:r>
              <a:rPr lang="es-ES" dirty="0" err="1" smtClean="0"/>
              <a:t>out</a:t>
            </a:r>
            <a:r>
              <a:rPr lang="es-ES" dirty="0" smtClean="0"/>
              <a:t>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next</a:t>
            </a:r>
            <a:r>
              <a:rPr lang="es-ES" dirty="0" smtClean="0"/>
              <a:t> </a:t>
            </a:r>
            <a:r>
              <a:rPr lang="es-ES" dirty="0" err="1" smtClean="0"/>
              <a:t>information</a:t>
            </a:r>
            <a:r>
              <a:rPr lang="es-ES" dirty="0" smtClean="0"/>
              <a:t> </a:t>
            </a:r>
            <a:r>
              <a:rPr lang="es-ES" dirty="0" err="1" smtClean="0"/>
              <a:t>sessions</a:t>
            </a:r>
            <a:r>
              <a:rPr lang="es-ES" dirty="0" smtClean="0"/>
              <a:t> in </a:t>
            </a:r>
            <a:r>
              <a:rPr lang="es-ES" dirty="0" err="1" smtClean="0"/>
              <a:t>your</a:t>
            </a:r>
            <a:r>
              <a:rPr lang="es-ES" dirty="0" smtClean="0"/>
              <a:t> country</a:t>
            </a:r>
          </a:p>
          <a:p>
            <a:r>
              <a:rPr lang="es-ES" dirty="0" err="1" smtClean="0"/>
              <a:t>Check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Funding</a:t>
            </a:r>
            <a:r>
              <a:rPr lang="es-ES" dirty="0" smtClean="0"/>
              <a:t> and </a:t>
            </a:r>
            <a:r>
              <a:rPr lang="es-ES" dirty="0" err="1" smtClean="0"/>
              <a:t>Tenders</a:t>
            </a:r>
            <a:r>
              <a:rPr lang="es-ES" dirty="0" smtClean="0"/>
              <a:t> Portal and social media to </a:t>
            </a:r>
            <a:r>
              <a:rPr lang="es-ES" dirty="0" err="1" smtClean="0"/>
              <a:t>find</a:t>
            </a:r>
            <a:r>
              <a:rPr lang="es-ES" dirty="0" smtClean="0"/>
              <a:t> </a:t>
            </a:r>
            <a:r>
              <a:rPr lang="es-ES" dirty="0" err="1" smtClean="0"/>
              <a:t>out</a:t>
            </a:r>
            <a:r>
              <a:rPr lang="es-ES" dirty="0" smtClean="0"/>
              <a:t>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next</a:t>
            </a:r>
            <a:r>
              <a:rPr lang="es-ES" dirty="0" smtClean="0"/>
              <a:t> </a:t>
            </a:r>
            <a:r>
              <a:rPr lang="es-ES" dirty="0" err="1" smtClean="0"/>
              <a:t>webinars</a:t>
            </a:r>
            <a:r>
              <a:rPr lang="es-ES" dirty="0" smtClean="0"/>
              <a:t> </a:t>
            </a:r>
            <a:r>
              <a:rPr lang="es-ES" dirty="0" err="1" smtClean="0"/>
              <a:t>organised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European</a:t>
            </a:r>
            <a:r>
              <a:rPr lang="es-ES" dirty="0" smtClean="0"/>
              <a:t> </a:t>
            </a:r>
            <a:r>
              <a:rPr lang="es-ES" dirty="0" err="1" smtClean="0"/>
              <a:t>Commission</a:t>
            </a:r>
            <a:r>
              <a:rPr lang="es-ES" dirty="0" smtClean="0"/>
              <a:t> </a:t>
            </a:r>
            <a:r>
              <a:rPr lang="es-ES" dirty="0" err="1" smtClean="0"/>
              <a:t>services</a:t>
            </a:r>
            <a:endParaRPr lang="es-ES" dirty="0" smtClean="0"/>
          </a:p>
          <a:p>
            <a:r>
              <a:rPr lang="es-ES" dirty="0" err="1" smtClean="0"/>
              <a:t>Other</a:t>
            </a:r>
            <a:r>
              <a:rPr lang="es-ES" dirty="0" smtClean="0"/>
              <a:t> </a:t>
            </a:r>
            <a:r>
              <a:rPr lang="es-ES" dirty="0" err="1" smtClean="0"/>
              <a:t>partners</a:t>
            </a:r>
            <a:r>
              <a:rPr lang="es-ES" dirty="0" smtClean="0"/>
              <a:t> </a:t>
            </a:r>
            <a:r>
              <a:rPr lang="es-ES" dirty="0" err="1" smtClean="0"/>
              <a:t>organise</a:t>
            </a:r>
            <a:r>
              <a:rPr lang="es-ES" dirty="0" smtClean="0"/>
              <a:t> </a:t>
            </a:r>
            <a:r>
              <a:rPr lang="es-ES" dirty="0" err="1" smtClean="0"/>
              <a:t>dedicated</a:t>
            </a:r>
            <a:r>
              <a:rPr lang="es-ES" dirty="0" smtClean="0"/>
              <a:t> </a:t>
            </a:r>
            <a:r>
              <a:rPr lang="es-ES" dirty="0" err="1" smtClean="0"/>
              <a:t>sessions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individual </a:t>
            </a:r>
            <a:r>
              <a:rPr lang="es-ES" dirty="0" err="1" smtClean="0"/>
              <a:t>researchers</a:t>
            </a:r>
            <a:r>
              <a:rPr lang="es-ES" dirty="0" smtClean="0"/>
              <a:t> (</a:t>
            </a:r>
            <a:r>
              <a:rPr lang="es-ES" dirty="0" err="1" smtClean="0"/>
              <a:t>Euraxess</a:t>
            </a:r>
            <a:r>
              <a:rPr lang="es-ES" dirty="0" smtClean="0"/>
              <a:t>, Marie Curie </a:t>
            </a:r>
            <a:r>
              <a:rPr lang="es-ES" dirty="0" err="1" smtClean="0"/>
              <a:t>Alumni</a:t>
            </a:r>
            <a:r>
              <a:rPr lang="es-ES" dirty="0" smtClean="0"/>
              <a:t> </a:t>
            </a:r>
            <a:r>
              <a:rPr lang="es-ES" dirty="0" err="1" smtClean="0"/>
              <a:t>Association</a:t>
            </a:r>
            <a:r>
              <a:rPr lang="es-ES" dirty="0" smtClean="0"/>
              <a:t>, etc.)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36613"/>
          </a:xfrm>
        </p:spPr>
        <p:txBody>
          <a:bodyPr/>
          <a:lstStyle/>
          <a:p>
            <a:r>
              <a:rPr lang="es-ES" dirty="0" err="1" smtClean="0"/>
              <a:t>Dedicated</a:t>
            </a:r>
            <a:r>
              <a:rPr lang="es-ES" dirty="0" smtClean="0"/>
              <a:t> </a:t>
            </a:r>
            <a:r>
              <a:rPr lang="es-ES" dirty="0" err="1" smtClean="0"/>
              <a:t>information</a:t>
            </a:r>
            <a:r>
              <a:rPr lang="es-ES" dirty="0" smtClean="0"/>
              <a:t> </a:t>
            </a:r>
            <a:r>
              <a:rPr lang="es-ES" dirty="0" err="1" smtClean="0"/>
              <a:t>sessions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274977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Job </a:t>
            </a:r>
            <a:r>
              <a:rPr lang="es-ES" dirty="0" err="1" smtClean="0"/>
              <a:t>offers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individual </a:t>
            </a:r>
            <a:r>
              <a:rPr lang="es-ES" dirty="0" err="1" smtClean="0"/>
              <a:t>researchers</a:t>
            </a:r>
            <a:endParaRPr lang="fr-B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0126834"/>
              </p:ext>
            </p:extLst>
          </p:nvPr>
        </p:nvGraphicFramePr>
        <p:xfrm>
          <a:off x="457200" y="1341438"/>
          <a:ext cx="8229600" cy="4924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916832"/>
            <a:ext cx="773080" cy="7730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277" y="3404532"/>
            <a:ext cx="880139" cy="9660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93" y="5085184"/>
            <a:ext cx="722607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007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60648"/>
            <a:ext cx="8229600" cy="792088"/>
          </a:xfrm>
        </p:spPr>
        <p:txBody>
          <a:bodyPr/>
          <a:lstStyle/>
          <a:p>
            <a:r>
              <a:rPr lang="en-US" sz="2800" dirty="0" smtClean="0"/>
              <a:t>What are the </a:t>
            </a:r>
            <a:r>
              <a:rPr lang="fr-BE" sz="2800" dirty="0"/>
              <a:t>Marie </a:t>
            </a:r>
            <a:r>
              <a:rPr lang="fr-BE" sz="2800" dirty="0" err="1"/>
              <a:t>Skłodowska</a:t>
            </a:r>
            <a:r>
              <a:rPr lang="fr-BE" sz="2800" dirty="0"/>
              <a:t>-Curie Actions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68760"/>
            <a:ext cx="8229600" cy="4996358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1F497D"/>
              </a:buClr>
            </a:pPr>
            <a:r>
              <a:rPr lang="en-GB" b="1" i="0" dirty="0" smtClean="0"/>
              <a:t>EU’s reference </a:t>
            </a:r>
            <a:r>
              <a:rPr lang="en-GB" b="1" i="0" dirty="0"/>
              <a:t>programme for doctoral </a:t>
            </a:r>
            <a:r>
              <a:rPr lang="en-GB" b="1" i="0" dirty="0" smtClean="0"/>
              <a:t>and </a:t>
            </a:r>
            <a:r>
              <a:rPr lang="en-GB" b="1" i="0" dirty="0"/>
              <a:t>postdoctoral </a:t>
            </a:r>
            <a:r>
              <a:rPr lang="en-GB" b="1" i="0" dirty="0" smtClean="0"/>
              <a:t>training</a:t>
            </a:r>
            <a:r>
              <a:rPr lang="en-GB" i="0" dirty="0" smtClean="0"/>
              <a:t>, contributing to:</a:t>
            </a:r>
          </a:p>
          <a:p>
            <a:pPr lvl="1">
              <a:buClr>
                <a:srgbClr val="1F497D"/>
              </a:buClr>
            </a:pPr>
            <a:r>
              <a:rPr lang="en-GB" b="0" dirty="0" smtClean="0"/>
              <a:t>A highly </a:t>
            </a:r>
            <a:r>
              <a:rPr lang="en-GB" b="0" dirty="0"/>
              <a:t>skilled research-based human capital </a:t>
            </a:r>
            <a:r>
              <a:rPr lang="en-GB" b="0" dirty="0" smtClean="0"/>
              <a:t>able </a:t>
            </a:r>
            <a:r>
              <a:rPr lang="en-GB" b="0" dirty="0"/>
              <a:t>to detect and tackle upcoming challenges, </a:t>
            </a:r>
            <a:r>
              <a:rPr lang="en-GB" b="0" dirty="0" smtClean="0"/>
              <a:t>communicate </a:t>
            </a:r>
            <a:r>
              <a:rPr lang="en-GB" b="0" dirty="0"/>
              <a:t>scientific evidence to policy-makers and the </a:t>
            </a:r>
            <a:r>
              <a:rPr lang="en-GB" b="0" dirty="0" smtClean="0"/>
              <a:t>public, </a:t>
            </a:r>
            <a:r>
              <a:rPr lang="en-GB" b="0" dirty="0"/>
              <a:t>and </a:t>
            </a:r>
            <a:r>
              <a:rPr lang="en-GB" b="0" dirty="0" smtClean="0"/>
              <a:t>work </a:t>
            </a:r>
            <a:r>
              <a:rPr lang="en-GB" b="0" dirty="0"/>
              <a:t>across </a:t>
            </a:r>
            <a:r>
              <a:rPr lang="en-GB" b="0" dirty="0" smtClean="0"/>
              <a:t>disciplines</a:t>
            </a:r>
          </a:p>
          <a:p>
            <a:pPr lvl="1">
              <a:buClr>
                <a:srgbClr val="1F497D"/>
              </a:buClr>
            </a:pPr>
            <a:r>
              <a:rPr lang="en-GB" b="0" dirty="0" smtClean="0"/>
              <a:t>Provide researchers with skills needed in the </a:t>
            </a:r>
            <a:r>
              <a:rPr lang="en-GB" b="0" dirty="0"/>
              <a:t>labour market, to innovate and to convert knowledge and ideas into products and services for economic and social benefit</a:t>
            </a:r>
            <a:endParaRPr lang="en-GB" b="0" dirty="0" smtClean="0"/>
          </a:p>
          <a:p>
            <a:pPr lvl="1">
              <a:buClr>
                <a:srgbClr val="1F497D"/>
              </a:buClr>
            </a:pPr>
            <a:r>
              <a:rPr lang="en-GB" b="0" dirty="0" smtClean="0"/>
              <a:t>Develop excellent doctoral programmes enhancing the global attractiveness and visibility of institutions involved in them</a:t>
            </a:r>
          </a:p>
          <a:p>
            <a:pPr lvl="1">
              <a:buClr>
                <a:srgbClr val="1F497D"/>
              </a:buClr>
            </a:pPr>
            <a:r>
              <a:rPr lang="en-GB" b="0" dirty="0"/>
              <a:t>Promote the EU’s </a:t>
            </a:r>
            <a:r>
              <a:rPr lang="en-GB" b="0" dirty="0" smtClean="0"/>
              <a:t>global attractiveness </a:t>
            </a:r>
            <a:r>
              <a:rPr lang="en-GB" b="0" dirty="0"/>
              <a:t>for </a:t>
            </a:r>
            <a:r>
              <a:rPr lang="en-GB" b="0" dirty="0" smtClean="0"/>
              <a:t>talents</a:t>
            </a:r>
          </a:p>
          <a:p>
            <a:pPr>
              <a:buClr>
                <a:srgbClr val="1F497D"/>
              </a:buClr>
            </a:pPr>
            <a:r>
              <a:rPr lang="en-GB" i="0" dirty="0"/>
              <a:t>B</a:t>
            </a:r>
            <a:r>
              <a:rPr lang="en-GB" i="0" dirty="0" smtClean="0"/>
              <a:t>udget under Horizon Europe: </a:t>
            </a:r>
            <a:r>
              <a:rPr lang="en-GB" b="1" i="0" dirty="0" smtClean="0"/>
              <a:t>6.6€ billion</a:t>
            </a:r>
          </a:p>
        </p:txBody>
      </p:sp>
      <p:sp>
        <p:nvSpPr>
          <p:cNvPr id="6" name="Oval 5"/>
          <p:cNvSpPr/>
          <p:nvPr/>
        </p:nvSpPr>
        <p:spPr>
          <a:xfrm>
            <a:off x="5794746" y="867230"/>
            <a:ext cx="859556" cy="85581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600" b="1">
              <a:solidFill>
                <a:srgbClr val="FFFFFF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619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36613"/>
          </a:xfrm>
        </p:spPr>
        <p:txBody>
          <a:bodyPr/>
          <a:lstStyle/>
          <a:p>
            <a:r>
              <a:rPr lang="fr-BE" dirty="0" err="1" smtClean="0"/>
              <a:t>Follow</a:t>
            </a:r>
            <a:r>
              <a:rPr lang="fr-BE" dirty="0" smtClean="0"/>
              <a:t> us</a:t>
            </a:r>
            <a:endParaRPr lang="fr-B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380641" y="1341289"/>
          <a:ext cx="8229600" cy="4709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849" y="2456892"/>
            <a:ext cx="1368152" cy="136815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708920"/>
            <a:ext cx="792088" cy="79208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628" y="2708920"/>
            <a:ext cx="1116124" cy="1116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11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60648"/>
            <a:ext cx="8229600" cy="792088"/>
          </a:xfrm>
        </p:spPr>
        <p:txBody>
          <a:bodyPr/>
          <a:lstStyle/>
          <a:p>
            <a:r>
              <a:rPr lang="es-ES" dirty="0" smtClean="0"/>
              <a:t>Key </a:t>
            </a:r>
            <a:r>
              <a:rPr lang="es-ES" dirty="0" err="1" smtClean="0"/>
              <a:t>features</a:t>
            </a:r>
            <a:endParaRPr lang="fr-B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95654616"/>
              </p:ext>
            </p:extLst>
          </p:nvPr>
        </p:nvGraphicFramePr>
        <p:xfrm>
          <a:off x="380641" y="1341291"/>
          <a:ext cx="8229600" cy="4709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584" y="1524648"/>
            <a:ext cx="725440" cy="725440"/>
          </a:xfrm>
          <a:prstGeom prst="rect">
            <a:avLst/>
          </a:prstGeom>
        </p:spPr>
      </p:pic>
      <p:pic>
        <p:nvPicPr>
          <p:cNvPr id="11" name="Picture 4" descr="C:\Users\ravetju\AppData\Local\Temp\1\earth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5583" y="1484176"/>
            <a:ext cx="732126" cy="73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586" y="3768449"/>
            <a:ext cx="886859" cy="97213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4" y="3717034"/>
            <a:ext cx="982829" cy="107496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330" y="3768449"/>
            <a:ext cx="946238" cy="94623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985" y="1308815"/>
            <a:ext cx="1050928" cy="105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96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60648"/>
            <a:ext cx="8229600" cy="792088"/>
          </a:xfrm>
        </p:spPr>
        <p:txBody>
          <a:bodyPr/>
          <a:lstStyle/>
          <a:p>
            <a:r>
              <a:rPr lang="fr-BE" dirty="0" err="1" smtClean="0"/>
              <a:t>OCTs</a:t>
            </a:r>
            <a:r>
              <a:rPr lang="fr-BE" dirty="0" smtClean="0"/>
              <a:t>’ </a:t>
            </a:r>
            <a:r>
              <a:rPr lang="fr-BE" dirty="0"/>
              <a:t>participation in </a:t>
            </a:r>
            <a:r>
              <a:rPr lang="fr-BE" dirty="0" smtClean="0"/>
              <a:t>MSCA 2014-2020</a:t>
            </a:r>
            <a:endParaRPr lang="fr-BE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34000" y="1268760"/>
            <a:ext cx="8298440" cy="4608511"/>
          </a:xfrm>
          <a:ln>
            <a:noFill/>
          </a:ln>
        </p:spPr>
        <p:txBody>
          <a:bodyPr>
            <a:normAutofit lnSpcReduction="10000"/>
          </a:bodyPr>
          <a:lstStyle/>
          <a:p>
            <a:pPr indent="-285750">
              <a:lnSpc>
                <a:spcPct val="110000"/>
              </a:lnSpc>
              <a:spcBef>
                <a:spcPct val="70000"/>
              </a:spcBef>
              <a:buClr>
                <a:srgbClr val="1F497D"/>
              </a:buClr>
              <a:buSzPct val="120000"/>
              <a:defRPr/>
            </a:pPr>
            <a:r>
              <a:rPr lang="en-US" altLang="en-US" sz="2900" kern="1200" dirty="0">
                <a:solidFill>
                  <a:srgbClr val="1F497D"/>
                </a:solidFill>
              </a:rPr>
              <a:t>Entities from </a:t>
            </a:r>
            <a:r>
              <a:rPr lang="en-US" altLang="en-US" sz="2900" b="1" kern="1200" dirty="0">
                <a:solidFill>
                  <a:srgbClr val="1F497D"/>
                </a:solidFill>
              </a:rPr>
              <a:t>Overseas Countries and Territories (</a:t>
            </a:r>
            <a:r>
              <a:rPr lang="en-US" altLang="en-US" sz="2900" b="1" kern="1200" dirty="0" smtClean="0">
                <a:solidFill>
                  <a:srgbClr val="1F497D"/>
                </a:solidFill>
              </a:rPr>
              <a:t>OCTs) </a:t>
            </a:r>
            <a:r>
              <a:rPr lang="en-US" altLang="en-US" sz="2900" kern="1200" dirty="0">
                <a:solidFill>
                  <a:srgbClr val="1F497D"/>
                </a:solidFill>
              </a:rPr>
              <a:t>are eligible for funding under the same conditions as entities from the Member States to which the OCT in question is </a:t>
            </a:r>
            <a:r>
              <a:rPr lang="en-US" altLang="en-US" sz="2900" kern="1200" dirty="0" smtClean="0">
                <a:solidFill>
                  <a:srgbClr val="1F497D"/>
                </a:solidFill>
              </a:rPr>
              <a:t>linked</a:t>
            </a:r>
          </a:p>
          <a:p>
            <a:pPr indent="-285750">
              <a:lnSpc>
                <a:spcPct val="110000"/>
              </a:lnSpc>
              <a:spcBef>
                <a:spcPct val="70000"/>
              </a:spcBef>
              <a:buClr>
                <a:srgbClr val="1F497D"/>
              </a:buClr>
              <a:buSzPct val="120000"/>
              <a:defRPr/>
            </a:pPr>
            <a:r>
              <a:rPr lang="en-US" altLang="en-US" sz="2900" kern="1200" dirty="0" smtClean="0">
                <a:solidFill>
                  <a:srgbClr val="1F497D"/>
                </a:solidFill>
              </a:rPr>
              <a:t>However participation to the MSCA is modest…</a:t>
            </a:r>
            <a:endParaRPr lang="en-US" altLang="en-US" sz="2900" kern="1200" dirty="0">
              <a:solidFill>
                <a:srgbClr val="1F497D"/>
              </a:solidFill>
            </a:endParaRPr>
          </a:p>
          <a:p>
            <a:pPr lvl="1">
              <a:lnSpc>
                <a:spcPct val="110000"/>
              </a:lnSpc>
              <a:spcBef>
                <a:spcPct val="70000"/>
              </a:spcBef>
              <a:buClr>
                <a:srgbClr val="1F497D"/>
              </a:buClr>
              <a:buSzPct val="120000"/>
              <a:defRPr/>
            </a:pPr>
            <a:r>
              <a:rPr lang="en-US" altLang="en-US" sz="2400" kern="1200" dirty="0" smtClean="0">
                <a:solidFill>
                  <a:srgbClr val="84095B"/>
                </a:solidFill>
              </a:rPr>
              <a:t>11 researchers </a:t>
            </a:r>
            <a:r>
              <a:rPr lang="en-US" altLang="en-US" sz="2400" dirty="0">
                <a:solidFill>
                  <a:srgbClr val="1F497D"/>
                </a:solidFill>
              </a:rPr>
              <a:t>from OCTs</a:t>
            </a:r>
          </a:p>
          <a:p>
            <a:pPr lvl="1">
              <a:lnSpc>
                <a:spcPct val="110000"/>
              </a:lnSpc>
              <a:spcBef>
                <a:spcPct val="70000"/>
              </a:spcBef>
              <a:buClr>
                <a:srgbClr val="1F497D"/>
              </a:buClr>
              <a:buSzPct val="120000"/>
              <a:defRPr/>
            </a:pPr>
            <a:r>
              <a:rPr lang="en-US" altLang="en-US" sz="2400" b="1" kern="1200" dirty="0" smtClean="0">
                <a:solidFill>
                  <a:srgbClr val="84095B"/>
                </a:solidFill>
              </a:rPr>
              <a:t>4 </a:t>
            </a:r>
            <a:r>
              <a:rPr lang="en-IE" altLang="en-US" sz="2400" b="1" kern="1200" dirty="0" smtClean="0">
                <a:solidFill>
                  <a:srgbClr val="84095B"/>
                </a:solidFill>
              </a:rPr>
              <a:t>organisations</a:t>
            </a:r>
            <a:r>
              <a:rPr lang="en-US" altLang="en-US" sz="2400" b="1" dirty="0" smtClean="0">
                <a:solidFill>
                  <a:srgbClr val="84095B"/>
                </a:solidFill>
              </a:rPr>
              <a:t> </a:t>
            </a:r>
            <a:r>
              <a:rPr lang="en-US" altLang="en-US" sz="2400" dirty="0">
                <a:solidFill>
                  <a:srgbClr val="1F497D"/>
                </a:solidFill>
              </a:rPr>
              <a:t>taking part in </a:t>
            </a:r>
            <a:r>
              <a:rPr lang="en-US" altLang="en-US" sz="2400" b="1" dirty="0">
                <a:solidFill>
                  <a:srgbClr val="84095B"/>
                </a:solidFill>
              </a:rPr>
              <a:t>5</a:t>
            </a:r>
            <a:r>
              <a:rPr lang="en-US" altLang="en-US" sz="2400" b="1" dirty="0" smtClean="0">
                <a:solidFill>
                  <a:srgbClr val="84095B"/>
                </a:solidFill>
              </a:rPr>
              <a:t> projects</a:t>
            </a:r>
            <a:endParaRPr lang="en-US" altLang="en-US" sz="2400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14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60648"/>
            <a:ext cx="8229600" cy="792088"/>
          </a:xfrm>
        </p:spPr>
        <p:txBody>
          <a:bodyPr/>
          <a:lstStyle/>
          <a:p>
            <a:r>
              <a:rPr lang="fr-BE" dirty="0" smtClean="0"/>
              <a:t>The Actions</a:t>
            </a:r>
            <a:endParaRPr lang="fr-B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38925759"/>
              </p:ext>
            </p:extLst>
          </p:nvPr>
        </p:nvGraphicFramePr>
        <p:xfrm>
          <a:off x="380641" y="1341291"/>
          <a:ext cx="8229600" cy="4709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81909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2000" dirty="0"/>
              <a:t>Set up </a:t>
            </a:r>
            <a:r>
              <a:rPr lang="fr-BE" sz="2000" b="1" dirty="0"/>
              <a:t>doctoral programmes</a:t>
            </a:r>
            <a:r>
              <a:rPr lang="fr-BE" sz="2000" dirty="0"/>
              <a:t>, </a:t>
            </a:r>
            <a:r>
              <a:rPr lang="fr-BE" sz="2000" dirty="0" err="1"/>
              <a:t>with</a:t>
            </a:r>
            <a:r>
              <a:rPr lang="fr-BE" sz="2000" dirty="0"/>
              <a:t> </a:t>
            </a:r>
            <a:r>
              <a:rPr lang="fr-BE" sz="2000" dirty="0" err="1"/>
              <a:t>incentives</a:t>
            </a:r>
            <a:r>
              <a:rPr lang="fr-BE" sz="2000" dirty="0"/>
              <a:t> for </a:t>
            </a:r>
            <a:r>
              <a:rPr lang="fr-BE" sz="2000" dirty="0" err="1"/>
              <a:t>industrial</a:t>
            </a:r>
            <a:r>
              <a:rPr lang="fr-BE" sz="2000" dirty="0"/>
              <a:t> and joint </a:t>
            </a:r>
            <a:r>
              <a:rPr lang="fr-BE" sz="2000" dirty="0" err="1"/>
              <a:t>doctorates</a:t>
            </a:r>
            <a:endParaRPr lang="fr-BE" sz="2000" dirty="0"/>
          </a:p>
          <a:p>
            <a:r>
              <a:rPr lang="fr-BE" sz="2000" b="1" dirty="0" err="1" smtClean="0"/>
              <a:t>Partnerships</a:t>
            </a:r>
            <a:r>
              <a:rPr lang="fr-BE" sz="2000" dirty="0" smtClean="0"/>
              <a:t> of at least 3 </a:t>
            </a:r>
            <a:r>
              <a:rPr lang="fr-BE" sz="2000" dirty="0" err="1" smtClean="0"/>
              <a:t>entities</a:t>
            </a:r>
            <a:r>
              <a:rPr lang="fr-BE" sz="2000" dirty="0" smtClean="0"/>
              <a:t>: </a:t>
            </a:r>
            <a:r>
              <a:rPr lang="fr-BE" sz="2000" dirty="0" err="1"/>
              <a:t>universities</a:t>
            </a:r>
            <a:r>
              <a:rPr lang="fr-BE" sz="2000" dirty="0"/>
              <a:t>, </a:t>
            </a:r>
            <a:r>
              <a:rPr lang="fr-BE" sz="2000" dirty="0" err="1"/>
              <a:t>research</a:t>
            </a:r>
            <a:r>
              <a:rPr lang="fr-BE" sz="2000" dirty="0"/>
              <a:t> organisations, </a:t>
            </a:r>
            <a:r>
              <a:rPr lang="fr-BE" sz="2000" dirty="0" smtClean="0"/>
              <a:t>businesses, </a:t>
            </a:r>
            <a:r>
              <a:rPr lang="fr-BE" sz="2000" dirty="0" err="1" smtClean="0"/>
              <a:t>SMEs</a:t>
            </a:r>
            <a:r>
              <a:rPr lang="fr-BE" sz="2000" dirty="0" smtClean="0"/>
              <a:t> </a:t>
            </a:r>
            <a:r>
              <a:rPr lang="fr-BE" sz="2000" dirty="0"/>
              <a:t>and </a:t>
            </a:r>
            <a:r>
              <a:rPr lang="fr-BE" sz="2000" dirty="0" err="1"/>
              <a:t>other</a:t>
            </a:r>
            <a:r>
              <a:rPr lang="fr-BE" sz="2000" dirty="0"/>
              <a:t> </a:t>
            </a:r>
            <a:r>
              <a:rPr lang="fr-BE" sz="2000" dirty="0" err="1"/>
              <a:t>socio-economic</a:t>
            </a:r>
            <a:r>
              <a:rPr lang="fr-BE" sz="2000" dirty="0"/>
              <a:t> </a:t>
            </a:r>
            <a:r>
              <a:rPr lang="fr-BE" sz="2000" dirty="0" err="1"/>
              <a:t>actors</a:t>
            </a:r>
            <a:r>
              <a:rPr lang="fr-BE" sz="2000" dirty="0"/>
              <a:t> </a:t>
            </a:r>
            <a:r>
              <a:rPr lang="fr-BE" sz="2000" dirty="0" err="1"/>
              <a:t>from</a:t>
            </a:r>
            <a:r>
              <a:rPr lang="fr-BE" sz="2000" dirty="0"/>
              <a:t> the </a:t>
            </a:r>
            <a:r>
              <a:rPr lang="fr-BE" sz="2000" dirty="0" smtClean="0"/>
              <a:t>EU, </a:t>
            </a:r>
            <a:r>
              <a:rPr lang="fr-BE" sz="2000" dirty="0" err="1" smtClean="0"/>
              <a:t>OCTs</a:t>
            </a:r>
            <a:r>
              <a:rPr lang="fr-BE" sz="2000" dirty="0" smtClean="0"/>
              <a:t>, </a:t>
            </a:r>
            <a:r>
              <a:rPr lang="fr-BE" sz="2000" dirty="0"/>
              <a:t>and </a:t>
            </a:r>
            <a:r>
              <a:rPr lang="fr-BE" sz="2000" dirty="0" err="1"/>
              <a:t>beyond</a:t>
            </a:r>
            <a:endParaRPr lang="fr-BE" sz="2000" dirty="0"/>
          </a:p>
          <a:p>
            <a:r>
              <a:rPr lang="fr-BE" sz="2000" dirty="0" smtClean="0"/>
              <a:t>Goal</a:t>
            </a:r>
            <a:r>
              <a:rPr lang="fr-BE" sz="2000" dirty="0"/>
              <a:t>: </a:t>
            </a:r>
            <a:r>
              <a:rPr lang="fr-BE" sz="2000" dirty="0" err="1"/>
              <a:t>raise</a:t>
            </a:r>
            <a:r>
              <a:rPr lang="fr-BE" sz="2000" dirty="0"/>
              <a:t> the </a:t>
            </a:r>
            <a:r>
              <a:rPr lang="fr-BE" sz="2000" b="1" dirty="0" err="1"/>
              <a:t>attractiveness</a:t>
            </a:r>
            <a:r>
              <a:rPr lang="fr-BE" sz="2000" b="1" dirty="0"/>
              <a:t> and excellence of doctoral training</a:t>
            </a:r>
            <a:endParaRPr lang="fr-BE" sz="2000" dirty="0"/>
          </a:p>
          <a:p>
            <a:r>
              <a:rPr lang="fr-BE" sz="2000" dirty="0" smtClean="0"/>
              <a:t>Duration:</a:t>
            </a:r>
          </a:p>
          <a:p>
            <a:pPr lvl="1"/>
            <a:r>
              <a:rPr lang="fr-BE" sz="1600" dirty="0" smtClean="0"/>
              <a:t>Programme: </a:t>
            </a:r>
            <a:r>
              <a:rPr lang="fr-BE" sz="1600" b="0" dirty="0" smtClean="0"/>
              <a:t>48 </a:t>
            </a:r>
            <a:r>
              <a:rPr lang="fr-BE" sz="1600" b="0" dirty="0" err="1" smtClean="0"/>
              <a:t>months</a:t>
            </a:r>
            <a:endParaRPr lang="fr-BE" sz="1600" b="0" dirty="0" smtClean="0"/>
          </a:p>
          <a:p>
            <a:pPr lvl="1"/>
            <a:r>
              <a:rPr lang="fr-BE" sz="1600" dirty="0" err="1" smtClean="0"/>
              <a:t>Fellows</a:t>
            </a:r>
            <a:r>
              <a:rPr lang="fr-BE" sz="1600" dirty="0" smtClean="0"/>
              <a:t>: </a:t>
            </a:r>
            <a:r>
              <a:rPr lang="fr-BE" sz="1600" b="0" dirty="0" smtClean="0"/>
              <a:t>3 </a:t>
            </a:r>
            <a:r>
              <a:rPr lang="fr-BE" sz="1600" b="0" dirty="0"/>
              <a:t>to 36 </a:t>
            </a:r>
            <a:r>
              <a:rPr lang="fr-BE" sz="1600" b="0" dirty="0" err="1" smtClean="0"/>
              <a:t>months</a:t>
            </a:r>
            <a:endParaRPr lang="fr-BE" sz="1600" b="0" dirty="0"/>
          </a:p>
          <a:p>
            <a:r>
              <a:rPr lang="fr-BE" sz="2000" dirty="0"/>
              <a:t>Target group: </a:t>
            </a:r>
            <a:r>
              <a:rPr lang="fr-BE" sz="2000" b="1" dirty="0"/>
              <a:t>doctoral </a:t>
            </a:r>
            <a:r>
              <a:rPr lang="fr-BE" sz="2000" b="1" dirty="0" smtClean="0"/>
              <a:t>candidates</a:t>
            </a:r>
          </a:p>
          <a:p>
            <a:pPr lvl="1"/>
            <a:r>
              <a:rPr lang="en-US" sz="1600" dirty="0"/>
              <a:t>Up </a:t>
            </a:r>
            <a:r>
              <a:rPr lang="en-US" sz="1600" dirty="0"/>
              <a:t>to 360 person months, including </a:t>
            </a:r>
            <a:r>
              <a:rPr lang="en-US" sz="1600" dirty="0" err="1"/>
              <a:t>secondments</a:t>
            </a:r>
            <a:r>
              <a:rPr lang="en-US" sz="1600" dirty="0"/>
              <a:t> + 180 for industrial and joint doctorates</a:t>
            </a:r>
          </a:p>
          <a:p>
            <a:pPr lvl="1"/>
            <a:r>
              <a:rPr lang="en-US" sz="1600" dirty="0"/>
              <a:t>Research-related and transferable skills</a:t>
            </a:r>
          </a:p>
          <a:p>
            <a:pPr lvl="1"/>
            <a:r>
              <a:rPr lang="en-US" sz="1600" dirty="0"/>
              <a:t>Enhanced career perspectives, innovation-oriented mind-set</a:t>
            </a:r>
          </a:p>
          <a:p>
            <a:pPr lvl="1"/>
            <a:r>
              <a:rPr lang="en-GB" sz="1600" dirty="0"/>
              <a:t>Vacancy notices widely advertised, including on </a:t>
            </a:r>
            <a:r>
              <a:rPr lang="en-GB" sz="1600" dirty="0"/>
              <a:t>EURAXESS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36613"/>
          </a:xfrm>
        </p:spPr>
        <p:txBody>
          <a:bodyPr/>
          <a:lstStyle/>
          <a:p>
            <a:r>
              <a:rPr lang="fr-BE" dirty="0" smtClean="0"/>
              <a:t>MSCA Doctoral Networks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5070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6123"/>
            <a:ext cx="8229600" cy="736613"/>
          </a:xfrm>
        </p:spPr>
        <p:txBody>
          <a:bodyPr/>
          <a:lstStyle/>
          <a:p>
            <a:r>
              <a:rPr lang="fr-BE" dirty="0" smtClean="0"/>
              <a:t>MSCA Doctoral Networks: how </a:t>
            </a:r>
            <a:r>
              <a:rPr lang="fr-BE" dirty="0" smtClean="0"/>
              <a:t>to</a:t>
            </a:r>
            <a:r>
              <a:rPr lang="fr-BE" dirty="0" smtClean="0"/>
              <a:t> </a:t>
            </a:r>
            <a:r>
              <a:rPr lang="fr-BE" dirty="0" err="1" smtClean="0"/>
              <a:t>join</a:t>
            </a:r>
            <a:endParaRPr lang="fr-BE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/>
          </p:nvPr>
        </p:nvGraphicFramePr>
        <p:xfrm>
          <a:off x="457200" y="1268413"/>
          <a:ext cx="8229600" cy="4997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96358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fr-BE" sz="2400" u="sng" dirty="0">
                <a:ea typeface="+mn-ea"/>
              </a:rPr>
              <a:t>I</a:t>
            </a:r>
            <a:r>
              <a:rPr lang="fr-BE" sz="2400" u="sng" dirty="0" smtClean="0">
                <a:ea typeface="+mn-ea"/>
              </a:rPr>
              <a:t>nstitutions</a:t>
            </a:r>
          </a:p>
          <a:p>
            <a:pPr marL="342900" lvl="1" indent="-342900"/>
            <a:r>
              <a:rPr lang="fr-BE" sz="2400" b="0" dirty="0" smtClean="0">
                <a:ea typeface="+mn-ea"/>
              </a:rPr>
              <a:t>OCT</a:t>
            </a:r>
            <a:r>
              <a:rPr lang="fr-BE" sz="2400" b="0" dirty="0" smtClean="0">
                <a:ea typeface="+mn-ea"/>
              </a:rPr>
              <a:t> </a:t>
            </a:r>
            <a:r>
              <a:rPr lang="fr-BE" sz="2400" b="0" dirty="0" smtClean="0">
                <a:ea typeface="+mn-ea"/>
              </a:rPr>
              <a:t>institutions (</a:t>
            </a:r>
            <a:r>
              <a:rPr lang="fr-BE" sz="2400" b="0" dirty="0" err="1" smtClean="0">
                <a:ea typeface="+mn-ea"/>
              </a:rPr>
              <a:t>universities</a:t>
            </a:r>
            <a:r>
              <a:rPr lang="fr-BE" sz="2400" b="0" dirty="0" smtClean="0">
                <a:ea typeface="+mn-ea"/>
              </a:rPr>
              <a:t>, </a:t>
            </a:r>
            <a:r>
              <a:rPr lang="fr-BE" sz="2400" b="0" dirty="0" err="1" smtClean="0">
                <a:ea typeface="+mn-ea"/>
              </a:rPr>
              <a:t>research</a:t>
            </a:r>
            <a:r>
              <a:rPr lang="fr-BE" sz="2400" b="0" dirty="0" smtClean="0">
                <a:ea typeface="+mn-ea"/>
              </a:rPr>
              <a:t> centres, </a:t>
            </a:r>
            <a:r>
              <a:rPr lang="fr-BE" sz="2400" b="0" dirty="0" err="1" smtClean="0">
                <a:ea typeface="+mn-ea"/>
              </a:rPr>
              <a:t>enterprises</a:t>
            </a:r>
            <a:r>
              <a:rPr lang="fr-BE" sz="2400" b="0" dirty="0" smtClean="0">
                <a:ea typeface="+mn-ea"/>
              </a:rPr>
              <a:t> </a:t>
            </a:r>
            <a:r>
              <a:rPr lang="fr-BE" sz="2400" b="0" dirty="0" err="1" smtClean="0">
                <a:ea typeface="+mn-ea"/>
              </a:rPr>
              <a:t>etc</a:t>
            </a:r>
            <a:r>
              <a:rPr lang="fr-BE" sz="2400" b="0" dirty="0" smtClean="0">
                <a:ea typeface="+mn-ea"/>
              </a:rPr>
              <a:t>) </a:t>
            </a:r>
            <a:r>
              <a:rPr lang="fr-BE" sz="2400" b="0" dirty="0" err="1" smtClean="0">
                <a:ea typeface="+mn-ea"/>
              </a:rPr>
              <a:t>can</a:t>
            </a:r>
            <a:r>
              <a:rPr lang="fr-BE" sz="2400" b="0" dirty="0" smtClean="0">
                <a:ea typeface="+mn-ea"/>
              </a:rPr>
              <a:t> </a:t>
            </a:r>
            <a:r>
              <a:rPr lang="fr-BE" sz="2400" b="0" dirty="0" err="1" smtClean="0">
                <a:ea typeface="+mn-ea"/>
              </a:rPr>
              <a:t>join</a:t>
            </a:r>
            <a:r>
              <a:rPr lang="fr-BE" sz="2400" b="0" dirty="0" smtClean="0">
                <a:ea typeface="+mn-ea"/>
              </a:rPr>
              <a:t> doctoral networks </a:t>
            </a:r>
            <a:r>
              <a:rPr lang="fr-BE" sz="2400" b="0" dirty="0" smtClean="0">
                <a:ea typeface="+mn-ea"/>
              </a:rPr>
              <a:t>consortia as </a:t>
            </a:r>
            <a:r>
              <a:rPr lang="fr-BE" sz="2400" b="0" dirty="0" err="1" smtClean="0">
                <a:ea typeface="+mn-ea"/>
              </a:rPr>
              <a:t>coordinators</a:t>
            </a:r>
            <a:r>
              <a:rPr lang="fr-BE" sz="2400" b="0" dirty="0" smtClean="0">
                <a:ea typeface="+mn-ea"/>
              </a:rPr>
              <a:t> or </a:t>
            </a:r>
            <a:r>
              <a:rPr lang="fr-BE" sz="2400" b="0" dirty="0" err="1" smtClean="0">
                <a:ea typeface="+mn-ea"/>
              </a:rPr>
              <a:t>partn</a:t>
            </a:r>
            <a:r>
              <a:rPr lang="fr-BE" sz="2400" b="0" dirty="0" err="1" smtClean="0">
                <a:ea typeface="+mn-ea"/>
              </a:rPr>
              <a:t>ers</a:t>
            </a:r>
            <a:endParaRPr lang="fr-BE" sz="2400" b="0" dirty="0" smtClean="0">
              <a:ea typeface="+mn-ea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BE" sz="2400" u="sng" dirty="0" err="1">
                <a:ea typeface="+mn-ea"/>
              </a:rPr>
              <a:t>S</a:t>
            </a:r>
            <a:r>
              <a:rPr lang="fr-BE" sz="2400" u="sng" dirty="0" err="1" smtClean="0">
                <a:ea typeface="+mn-ea"/>
              </a:rPr>
              <a:t>tudents</a:t>
            </a:r>
            <a:r>
              <a:rPr lang="fr-BE" sz="2400" u="sng" dirty="0" smtClean="0">
                <a:ea typeface="+mn-ea"/>
              </a:rPr>
              <a:t> </a:t>
            </a:r>
            <a:r>
              <a:rPr lang="fr-BE" sz="2400" u="sng" dirty="0" err="1" smtClean="0">
                <a:ea typeface="+mn-ea"/>
              </a:rPr>
              <a:t>wanting</a:t>
            </a:r>
            <a:r>
              <a:rPr lang="fr-BE" sz="2400" u="sng" dirty="0" smtClean="0">
                <a:ea typeface="+mn-ea"/>
              </a:rPr>
              <a:t> to do a PhD</a:t>
            </a:r>
          </a:p>
          <a:p>
            <a:pPr marL="342900" lvl="1" indent="-342900"/>
            <a:r>
              <a:rPr lang="fr-BE" sz="2400" b="0" dirty="0" err="1" smtClean="0">
                <a:ea typeface="+mn-ea"/>
              </a:rPr>
              <a:t>Students</a:t>
            </a:r>
            <a:r>
              <a:rPr lang="fr-BE" sz="2400" b="0" dirty="0" smtClean="0">
                <a:ea typeface="+mn-ea"/>
              </a:rPr>
              <a:t> </a:t>
            </a:r>
            <a:r>
              <a:rPr lang="fr-BE" sz="2400" b="0" dirty="0" err="1" smtClean="0">
                <a:ea typeface="+mn-ea"/>
              </a:rPr>
              <a:t>can</a:t>
            </a:r>
            <a:r>
              <a:rPr lang="fr-BE" sz="2400" b="0" dirty="0" smtClean="0">
                <a:ea typeface="+mn-ea"/>
              </a:rPr>
              <a:t> </a:t>
            </a:r>
            <a:r>
              <a:rPr lang="fr-BE" sz="2400" b="0" dirty="0" err="1" smtClean="0">
                <a:ea typeface="+mn-ea"/>
              </a:rPr>
              <a:t>apply</a:t>
            </a:r>
            <a:r>
              <a:rPr lang="fr-BE" sz="2400" b="0" dirty="0" smtClean="0">
                <a:ea typeface="+mn-ea"/>
              </a:rPr>
              <a:t> to </a:t>
            </a:r>
            <a:r>
              <a:rPr lang="fr-BE" sz="2400" b="0" dirty="0" err="1" smtClean="0">
                <a:ea typeface="+mn-ea"/>
              </a:rPr>
              <a:t>selected</a:t>
            </a:r>
            <a:r>
              <a:rPr lang="fr-BE" sz="2400" b="0" dirty="0" smtClean="0">
                <a:ea typeface="+mn-ea"/>
              </a:rPr>
              <a:t> MSCA </a:t>
            </a:r>
            <a:r>
              <a:rPr lang="fr-BE" sz="2400" b="0" dirty="0" err="1" smtClean="0">
                <a:ea typeface="+mn-ea"/>
              </a:rPr>
              <a:t>doctorates</a:t>
            </a:r>
            <a:r>
              <a:rPr lang="fr-BE" sz="2400" b="0" dirty="0" smtClean="0">
                <a:ea typeface="+mn-ea"/>
              </a:rPr>
              <a:t> on Euraxess, </a:t>
            </a:r>
            <a:r>
              <a:rPr lang="fr-BE" sz="2400" b="0" dirty="0" err="1" smtClean="0">
                <a:ea typeface="+mn-ea"/>
              </a:rPr>
              <a:t>directly</a:t>
            </a:r>
            <a:r>
              <a:rPr lang="fr-BE" sz="2400" b="0" dirty="0" smtClean="0">
                <a:ea typeface="+mn-ea"/>
              </a:rPr>
              <a:t> </a:t>
            </a:r>
            <a:r>
              <a:rPr lang="en-US" sz="2400" b="0" dirty="0">
                <a:ea typeface="+mn-ea"/>
              </a:rPr>
              <a:t>to host institutions (3-36m) </a:t>
            </a:r>
            <a:r>
              <a:rPr lang="en-US" sz="2400" b="0" dirty="0" smtClean="0">
                <a:ea typeface="+mn-ea"/>
              </a:rPr>
              <a:t>to </a:t>
            </a:r>
            <a:r>
              <a:rPr lang="en-US" sz="2400" b="0" dirty="0">
                <a:ea typeface="+mn-ea"/>
              </a:rPr>
              <a:t>work on personalized </a:t>
            </a:r>
            <a:r>
              <a:rPr lang="en-US" sz="2400" b="0" dirty="0" smtClean="0">
                <a:ea typeface="+mn-ea"/>
              </a:rPr>
              <a:t>projects</a:t>
            </a:r>
          </a:p>
          <a:p>
            <a:pPr marL="342900" lvl="1" indent="-342900"/>
            <a:r>
              <a:rPr lang="fr-BE" sz="2400" b="0" dirty="0" err="1" smtClean="0">
                <a:ea typeface="+mn-ea"/>
              </a:rPr>
              <a:t>Funding</a:t>
            </a:r>
            <a:r>
              <a:rPr lang="fr-BE" sz="2400" b="0" dirty="0" smtClean="0">
                <a:ea typeface="+mn-ea"/>
              </a:rPr>
              <a:t> for living, </a:t>
            </a:r>
            <a:r>
              <a:rPr lang="fr-BE" sz="2400" b="0" dirty="0" err="1" smtClean="0">
                <a:ea typeface="+mn-ea"/>
              </a:rPr>
              <a:t>mobility</a:t>
            </a:r>
            <a:r>
              <a:rPr lang="fr-BE" sz="2400" b="0" dirty="0" smtClean="0">
                <a:ea typeface="+mn-ea"/>
              </a:rPr>
              <a:t>, </a:t>
            </a:r>
            <a:r>
              <a:rPr lang="fr-BE" sz="2400" b="0" dirty="0" err="1" smtClean="0">
                <a:ea typeface="+mn-ea"/>
              </a:rPr>
              <a:t>family</a:t>
            </a:r>
            <a:r>
              <a:rPr lang="fr-BE" sz="2400" b="0" dirty="0" smtClean="0">
                <a:ea typeface="+mn-ea"/>
              </a:rPr>
              <a:t> </a:t>
            </a:r>
            <a:r>
              <a:rPr lang="fr-BE" sz="2400" b="0" dirty="0" err="1" smtClean="0">
                <a:ea typeface="+mn-ea"/>
              </a:rPr>
              <a:t>allowance</a:t>
            </a:r>
            <a:r>
              <a:rPr lang="fr-BE" sz="2400" b="0" dirty="0" smtClean="0">
                <a:ea typeface="+mn-ea"/>
              </a:rPr>
              <a:t> (and </a:t>
            </a:r>
            <a:r>
              <a:rPr lang="fr-BE" sz="2400" b="0" dirty="0" err="1" smtClean="0">
                <a:ea typeface="+mn-ea"/>
              </a:rPr>
              <a:t>possibly</a:t>
            </a:r>
            <a:r>
              <a:rPr lang="fr-BE" sz="2400" b="0" dirty="0" smtClean="0">
                <a:ea typeface="+mn-ea"/>
              </a:rPr>
              <a:t> long-</a:t>
            </a:r>
            <a:r>
              <a:rPr lang="fr-BE" sz="2400" b="0" dirty="0" err="1" smtClean="0">
                <a:ea typeface="+mn-ea"/>
              </a:rPr>
              <a:t>term</a:t>
            </a:r>
            <a:r>
              <a:rPr lang="fr-BE" sz="2400" b="0" dirty="0" smtClean="0">
                <a:ea typeface="+mn-ea"/>
              </a:rPr>
              <a:t> </a:t>
            </a:r>
            <a:r>
              <a:rPr lang="fr-BE" sz="2400" b="0" dirty="0" err="1" smtClean="0">
                <a:ea typeface="+mn-ea"/>
              </a:rPr>
              <a:t>leave</a:t>
            </a:r>
            <a:r>
              <a:rPr lang="fr-BE" sz="2400" b="0" dirty="0" smtClean="0">
                <a:ea typeface="+mn-ea"/>
              </a:rPr>
              <a:t> and </a:t>
            </a:r>
            <a:r>
              <a:rPr lang="fr-BE" sz="2400" b="0" dirty="0" err="1" smtClean="0">
                <a:ea typeface="+mn-ea"/>
              </a:rPr>
              <a:t>special</a:t>
            </a:r>
            <a:r>
              <a:rPr lang="fr-BE" sz="2400" b="0" dirty="0" smtClean="0">
                <a:ea typeface="+mn-ea"/>
              </a:rPr>
              <a:t> </a:t>
            </a:r>
            <a:r>
              <a:rPr lang="fr-BE" sz="2400" b="0" dirty="0" err="1" smtClean="0">
                <a:ea typeface="+mn-ea"/>
              </a:rPr>
              <a:t>needs</a:t>
            </a:r>
            <a:r>
              <a:rPr lang="fr-BE" sz="2400" b="0" dirty="0" smtClean="0">
                <a:ea typeface="+mn-ea"/>
              </a:rPr>
              <a:t> </a:t>
            </a:r>
            <a:r>
              <a:rPr lang="fr-BE" sz="2400" b="0" dirty="0" err="1" smtClean="0">
                <a:ea typeface="+mn-ea"/>
              </a:rPr>
              <a:t>allowance</a:t>
            </a:r>
            <a:r>
              <a:rPr lang="fr-BE" sz="2400" b="0" dirty="0" smtClean="0">
                <a:ea typeface="+mn-ea"/>
              </a:rPr>
              <a:t>)</a:t>
            </a:r>
            <a:endParaRPr lang="en-GB" sz="2400" b="0" dirty="0">
              <a:ea typeface="+mn-ea"/>
            </a:endParaRPr>
          </a:p>
          <a:p>
            <a:pPr marL="0" lvl="1" indent="0">
              <a:buNone/>
            </a:pPr>
            <a:endParaRPr lang="fr-BE" sz="2400" b="0" dirty="0">
              <a:ea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2894" y="6500083"/>
            <a:ext cx="6007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800" b="0" i="1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800" b="0" i="1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in this presentation is still subject to change</a:t>
            </a:r>
            <a:endParaRPr lang="en-GB" sz="800" b="0" dirty="0">
              <a:solidFill>
                <a:srgbClr val="0F54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800" b="0" i="1" u="none" strike="noStrike" kern="1200" cap="none" spc="0" normalizeH="0" baseline="0" noProof="0" dirty="0" smtClean="0">
              <a:ln>
                <a:noFill/>
              </a:ln>
              <a:solidFill>
                <a:srgbClr val="878685">
                  <a:lumMod val="75000"/>
                </a:srgbClr>
              </a:solidFill>
              <a:effectLst/>
              <a:uLnTx/>
              <a:uFillTx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64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Support to postdoctoral research and careers</a:t>
            </a:r>
          </a:p>
          <a:p>
            <a:r>
              <a:rPr lang="en-US" sz="2200" dirty="0"/>
              <a:t>Target group: postdoctoral researchers</a:t>
            </a:r>
          </a:p>
          <a:p>
            <a:pPr lvl="1"/>
            <a:r>
              <a:rPr lang="en-US" sz="1600" b="0" dirty="0"/>
              <a:t>New mind-sets, approaches to research and innovation and skills through </a:t>
            </a:r>
            <a:r>
              <a:rPr lang="en-US" sz="1600" dirty="0"/>
              <a:t>interdisciplinary, inter-sectoral and international experience</a:t>
            </a:r>
          </a:p>
          <a:p>
            <a:pPr lvl="1"/>
            <a:r>
              <a:rPr lang="en-US" sz="1600" b="0" dirty="0"/>
              <a:t>Develop skills in and outside academia</a:t>
            </a:r>
          </a:p>
          <a:p>
            <a:pPr lvl="1"/>
            <a:r>
              <a:rPr lang="fr-BE" sz="1600" b="0" dirty="0"/>
              <a:t>All </a:t>
            </a:r>
            <a:r>
              <a:rPr lang="fr-BE" sz="1600" b="0" dirty="0" err="1"/>
              <a:t>fields</a:t>
            </a:r>
            <a:r>
              <a:rPr lang="fr-BE" sz="1600" b="0" dirty="0"/>
              <a:t> </a:t>
            </a:r>
            <a:r>
              <a:rPr lang="fr-BE" sz="1600" b="0" dirty="0" err="1"/>
              <a:t>including</a:t>
            </a:r>
            <a:r>
              <a:rPr lang="fr-BE" sz="1600" b="0" dirty="0"/>
              <a:t> Euratom</a:t>
            </a:r>
            <a:endParaRPr lang="en-US" sz="1600" dirty="0"/>
          </a:p>
          <a:p>
            <a:r>
              <a:rPr lang="en-US" sz="2200" dirty="0"/>
              <a:t>Two destinations:</a:t>
            </a:r>
          </a:p>
          <a:p>
            <a:pPr lvl="1"/>
            <a:r>
              <a:rPr lang="en-US" sz="1600" dirty="0"/>
              <a:t>European Fellowships </a:t>
            </a:r>
            <a:r>
              <a:rPr lang="en-US" sz="1600" b="0" dirty="0"/>
              <a:t>in </a:t>
            </a:r>
            <a:r>
              <a:rPr lang="en-US" sz="1600" b="0" dirty="0" smtClean="0"/>
              <a:t>Europe / OCTs </a:t>
            </a:r>
            <a:r>
              <a:rPr lang="en-US" sz="1600" b="0" dirty="0"/>
              <a:t>(12 to 24 months)</a:t>
            </a:r>
            <a:endParaRPr lang="en-US" sz="1600" dirty="0"/>
          </a:p>
          <a:p>
            <a:pPr lvl="1"/>
            <a:r>
              <a:rPr lang="en-US" sz="1600" dirty="0"/>
              <a:t>Global Fellowships </a:t>
            </a:r>
            <a:r>
              <a:rPr lang="en-US" sz="1600" b="0" dirty="0"/>
              <a:t>(12 to 24 months outside </a:t>
            </a:r>
            <a:r>
              <a:rPr lang="en-US" sz="1600" b="0" dirty="0" smtClean="0"/>
              <a:t>Europe / OCTs </a:t>
            </a:r>
            <a:r>
              <a:rPr lang="en-US" sz="1600" b="0" dirty="0"/>
              <a:t>+ 12 months return in </a:t>
            </a:r>
            <a:r>
              <a:rPr lang="en-US" sz="1600" b="0" dirty="0" smtClean="0"/>
              <a:t>Europe / OCTs)</a:t>
            </a:r>
            <a:endParaRPr lang="en-US" sz="1600" dirty="0"/>
          </a:p>
          <a:p>
            <a:pPr lvl="1"/>
            <a:r>
              <a:rPr lang="en-US" sz="1600" b="0" dirty="0" err="1"/>
              <a:t>Secondments</a:t>
            </a:r>
            <a:r>
              <a:rPr lang="en-US" sz="1600" b="0" dirty="0"/>
              <a:t> worldwide possible</a:t>
            </a:r>
          </a:p>
          <a:p>
            <a:pPr lvl="1"/>
            <a:r>
              <a:rPr lang="fr-BE" sz="1600" b="0" dirty="0"/>
              <a:t>ERA </a:t>
            </a:r>
            <a:r>
              <a:rPr lang="fr-BE" sz="1600" b="0" dirty="0" err="1"/>
              <a:t>fellowships</a:t>
            </a:r>
            <a:r>
              <a:rPr lang="fr-BE" sz="1600" b="0" dirty="0"/>
              <a:t> to « </a:t>
            </a:r>
            <a:r>
              <a:rPr lang="fr-BE" sz="1600" b="0" dirty="0" err="1"/>
              <a:t>widening</a:t>
            </a:r>
            <a:r>
              <a:rPr lang="fr-BE" sz="1600" b="0" dirty="0"/>
              <a:t> countries »</a:t>
            </a:r>
            <a:endParaRPr lang="en-US" sz="1600" b="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800" b="0" dirty="0"/>
              <a:t>8 years in research to apply- with incentives to restart research careers, and for returning to </a:t>
            </a:r>
            <a:r>
              <a:rPr lang="en-US" sz="1800" b="0" dirty="0" smtClean="0"/>
              <a:t>Europe / OCTs</a:t>
            </a:r>
            <a:endParaRPr lang="en-US" sz="1800" b="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fr-BE" sz="1800" b="0" dirty="0" err="1"/>
              <a:t>Who</a:t>
            </a:r>
            <a:r>
              <a:rPr lang="fr-BE" sz="1800" b="0" dirty="0"/>
              <a:t> </a:t>
            </a:r>
            <a:r>
              <a:rPr lang="fr-BE" sz="1800" b="0" dirty="0" err="1"/>
              <a:t>applies</a:t>
            </a:r>
            <a:r>
              <a:rPr lang="fr-BE" sz="1800" b="0" dirty="0"/>
              <a:t>: single </a:t>
            </a:r>
            <a:r>
              <a:rPr lang="fr-BE" sz="1800" b="0" dirty="0" err="1"/>
              <a:t>legal</a:t>
            </a:r>
            <a:r>
              <a:rPr lang="fr-BE" sz="1800" b="0" dirty="0"/>
              <a:t> </a:t>
            </a:r>
            <a:r>
              <a:rPr lang="fr-BE" sz="1800" b="0" dirty="0" err="1"/>
              <a:t>entity</a:t>
            </a:r>
            <a:endParaRPr lang="en-US" sz="1800" b="0" dirty="0"/>
          </a:p>
          <a:p>
            <a:endParaRPr lang="fr-B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36613"/>
          </a:xfrm>
        </p:spPr>
        <p:txBody>
          <a:bodyPr/>
          <a:lstStyle/>
          <a:p>
            <a:r>
              <a:rPr lang="fr-BE" dirty="0" smtClean="0"/>
              <a:t>MSCA Postdoctoral </a:t>
            </a:r>
            <a:r>
              <a:rPr lang="fr-BE" dirty="0" err="1" smtClean="0"/>
              <a:t>Fellowships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084631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36613"/>
          </a:xfrm>
        </p:spPr>
        <p:txBody>
          <a:bodyPr/>
          <a:lstStyle/>
          <a:p>
            <a:r>
              <a:rPr lang="fr-BE" dirty="0" smtClean="0"/>
              <a:t>Postdoctoral </a:t>
            </a:r>
            <a:r>
              <a:rPr lang="fr-BE" dirty="0" err="1" smtClean="0"/>
              <a:t>Fellowships</a:t>
            </a:r>
            <a:r>
              <a:rPr lang="fr-BE" dirty="0" smtClean="0"/>
              <a:t>: how </a:t>
            </a:r>
            <a:r>
              <a:rPr lang="fr-BE" dirty="0" smtClean="0"/>
              <a:t>to </a:t>
            </a:r>
            <a:r>
              <a:rPr lang="fr-BE" dirty="0" err="1" smtClean="0"/>
              <a:t>join</a:t>
            </a:r>
            <a:endParaRPr lang="fr-BE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/>
          </p:nvPr>
        </p:nvGraphicFramePr>
        <p:xfrm>
          <a:off x="457200" y="1268413"/>
          <a:ext cx="8229600" cy="4997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96358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fr-BE" u="sng" dirty="0">
                <a:ea typeface="+mn-ea"/>
              </a:rPr>
              <a:t>I</a:t>
            </a:r>
            <a:r>
              <a:rPr lang="fr-BE" u="sng" dirty="0" smtClean="0">
                <a:ea typeface="+mn-ea"/>
              </a:rPr>
              <a:t>nstitutions</a:t>
            </a:r>
          </a:p>
          <a:p>
            <a:pPr marL="342900" lvl="1" indent="-342900"/>
            <a:r>
              <a:rPr lang="fr-BE" b="0" dirty="0" smtClean="0">
                <a:ea typeface="+mn-ea"/>
              </a:rPr>
              <a:t>OCT </a:t>
            </a:r>
            <a:r>
              <a:rPr lang="fr-BE" b="0" dirty="0" smtClean="0">
                <a:ea typeface="+mn-ea"/>
              </a:rPr>
              <a:t>institutions (</a:t>
            </a:r>
            <a:r>
              <a:rPr lang="fr-BE" b="0" dirty="0" err="1" smtClean="0">
                <a:ea typeface="+mn-ea"/>
              </a:rPr>
              <a:t>universities</a:t>
            </a:r>
            <a:r>
              <a:rPr lang="fr-BE" b="0" dirty="0" smtClean="0">
                <a:ea typeface="+mn-ea"/>
              </a:rPr>
              <a:t>, </a:t>
            </a:r>
            <a:r>
              <a:rPr lang="fr-BE" b="0" dirty="0" err="1" smtClean="0">
                <a:ea typeface="+mn-ea"/>
              </a:rPr>
              <a:t>research</a:t>
            </a:r>
            <a:r>
              <a:rPr lang="fr-BE" b="0" dirty="0" smtClean="0">
                <a:ea typeface="+mn-ea"/>
              </a:rPr>
              <a:t> centres, </a:t>
            </a:r>
            <a:r>
              <a:rPr lang="fr-BE" b="0" dirty="0" err="1" smtClean="0">
                <a:ea typeface="+mn-ea"/>
              </a:rPr>
              <a:t>enterprises</a:t>
            </a:r>
            <a:r>
              <a:rPr lang="fr-BE" b="0" dirty="0" smtClean="0">
                <a:ea typeface="+mn-ea"/>
              </a:rPr>
              <a:t> </a:t>
            </a:r>
            <a:r>
              <a:rPr lang="fr-BE" b="0" dirty="0" err="1" smtClean="0">
                <a:ea typeface="+mn-ea"/>
              </a:rPr>
              <a:t>etc</a:t>
            </a:r>
            <a:r>
              <a:rPr lang="fr-BE" b="0" dirty="0" smtClean="0">
                <a:ea typeface="+mn-ea"/>
              </a:rPr>
              <a:t>) </a:t>
            </a:r>
            <a:r>
              <a:rPr lang="fr-BE" b="0" dirty="0" err="1" smtClean="0">
                <a:ea typeface="+mn-ea"/>
              </a:rPr>
              <a:t>can</a:t>
            </a:r>
            <a:r>
              <a:rPr lang="fr-BE" b="0" dirty="0" smtClean="0">
                <a:ea typeface="+mn-ea"/>
              </a:rPr>
              <a:t> host MSCA </a:t>
            </a:r>
            <a:r>
              <a:rPr lang="fr-BE" b="0" dirty="0" err="1" smtClean="0">
                <a:ea typeface="+mn-ea"/>
              </a:rPr>
              <a:t>fellows</a:t>
            </a:r>
            <a:r>
              <a:rPr lang="fr-BE" b="0" dirty="0" smtClean="0">
                <a:ea typeface="+mn-ea"/>
              </a:rPr>
              <a:t> for </a:t>
            </a:r>
            <a:r>
              <a:rPr lang="fr-BE" b="0" dirty="0" err="1" smtClean="0">
                <a:ea typeface="+mn-ea"/>
              </a:rPr>
              <a:t>European</a:t>
            </a:r>
            <a:r>
              <a:rPr lang="fr-BE" b="0" dirty="0" smtClean="0">
                <a:ea typeface="+mn-ea"/>
              </a:rPr>
              <a:t> </a:t>
            </a:r>
            <a:r>
              <a:rPr lang="fr-BE" b="0" dirty="0" err="1">
                <a:ea typeface="+mn-ea"/>
              </a:rPr>
              <a:t>F</a:t>
            </a:r>
            <a:r>
              <a:rPr lang="fr-BE" b="0" dirty="0" err="1" smtClean="0">
                <a:ea typeface="+mn-ea"/>
              </a:rPr>
              <a:t>ellowships</a:t>
            </a:r>
            <a:r>
              <a:rPr lang="fr-BE" b="0" dirty="0" smtClean="0">
                <a:ea typeface="+mn-ea"/>
              </a:rPr>
              <a:t> and </a:t>
            </a:r>
            <a:r>
              <a:rPr lang="fr-BE" b="0" dirty="0" err="1" smtClean="0">
                <a:ea typeface="+mn-ea"/>
              </a:rPr>
              <a:t>Gobal</a:t>
            </a:r>
            <a:r>
              <a:rPr lang="fr-BE" b="0" dirty="0" smtClean="0">
                <a:ea typeface="+mn-ea"/>
              </a:rPr>
              <a:t> </a:t>
            </a:r>
            <a:r>
              <a:rPr lang="fr-BE" b="0" dirty="0" err="1" smtClean="0">
                <a:ea typeface="+mn-ea"/>
              </a:rPr>
              <a:t>Fellowships</a:t>
            </a:r>
            <a:r>
              <a:rPr lang="fr-BE" b="0" dirty="0" smtClean="0">
                <a:ea typeface="+mn-ea"/>
              </a:rPr>
              <a:t> (return phase, max. </a:t>
            </a:r>
            <a:r>
              <a:rPr lang="fr-BE" b="0" dirty="0">
                <a:ea typeface="+mn-ea"/>
              </a:rPr>
              <a:t>1</a:t>
            </a:r>
            <a:r>
              <a:rPr lang="fr-BE" b="0" dirty="0" smtClean="0">
                <a:ea typeface="+mn-ea"/>
              </a:rPr>
              <a:t> </a:t>
            </a:r>
            <a:r>
              <a:rPr lang="fr-BE" b="0" dirty="0" err="1" smtClean="0">
                <a:ea typeface="+mn-ea"/>
              </a:rPr>
              <a:t>year</a:t>
            </a:r>
            <a:r>
              <a:rPr lang="fr-BE" b="0" dirty="0" smtClean="0">
                <a:ea typeface="+mn-ea"/>
              </a:rPr>
              <a:t>) </a:t>
            </a:r>
            <a:r>
              <a:rPr lang="fr-BE" b="0" dirty="0" smtClean="0">
                <a:ea typeface="+mn-ea"/>
              </a:rPr>
              <a:t>and </a:t>
            </a:r>
            <a:r>
              <a:rPr lang="fr-BE" b="0" dirty="0" err="1" smtClean="0">
                <a:ea typeface="+mn-ea"/>
              </a:rPr>
              <a:t>receive</a:t>
            </a:r>
            <a:r>
              <a:rPr lang="fr-BE" b="0" dirty="0" smtClean="0">
                <a:ea typeface="+mn-ea"/>
              </a:rPr>
              <a:t> </a:t>
            </a:r>
            <a:r>
              <a:rPr lang="fr-BE" b="0" dirty="0" err="1" smtClean="0">
                <a:ea typeface="+mn-ea"/>
              </a:rPr>
              <a:t>funding</a:t>
            </a:r>
            <a:endParaRPr lang="fr-BE" b="0" dirty="0" smtClean="0">
              <a:ea typeface="+mn-ea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fr-BE" u="sng" dirty="0" err="1">
                <a:ea typeface="+mn-ea"/>
              </a:rPr>
              <a:t>E</a:t>
            </a:r>
            <a:r>
              <a:rPr lang="fr-BE" u="sng" dirty="0" err="1" smtClean="0">
                <a:ea typeface="+mn-ea"/>
              </a:rPr>
              <a:t>xperienced</a:t>
            </a:r>
            <a:r>
              <a:rPr lang="fr-BE" u="sng" dirty="0" smtClean="0">
                <a:ea typeface="+mn-ea"/>
              </a:rPr>
              <a:t> </a:t>
            </a:r>
            <a:r>
              <a:rPr lang="fr-BE" u="sng" dirty="0" err="1" smtClean="0">
                <a:ea typeface="+mn-ea"/>
              </a:rPr>
              <a:t>researchers</a:t>
            </a:r>
            <a:endParaRPr lang="fr-BE" u="sng" dirty="0" smtClean="0">
              <a:ea typeface="+mn-ea"/>
            </a:endParaRPr>
          </a:p>
          <a:p>
            <a:pPr marL="342900" lvl="1" indent="-342900"/>
            <a:r>
              <a:rPr lang="fr-BE" b="0" dirty="0" err="1">
                <a:ea typeface="+mn-ea"/>
              </a:rPr>
              <a:t>R</a:t>
            </a:r>
            <a:r>
              <a:rPr lang="fr-BE" b="0" dirty="0" err="1" smtClean="0">
                <a:ea typeface="+mn-ea"/>
              </a:rPr>
              <a:t>esearchers</a:t>
            </a:r>
            <a:r>
              <a:rPr lang="fr-BE" b="0" dirty="0" smtClean="0">
                <a:ea typeface="+mn-ea"/>
              </a:rPr>
              <a:t> </a:t>
            </a:r>
            <a:r>
              <a:rPr lang="fr-BE" b="0" dirty="0" err="1" smtClean="0">
                <a:ea typeface="+mn-ea"/>
              </a:rPr>
              <a:t>from</a:t>
            </a:r>
            <a:r>
              <a:rPr lang="fr-BE" b="0" dirty="0" smtClean="0">
                <a:ea typeface="+mn-ea"/>
              </a:rPr>
              <a:t> </a:t>
            </a:r>
            <a:r>
              <a:rPr lang="fr-BE" b="0" dirty="0" err="1" smtClean="0">
                <a:ea typeface="+mn-ea"/>
              </a:rPr>
              <a:t>anywhere</a:t>
            </a:r>
            <a:r>
              <a:rPr lang="fr-BE" b="0" dirty="0" smtClean="0">
                <a:ea typeface="+mn-ea"/>
              </a:rPr>
              <a:t> in the world </a:t>
            </a:r>
            <a:r>
              <a:rPr lang="fr-BE" b="0" dirty="0" err="1" smtClean="0">
                <a:ea typeface="+mn-ea"/>
              </a:rPr>
              <a:t>with</a:t>
            </a:r>
            <a:r>
              <a:rPr lang="fr-BE" b="0" dirty="0" smtClean="0">
                <a:ea typeface="+mn-ea"/>
              </a:rPr>
              <a:t> </a:t>
            </a:r>
            <a:r>
              <a:rPr lang="fr-BE" b="0" dirty="0" smtClean="0">
                <a:ea typeface="+mn-ea"/>
              </a:rPr>
              <a:t>a PhD </a:t>
            </a:r>
            <a:r>
              <a:rPr lang="fr-BE" b="0" dirty="0" err="1" smtClean="0">
                <a:ea typeface="+mn-ea"/>
              </a:rPr>
              <a:t>can</a:t>
            </a:r>
            <a:r>
              <a:rPr lang="fr-BE" b="0" dirty="0" smtClean="0">
                <a:ea typeface="+mn-ea"/>
              </a:rPr>
              <a:t> </a:t>
            </a:r>
            <a:r>
              <a:rPr lang="fr-BE" b="0" dirty="0" err="1" smtClean="0">
                <a:ea typeface="+mn-ea"/>
              </a:rPr>
              <a:t>apply</a:t>
            </a:r>
            <a:r>
              <a:rPr lang="fr-BE" b="0" dirty="0" smtClean="0">
                <a:ea typeface="+mn-ea"/>
              </a:rPr>
              <a:t> for a </a:t>
            </a:r>
            <a:r>
              <a:rPr lang="fr-BE" b="0" dirty="0" err="1" smtClean="0">
                <a:ea typeface="+mn-ea"/>
              </a:rPr>
              <a:t>fellowship</a:t>
            </a:r>
            <a:r>
              <a:rPr lang="fr-BE" b="0" dirty="0" smtClean="0">
                <a:ea typeface="+mn-ea"/>
              </a:rPr>
              <a:t> through an organisation </a:t>
            </a:r>
            <a:r>
              <a:rPr lang="fr-BE" b="0" dirty="0" err="1" smtClean="0">
                <a:ea typeface="+mn-ea"/>
              </a:rPr>
              <a:t>based</a:t>
            </a:r>
            <a:r>
              <a:rPr lang="fr-BE" b="0" dirty="0" smtClean="0">
                <a:ea typeface="+mn-ea"/>
              </a:rPr>
              <a:t> in </a:t>
            </a:r>
            <a:r>
              <a:rPr lang="fr-BE" b="0" dirty="0" smtClean="0">
                <a:ea typeface="+mn-ea"/>
              </a:rPr>
              <a:t>an OCT</a:t>
            </a:r>
          </a:p>
          <a:p>
            <a:pPr marL="342900" lvl="1" indent="-342900"/>
            <a:r>
              <a:rPr lang="fr-BE" b="0" dirty="0" err="1" smtClean="0">
                <a:ea typeface="+mn-ea"/>
              </a:rPr>
              <a:t>Researchers</a:t>
            </a:r>
            <a:r>
              <a:rPr lang="fr-BE" b="0" dirty="0" smtClean="0">
                <a:ea typeface="+mn-ea"/>
              </a:rPr>
              <a:t> </a:t>
            </a:r>
            <a:r>
              <a:rPr lang="fr-BE" b="0" dirty="0" err="1" smtClean="0">
                <a:ea typeface="+mn-ea"/>
              </a:rPr>
              <a:t>from</a:t>
            </a:r>
            <a:r>
              <a:rPr lang="fr-BE" b="0" dirty="0" smtClean="0">
                <a:ea typeface="+mn-ea"/>
              </a:rPr>
              <a:t> </a:t>
            </a:r>
            <a:r>
              <a:rPr lang="fr-BE" b="0" dirty="0" err="1" smtClean="0">
                <a:ea typeface="+mn-ea"/>
              </a:rPr>
              <a:t>OCTs</a:t>
            </a:r>
            <a:r>
              <a:rPr lang="fr-BE" b="0" dirty="0" smtClean="0">
                <a:ea typeface="+mn-ea"/>
              </a:rPr>
              <a:t> </a:t>
            </a:r>
            <a:r>
              <a:rPr lang="fr-BE" b="0" dirty="0" err="1" smtClean="0">
                <a:ea typeface="+mn-ea"/>
              </a:rPr>
              <a:t>with</a:t>
            </a:r>
            <a:r>
              <a:rPr lang="fr-BE" b="0" dirty="0" smtClean="0">
                <a:ea typeface="+mn-ea"/>
              </a:rPr>
              <a:t> a PhD </a:t>
            </a:r>
            <a:r>
              <a:rPr lang="fr-BE" b="0" dirty="0" err="1" smtClean="0">
                <a:ea typeface="+mn-ea"/>
              </a:rPr>
              <a:t>can</a:t>
            </a:r>
            <a:r>
              <a:rPr lang="fr-BE" b="0" dirty="0" smtClean="0">
                <a:ea typeface="+mn-ea"/>
              </a:rPr>
              <a:t> </a:t>
            </a:r>
            <a:r>
              <a:rPr lang="fr-BE" b="0" dirty="0" err="1" smtClean="0">
                <a:ea typeface="+mn-ea"/>
              </a:rPr>
              <a:t>apply</a:t>
            </a:r>
            <a:r>
              <a:rPr lang="fr-BE" b="0" dirty="0" smtClean="0">
                <a:ea typeface="+mn-ea"/>
              </a:rPr>
              <a:t> for a </a:t>
            </a:r>
            <a:r>
              <a:rPr lang="fr-BE" b="0" dirty="0" err="1" smtClean="0">
                <a:ea typeface="+mn-ea"/>
              </a:rPr>
              <a:t>fellowship</a:t>
            </a:r>
            <a:r>
              <a:rPr lang="fr-BE" b="0" dirty="0" smtClean="0">
                <a:ea typeface="+mn-ea"/>
              </a:rPr>
              <a:t> to do </a:t>
            </a:r>
            <a:r>
              <a:rPr lang="fr-BE" b="0" dirty="0" err="1" smtClean="0">
                <a:ea typeface="+mn-ea"/>
              </a:rPr>
              <a:t>research</a:t>
            </a:r>
            <a:r>
              <a:rPr lang="fr-BE" b="0" dirty="0" smtClean="0">
                <a:ea typeface="+mn-ea"/>
              </a:rPr>
              <a:t> in:</a:t>
            </a:r>
          </a:p>
          <a:p>
            <a:pPr marL="857250" lvl="2"/>
            <a:r>
              <a:rPr lang="fr-BE" b="0" dirty="0" smtClean="0">
                <a:ea typeface="+mn-ea"/>
              </a:rPr>
              <a:t>Europe/</a:t>
            </a:r>
            <a:r>
              <a:rPr lang="fr-BE" b="0" dirty="0" err="1" smtClean="0">
                <a:ea typeface="+mn-ea"/>
              </a:rPr>
              <a:t>OCTs</a:t>
            </a:r>
            <a:r>
              <a:rPr lang="fr-BE" b="0" dirty="0" smtClean="0">
                <a:ea typeface="+mn-ea"/>
              </a:rPr>
              <a:t>, or</a:t>
            </a:r>
          </a:p>
          <a:p>
            <a:pPr marL="857250" lvl="2"/>
            <a:r>
              <a:rPr lang="fr-BE" dirty="0" err="1" smtClean="0">
                <a:ea typeface="+mn-ea"/>
              </a:rPr>
              <a:t>Outside</a:t>
            </a:r>
            <a:r>
              <a:rPr lang="fr-BE" dirty="0" smtClean="0">
                <a:ea typeface="+mn-ea"/>
              </a:rPr>
              <a:t> Europe/</a:t>
            </a:r>
            <a:r>
              <a:rPr lang="fr-BE" dirty="0" err="1" smtClean="0">
                <a:ea typeface="+mn-ea"/>
              </a:rPr>
              <a:t>OCTs</a:t>
            </a:r>
            <a:r>
              <a:rPr lang="fr-BE" dirty="0" smtClean="0">
                <a:ea typeface="+mn-ea"/>
              </a:rPr>
              <a:t>, </a:t>
            </a:r>
            <a:r>
              <a:rPr lang="fr-BE" dirty="0" err="1" smtClean="0">
                <a:ea typeface="+mn-ea"/>
              </a:rPr>
              <a:t>with</a:t>
            </a:r>
            <a:r>
              <a:rPr lang="fr-BE" dirty="0" smtClean="0">
                <a:ea typeface="+mn-ea"/>
              </a:rPr>
              <a:t> a return to Europe/</a:t>
            </a:r>
            <a:r>
              <a:rPr lang="fr-BE" dirty="0" err="1" smtClean="0">
                <a:ea typeface="+mn-ea"/>
              </a:rPr>
              <a:t>OCTs</a:t>
            </a:r>
            <a:r>
              <a:rPr lang="fr-BE" dirty="0" smtClean="0">
                <a:ea typeface="+mn-ea"/>
              </a:rPr>
              <a:t> (12 </a:t>
            </a:r>
            <a:r>
              <a:rPr lang="fr-BE" dirty="0" err="1" smtClean="0">
                <a:ea typeface="+mn-ea"/>
              </a:rPr>
              <a:t>months</a:t>
            </a:r>
            <a:r>
              <a:rPr lang="fr-BE" dirty="0" smtClean="0">
                <a:ea typeface="+mn-ea"/>
              </a:rPr>
              <a:t>)</a:t>
            </a:r>
            <a:endParaRPr lang="fr-BE" b="0" dirty="0" smtClean="0">
              <a:ea typeface="+mn-ea"/>
            </a:endParaRPr>
          </a:p>
          <a:p>
            <a:pPr marL="342900" lvl="1" indent="-342900"/>
            <a:r>
              <a:rPr lang="fr-BE" b="0" dirty="0" err="1" smtClean="0"/>
              <a:t>Funding</a:t>
            </a:r>
            <a:r>
              <a:rPr lang="fr-BE" b="0" dirty="0" smtClean="0"/>
              <a:t> </a:t>
            </a:r>
            <a:r>
              <a:rPr lang="fr-BE" b="0" dirty="0"/>
              <a:t>for living, </a:t>
            </a:r>
            <a:r>
              <a:rPr lang="fr-BE" b="0" dirty="0" err="1"/>
              <a:t>mobility</a:t>
            </a:r>
            <a:r>
              <a:rPr lang="fr-BE" b="0" dirty="0"/>
              <a:t>, </a:t>
            </a:r>
            <a:r>
              <a:rPr lang="fr-BE" b="0" dirty="0" err="1"/>
              <a:t>family</a:t>
            </a:r>
            <a:r>
              <a:rPr lang="fr-BE" b="0" dirty="0"/>
              <a:t> </a:t>
            </a:r>
            <a:r>
              <a:rPr lang="fr-BE" b="0" dirty="0" err="1"/>
              <a:t>allowance</a:t>
            </a:r>
            <a:r>
              <a:rPr lang="fr-BE" b="0" dirty="0"/>
              <a:t> (and </a:t>
            </a:r>
            <a:r>
              <a:rPr lang="fr-BE" b="0" dirty="0" err="1"/>
              <a:t>possibly</a:t>
            </a:r>
            <a:r>
              <a:rPr lang="fr-BE" b="0" dirty="0"/>
              <a:t> long-</a:t>
            </a:r>
            <a:r>
              <a:rPr lang="fr-BE" b="0" dirty="0" err="1"/>
              <a:t>term</a:t>
            </a:r>
            <a:r>
              <a:rPr lang="fr-BE" b="0" dirty="0"/>
              <a:t> </a:t>
            </a:r>
            <a:r>
              <a:rPr lang="fr-BE" b="0" dirty="0" err="1"/>
              <a:t>leave</a:t>
            </a:r>
            <a:r>
              <a:rPr lang="fr-BE" b="0" dirty="0"/>
              <a:t> and </a:t>
            </a:r>
            <a:r>
              <a:rPr lang="fr-BE" b="0" dirty="0" err="1"/>
              <a:t>special</a:t>
            </a:r>
            <a:r>
              <a:rPr lang="fr-BE" b="0" dirty="0"/>
              <a:t> </a:t>
            </a:r>
            <a:r>
              <a:rPr lang="fr-BE" b="0" dirty="0" err="1"/>
              <a:t>needs</a:t>
            </a:r>
            <a:r>
              <a:rPr lang="fr-BE" b="0" dirty="0"/>
              <a:t> </a:t>
            </a:r>
            <a:r>
              <a:rPr lang="fr-BE" b="0" dirty="0" err="1" smtClean="0"/>
              <a:t>allowances</a:t>
            </a:r>
            <a:r>
              <a:rPr lang="fr-BE" b="0" dirty="0" smtClean="0"/>
              <a:t>)</a:t>
            </a:r>
            <a:endParaRPr lang="en-GB" b="0" dirty="0"/>
          </a:p>
          <a:p>
            <a:pPr marL="342900" lvl="1" indent="-342900"/>
            <a:endParaRPr lang="fr-BE" sz="2400" b="0" dirty="0">
              <a:ea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2894" y="6500083"/>
            <a:ext cx="6007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800" b="0" i="1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800" b="0" i="1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in this presentation is still subject to change</a:t>
            </a:r>
            <a:endParaRPr lang="en-GB" sz="800" b="0" dirty="0">
              <a:solidFill>
                <a:srgbClr val="0F54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800" b="0" i="1" u="none" strike="noStrike" kern="1200" cap="none" spc="0" normalizeH="0" baseline="0" noProof="0" dirty="0" smtClean="0">
              <a:ln>
                <a:noFill/>
              </a:ln>
              <a:solidFill>
                <a:srgbClr val="878685">
                  <a:lumMod val="75000"/>
                </a:srgbClr>
              </a:solidFill>
              <a:effectLst/>
              <a:uLnTx/>
              <a:uFillTx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70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D64D2EA8A1AE4D81D08D8DF0A5D0FE" ma:contentTypeVersion="12" ma:contentTypeDescription="Crée un document." ma:contentTypeScope="" ma:versionID="103399c8872aaa11b9fa1ddef27c63ab">
  <xsd:schema xmlns:xsd="http://www.w3.org/2001/XMLSchema" xmlns:xs="http://www.w3.org/2001/XMLSchema" xmlns:p="http://schemas.microsoft.com/office/2006/metadata/properties" xmlns:ns2="a742f9e1-92ba-49ac-9663-a21db529c9de" xmlns:ns3="9b0dcb9b-57ba-456b-8078-be5a9406b89c" targetNamespace="http://schemas.microsoft.com/office/2006/metadata/properties" ma:root="true" ma:fieldsID="50ae87af0665cfed2a21917d0b2aca55" ns2:_="" ns3:_="">
    <xsd:import namespace="a742f9e1-92ba-49ac-9663-a21db529c9de"/>
    <xsd:import namespace="9b0dcb9b-57ba-456b-8078-be5a9406b8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42f9e1-92ba-49ac-9663-a21db529c9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0dcb9b-57ba-456b-8078-be5a9406b8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EE76DA-DD02-473A-AA29-7482E1129C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4AE92A-A52E-493E-AFCE-809524B5BE82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de1d8a05-fd45-47c2-a0aa-39aa957a68fb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158184D-F186-40E4-B294-EE806808863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27626</TotalTime>
  <Words>1458</Words>
  <Application>Microsoft Office PowerPoint</Application>
  <PresentationFormat>On-screen Show (4:3)</PresentationFormat>
  <Paragraphs>219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ＭＳ Ｐゴシック</vt:lpstr>
      <vt:lpstr>Arial</vt:lpstr>
      <vt:lpstr>Calibri</vt:lpstr>
      <vt:lpstr>Symbol</vt:lpstr>
      <vt:lpstr>Tahoma</vt:lpstr>
      <vt:lpstr>Verdana</vt:lpstr>
      <vt:lpstr>Wingdings</vt:lpstr>
      <vt:lpstr>Default Design</vt:lpstr>
      <vt:lpstr>PowerPoint Presentation</vt:lpstr>
      <vt:lpstr>What are the Marie Skłodowska-Curie Actions </vt:lpstr>
      <vt:lpstr>Key features</vt:lpstr>
      <vt:lpstr>OCTs’ participation in MSCA 2014-2020</vt:lpstr>
      <vt:lpstr>The Actions</vt:lpstr>
      <vt:lpstr>MSCA Doctoral Networks</vt:lpstr>
      <vt:lpstr>MSCA Doctoral Networks: how to join</vt:lpstr>
      <vt:lpstr>MSCA Postdoctoral Fellowships</vt:lpstr>
      <vt:lpstr>Postdoctoral Fellowships: how to join</vt:lpstr>
      <vt:lpstr>MSCA Staff Exchanges</vt:lpstr>
      <vt:lpstr>MSCA Staff Exchanges: how to join</vt:lpstr>
      <vt:lpstr>MSCA COFUND</vt:lpstr>
      <vt:lpstr>MSCA COFUND: how to join</vt:lpstr>
      <vt:lpstr>MSCA and Citizens</vt:lpstr>
      <vt:lpstr>Call calendar</vt:lpstr>
      <vt:lpstr>Funding opportunities</vt:lpstr>
      <vt:lpstr>Key resources and guidance</vt:lpstr>
      <vt:lpstr>Dedicated information sessions</vt:lpstr>
      <vt:lpstr>Job offers for individual researchers</vt:lpstr>
      <vt:lpstr>Follow us</vt:lpstr>
    </vt:vector>
  </TitlesOfParts>
  <Company>Tipik S.A.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julie.sainz@ec.europa.eu</dc:creator>
  <cp:keywords/>
  <dc:description/>
  <cp:lastModifiedBy>BROS PEREZ Gerard (EAC)</cp:lastModifiedBy>
  <cp:revision>2749</cp:revision>
  <cp:lastPrinted>2014-11-17T12:15:44Z</cp:lastPrinted>
  <dcterms:created xsi:type="dcterms:W3CDTF">2011-12-20T08:37:33Z</dcterms:created>
  <dcterms:modified xsi:type="dcterms:W3CDTF">2021-06-09T15:07:38Z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0x01010026D64D2EA8A1AE4D81D08D8DF0A5D0FE</vt:lpwstr>
  </property>
</Properties>
</file>